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4"/>
    <p:sldMasterId id="2147483698" r:id="rId5"/>
  </p:sldMasterIdLst>
  <p:notesMasterIdLst>
    <p:notesMasterId r:id="rId44"/>
  </p:notesMasterIdLst>
  <p:handoutMasterIdLst>
    <p:handoutMasterId r:id="rId45"/>
  </p:handoutMasterIdLst>
  <p:sldIdLst>
    <p:sldId id="336" r:id="rId6"/>
    <p:sldId id="1116" r:id="rId7"/>
    <p:sldId id="1147" r:id="rId8"/>
    <p:sldId id="1148" r:id="rId9"/>
    <p:sldId id="1118" r:id="rId10"/>
    <p:sldId id="1146" r:id="rId11"/>
    <p:sldId id="1151" r:id="rId12"/>
    <p:sldId id="1119" r:id="rId13"/>
    <p:sldId id="1152" r:id="rId14"/>
    <p:sldId id="1094" r:id="rId15"/>
    <p:sldId id="1096" r:id="rId16"/>
    <p:sldId id="1141" r:id="rId17"/>
    <p:sldId id="1097" r:id="rId18"/>
    <p:sldId id="1142" r:id="rId19"/>
    <p:sldId id="1143" r:id="rId20"/>
    <p:sldId id="1128" r:id="rId21"/>
    <p:sldId id="1127" r:id="rId22"/>
    <p:sldId id="1145" r:id="rId23"/>
    <p:sldId id="1099" r:id="rId24"/>
    <p:sldId id="1129" r:id="rId25"/>
    <p:sldId id="1130" r:id="rId26"/>
    <p:sldId id="1131" r:id="rId27"/>
    <p:sldId id="1138" r:id="rId28"/>
    <p:sldId id="1132" r:id="rId29"/>
    <p:sldId id="1144" r:id="rId30"/>
    <p:sldId id="1137" r:id="rId31"/>
    <p:sldId id="1134" r:id="rId32"/>
    <p:sldId id="1139" r:id="rId33"/>
    <p:sldId id="1104" r:id="rId34"/>
    <p:sldId id="1106" r:id="rId35"/>
    <p:sldId id="1107" r:id="rId36"/>
    <p:sldId id="1108" r:id="rId37"/>
    <p:sldId id="1109" r:id="rId38"/>
    <p:sldId id="1120" r:id="rId39"/>
    <p:sldId id="1112" r:id="rId40"/>
    <p:sldId id="1111" r:id="rId41"/>
    <p:sldId id="1114" r:id="rId42"/>
    <p:sldId id="1115" r:id="rId43"/>
  </p:sldIdLst>
  <p:sldSz cx="12192000" cy="6858000"/>
  <p:notesSz cx="7010400" cy="9296400"/>
  <p:defaultTextStyle>
    <a:defPPr>
      <a:defRPr lang="en-US"/>
    </a:defPPr>
    <a:lvl1pPr marL="0" algn="l" defTabSz="457163" rtl="0" eaLnBrk="1" latinLnBrk="0" hangingPunct="1">
      <a:defRPr sz="1800" kern="1200">
        <a:solidFill>
          <a:schemeClr val="tx1"/>
        </a:solidFill>
        <a:latin typeface="+mn-lt"/>
        <a:ea typeface="+mn-ea"/>
        <a:cs typeface="+mn-cs"/>
      </a:defRPr>
    </a:lvl1pPr>
    <a:lvl2pPr marL="457163" algn="l" defTabSz="457163" rtl="0" eaLnBrk="1" latinLnBrk="0" hangingPunct="1">
      <a:defRPr sz="1800" kern="1200">
        <a:solidFill>
          <a:schemeClr val="tx1"/>
        </a:solidFill>
        <a:latin typeface="+mn-lt"/>
        <a:ea typeface="+mn-ea"/>
        <a:cs typeface="+mn-cs"/>
      </a:defRPr>
    </a:lvl2pPr>
    <a:lvl3pPr marL="914327" algn="l" defTabSz="457163" rtl="0" eaLnBrk="1" latinLnBrk="0" hangingPunct="1">
      <a:defRPr sz="1800" kern="1200">
        <a:solidFill>
          <a:schemeClr val="tx1"/>
        </a:solidFill>
        <a:latin typeface="+mn-lt"/>
        <a:ea typeface="+mn-ea"/>
        <a:cs typeface="+mn-cs"/>
      </a:defRPr>
    </a:lvl3pPr>
    <a:lvl4pPr marL="1371490" algn="l" defTabSz="457163" rtl="0" eaLnBrk="1" latinLnBrk="0" hangingPunct="1">
      <a:defRPr sz="1800" kern="1200">
        <a:solidFill>
          <a:schemeClr val="tx1"/>
        </a:solidFill>
        <a:latin typeface="+mn-lt"/>
        <a:ea typeface="+mn-ea"/>
        <a:cs typeface="+mn-cs"/>
      </a:defRPr>
    </a:lvl4pPr>
    <a:lvl5pPr marL="1828654" algn="l" defTabSz="457163" rtl="0" eaLnBrk="1" latinLnBrk="0" hangingPunct="1">
      <a:defRPr sz="1800" kern="1200">
        <a:solidFill>
          <a:schemeClr val="tx1"/>
        </a:solidFill>
        <a:latin typeface="+mn-lt"/>
        <a:ea typeface="+mn-ea"/>
        <a:cs typeface="+mn-cs"/>
      </a:defRPr>
    </a:lvl5pPr>
    <a:lvl6pPr marL="2285818" algn="l" defTabSz="457163" rtl="0" eaLnBrk="1" latinLnBrk="0" hangingPunct="1">
      <a:defRPr sz="1800" kern="1200">
        <a:solidFill>
          <a:schemeClr val="tx1"/>
        </a:solidFill>
        <a:latin typeface="+mn-lt"/>
        <a:ea typeface="+mn-ea"/>
        <a:cs typeface="+mn-cs"/>
      </a:defRPr>
    </a:lvl6pPr>
    <a:lvl7pPr marL="2742980" algn="l" defTabSz="457163" rtl="0" eaLnBrk="1" latinLnBrk="0" hangingPunct="1">
      <a:defRPr sz="1800" kern="1200">
        <a:solidFill>
          <a:schemeClr val="tx1"/>
        </a:solidFill>
        <a:latin typeface="+mn-lt"/>
        <a:ea typeface="+mn-ea"/>
        <a:cs typeface="+mn-cs"/>
      </a:defRPr>
    </a:lvl7pPr>
    <a:lvl8pPr marL="3200144" algn="l" defTabSz="457163" rtl="0" eaLnBrk="1" latinLnBrk="0" hangingPunct="1">
      <a:defRPr sz="1800" kern="1200">
        <a:solidFill>
          <a:schemeClr val="tx1"/>
        </a:solidFill>
        <a:latin typeface="+mn-lt"/>
        <a:ea typeface="+mn-ea"/>
        <a:cs typeface="+mn-cs"/>
      </a:defRPr>
    </a:lvl8pPr>
    <a:lvl9pPr marL="3657308" algn="l" defTabSz="4571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6" userDrawn="1">
          <p15:clr>
            <a:srgbClr val="A4A3A4"/>
          </p15:clr>
        </p15:guide>
        <p15:guide id="2" pos="3829" userDrawn="1">
          <p15:clr>
            <a:srgbClr val="A4A3A4"/>
          </p15:clr>
        </p15:guide>
        <p15:guide id="3" orient="horz" pos="744" userDrawn="1">
          <p15:clr>
            <a:srgbClr val="A4A3A4"/>
          </p15:clr>
        </p15:guide>
        <p15:guide id="4" orient="horz" pos="1128" userDrawn="1">
          <p15:clr>
            <a:srgbClr val="A4A3A4"/>
          </p15:clr>
        </p15:guide>
        <p15:guide id="5" pos="2877" userDrawn="1">
          <p15:clr>
            <a:srgbClr val="A4A3A4"/>
          </p15:clr>
        </p15:guide>
        <p15:guide id="6" pos="2528" userDrawn="1">
          <p15:clr>
            <a:srgbClr val="A4A3A4"/>
          </p15:clr>
        </p15:guide>
        <p15:guide id="7" pos="480" userDrawn="1">
          <p15:clr>
            <a:srgbClr val="A4A3A4"/>
          </p15:clr>
        </p15:guide>
        <p15:guide id="8" orient="horz" pos="288" userDrawn="1">
          <p15:clr>
            <a:srgbClr val="A4A3A4"/>
          </p15:clr>
        </p15:guide>
        <p15:guide id="9" pos="5944" userDrawn="1">
          <p15:clr>
            <a:srgbClr val="A4A3A4"/>
          </p15:clr>
        </p15:guide>
        <p15:guide id="10" orient="horz" pos="3565">
          <p15:clr>
            <a:srgbClr val="A4A3A4"/>
          </p15:clr>
        </p15:guide>
        <p15:guide id="11" orient="horz" pos="904">
          <p15:clr>
            <a:srgbClr val="A4A3A4"/>
          </p15:clr>
        </p15:guide>
        <p15:guide id="12" orient="horz" pos="3315">
          <p15:clr>
            <a:srgbClr val="A4A3A4"/>
          </p15:clr>
        </p15:guide>
        <p15:guide id="13" orient="horz" pos="4026">
          <p15:clr>
            <a:srgbClr val="A4A3A4"/>
          </p15:clr>
        </p15:guide>
        <p15:guide id="14" orient="horz" pos="2172">
          <p15:clr>
            <a:srgbClr val="A4A3A4"/>
          </p15:clr>
        </p15:guide>
        <p15:guide id="15" orient="horz" pos="567">
          <p15:clr>
            <a:srgbClr val="A4A3A4"/>
          </p15:clr>
        </p15:guide>
        <p15:guide id="16" pos="2631">
          <p15:clr>
            <a:srgbClr val="A4A3A4"/>
          </p15:clr>
        </p15:guide>
        <p15:guide id="17" pos="345">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C12F"/>
    <a:srgbClr val="FFB40E"/>
    <a:srgbClr val="F60000"/>
    <a:srgbClr val="C8C8C0"/>
    <a:srgbClr val="FFCD36"/>
    <a:srgbClr val="FFCC00"/>
    <a:srgbClr val="FFEC99"/>
    <a:srgbClr val="F3F3F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85084" autoAdjust="0"/>
  </p:normalViewPr>
  <p:slideViewPr>
    <p:cSldViewPr snapToGrid="0">
      <p:cViewPr varScale="1">
        <p:scale>
          <a:sx n="142" d="100"/>
          <a:sy n="142" d="100"/>
        </p:scale>
        <p:origin x="3216" y="184"/>
      </p:cViewPr>
      <p:guideLst>
        <p:guide orient="horz" pos="3336"/>
        <p:guide pos="3829"/>
        <p:guide orient="horz" pos="744"/>
        <p:guide orient="horz" pos="1128"/>
        <p:guide pos="2877"/>
        <p:guide pos="2528"/>
        <p:guide pos="480"/>
        <p:guide orient="horz" pos="288"/>
        <p:guide pos="5944"/>
        <p:guide orient="horz" pos="3565"/>
        <p:guide orient="horz" pos="904"/>
        <p:guide orient="horz" pos="3315"/>
        <p:guide orient="horz" pos="4026"/>
        <p:guide orient="horz" pos="2172"/>
        <p:guide orient="horz" pos="567"/>
        <p:guide pos="2631"/>
        <p:guide pos="345"/>
      </p:guideLst>
    </p:cSldViewPr>
  </p:slideViewPr>
  <p:outlineViewPr>
    <p:cViewPr>
      <p:scale>
        <a:sx n="33" d="100"/>
        <a:sy n="33" d="100"/>
      </p:scale>
      <p:origin x="0" y="-1452"/>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1" d="100"/>
          <a:sy n="71" d="100"/>
        </p:scale>
        <p:origin x="2058"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000">
                <a:latin typeface="Arial" panose="020B0604020202020204" pitchFamily="34" charset="0"/>
                <a:cs typeface="Arial" panose="020B0604020202020204" pitchFamily="34" charset="0"/>
              </a:defRPr>
            </a:lvl1pPr>
          </a:lstStyle>
          <a:p>
            <a:r>
              <a:rPr lang="en-US"/>
              <a:t>Eastman Kodak Company</a:t>
            </a:r>
          </a:p>
        </p:txBody>
      </p:sp>
      <p:sp>
        <p:nvSpPr>
          <p:cNvPr id="7"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000">
                <a:latin typeface="Arial" panose="020B0604020202020204" pitchFamily="34" charset="0"/>
                <a:cs typeface="Arial" panose="020B0604020202020204" pitchFamily="34" charset="0"/>
              </a:defRPr>
            </a:lvl1pPr>
          </a:lstStyle>
          <a:p>
            <a:fld id="{C14FC172-0BE5-4993-81CB-D304E931D487}" type="datetime1">
              <a:rPr lang="en-US" smtClean="0"/>
              <a:pPr/>
              <a:t>4/12/23</a:t>
            </a:fld>
            <a:endParaRPr lang="en-US"/>
          </a:p>
        </p:txBody>
      </p:sp>
      <p:sp>
        <p:nvSpPr>
          <p:cNvPr id="8" name="Footer Placeholder 5"/>
          <p:cNvSpPr>
            <a:spLocks noGrp="1"/>
          </p:cNvSpPr>
          <p:nvPr>
            <p:ph type="ftr" sz="quarter" idx="2"/>
          </p:nvPr>
        </p:nvSpPr>
        <p:spPr>
          <a:xfrm>
            <a:off x="-2" y="8829967"/>
            <a:ext cx="7010401" cy="466433"/>
          </a:xfrm>
          <a:prstGeom prst="rect">
            <a:avLst/>
          </a:prstGeom>
        </p:spPr>
        <p:txBody>
          <a:bodyPr vert="horz" lIns="93177" tIns="46589" rIns="93177" bIns="46589" rtlCol="0" anchor="b"/>
          <a:lstStyle>
            <a:lvl1pPr algn="l">
              <a:defRPr sz="1000">
                <a:latin typeface="Arial" panose="020B0604020202020204" pitchFamily="34" charset="0"/>
                <a:cs typeface="Arial" panose="020B0604020202020204" pitchFamily="34" charset="0"/>
              </a:defRPr>
            </a:lvl1pPr>
          </a:lstStyle>
          <a:p>
            <a:r>
              <a:rPr lang="en-US"/>
              <a:t>© 2015 Kodak. 			Kodak is a trademark of Eastman Kodak Company. </a:t>
            </a:r>
          </a:p>
        </p:txBody>
      </p:sp>
      <p:sp>
        <p:nvSpPr>
          <p:cNvPr id="9" name="Slide Number Placeholder 6"/>
          <p:cNvSpPr>
            <a:spLocks noGrp="1"/>
          </p:cNvSpPr>
          <p:nvPr>
            <p:ph type="sldNum" sz="quarter" idx="3"/>
          </p:nvPr>
        </p:nvSpPr>
        <p:spPr>
          <a:xfrm>
            <a:off x="6211747" y="8829967"/>
            <a:ext cx="797031" cy="466433"/>
          </a:xfrm>
          <a:prstGeom prst="rect">
            <a:avLst/>
          </a:prstGeom>
        </p:spPr>
        <p:txBody>
          <a:bodyPr vert="horz" lIns="93177" tIns="46589" rIns="93177" bIns="46589" rtlCol="0" anchor="b"/>
          <a:lstStyle>
            <a:lvl1pPr algn="r">
              <a:defRPr sz="10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a:p>
        </p:txBody>
      </p:sp>
    </p:spTree>
    <p:extLst>
      <p:ext uri="{BB962C8B-B14F-4D97-AF65-F5344CB8AC3E}">
        <p14:creationId xmlns:p14="http://schemas.microsoft.com/office/powerpoint/2010/main" val="291023334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000">
                <a:latin typeface="Arial" panose="020B0604020202020204" pitchFamily="34" charset="0"/>
                <a:cs typeface="Arial" panose="020B0604020202020204" pitchFamily="34" charset="0"/>
              </a:defRPr>
            </a:lvl1pPr>
          </a:lstStyle>
          <a:p>
            <a:r>
              <a:rPr lang="en-US"/>
              <a:t>Eastman Kodak Company</a:t>
            </a:r>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000">
                <a:latin typeface="Arial" panose="020B0604020202020204" pitchFamily="34" charset="0"/>
                <a:cs typeface="Arial" panose="020B0604020202020204" pitchFamily="34" charset="0"/>
              </a:defRPr>
            </a:lvl1pPr>
          </a:lstStyle>
          <a:p>
            <a:fld id="{16C8F643-CE36-4CC3-8722-1CF55114CBC5}" type="datetime1">
              <a:rPr lang="en-US" smtClean="0"/>
              <a:pPr/>
              <a:t>4/12/23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967"/>
            <a:ext cx="7010401" cy="466433"/>
          </a:xfrm>
          <a:prstGeom prst="rect">
            <a:avLst/>
          </a:prstGeom>
        </p:spPr>
        <p:txBody>
          <a:bodyPr vert="horz" lIns="93177" tIns="46589" rIns="93177" bIns="46589" rtlCol="0" anchor="b"/>
          <a:lstStyle>
            <a:lvl1pPr algn="l">
              <a:defRPr sz="1000">
                <a:latin typeface="Arial" panose="020B0604020202020204" pitchFamily="34" charset="0"/>
                <a:cs typeface="Arial" panose="020B0604020202020204" pitchFamily="34" charset="0"/>
              </a:defRPr>
            </a:lvl1pPr>
          </a:lstStyle>
          <a:p>
            <a:r>
              <a:rPr lang="en-US"/>
              <a:t>© 2015 Kodak. 			Kodak is a trademark of Eastman Kodak Company. </a:t>
            </a:r>
          </a:p>
        </p:txBody>
      </p:sp>
      <p:sp>
        <p:nvSpPr>
          <p:cNvPr id="7" name="Slide Number Placeholder 6"/>
          <p:cNvSpPr>
            <a:spLocks noGrp="1"/>
          </p:cNvSpPr>
          <p:nvPr>
            <p:ph type="sldNum" sz="quarter" idx="5"/>
          </p:nvPr>
        </p:nvSpPr>
        <p:spPr>
          <a:xfrm>
            <a:off x="6211747" y="8829967"/>
            <a:ext cx="797031" cy="466433"/>
          </a:xfrm>
          <a:prstGeom prst="rect">
            <a:avLst/>
          </a:prstGeom>
        </p:spPr>
        <p:txBody>
          <a:bodyPr vert="horz" lIns="93177" tIns="46589" rIns="93177" bIns="46589" rtlCol="0" anchor="b"/>
          <a:lstStyle>
            <a:lvl1pPr algn="r">
              <a:defRPr sz="10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a:p>
        </p:txBody>
      </p:sp>
    </p:spTree>
    <p:extLst>
      <p:ext uri="{BB962C8B-B14F-4D97-AF65-F5344CB8AC3E}">
        <p14:creationId xmlns:p14="http://schemas.microsoft.com/office/powerpoint/2010/main" val="2272641791"/>
      </p:ext>
    </p:extLst>
  </p:cSld>
  <p:clrMap bg1="lt1" tx1="dk1" bg2="lt2" tx2="dk2" accent1="accent1" accent2="accent2" accent3="accent3" accent4="accent4" accent5="accent5" accent6="accent6" hlink="hlink" folHlink="folHlink"/>
  <p:hf/>
  <p:notesStyle>
    <a:lvl1pPr marL="0" algn="l" defTabSz="914327" rtl="0" eaLnBrk="1" latinLnBrk="0" hangingPunct="1">
      <a:defRPr sz="1200" kern="1200">
        <a:solidFill>
          <a:schemeClr val="tx1"/>
        </a:solidFill>
        <a:latin typeface="+mn-lt"/>
        <a:ea typeface="+mn-ea"/>
        <a:cs typeface="+mn-cs"/>
      </a:defRPr>
    </a:lvl1pPr>
    <a:lvl2pPr marL="457163" algn="l" defTabSz="914327" rtl="0" eaLnBrk="1" latinLnBrk="0" hangingPunct="1">
      <a:defRPr sz="1200" kern="1200">
        <a:solidFill>
          <a:schemeClr val="tx1"/>
        </a:solidFill>
        <a:latin typeface="+mn-lt"/>
        <a:ea typeface="+mn-ea"/>
        <a:cs typeface="+mn-cs"/>
      </a:defRPr>
    </a:lvl2pPr>
    <a:lvl3pPr marL="914327" algn="l" defTabSz="914327" rtl="0" eaLnBrk="1" latinLnBrk="0" hangingPunct="1">
      <a:defRPr sz="1200" kern="1200">
        <a:solidFill>
          <a:schemeClr val="tx1"/>
        </a:solidFill>
        <a:latin typeface="+mn-lt"/>
        <a:ea typeface="+mn-ea"/>
        <a:cs typeface="+mn-cs"/>
      </a:defRPr>
    </a:lvl3pPr>
    <a:lvl4pPr marL="1371490" algn="l" defTabSz="914327" rtl="0" eaLnBrk="1" latinLnBrk="0" hangingPunct="1">
      <a:defRPr sz="1200" kern="1200">
        <a:solidFill>
          <a:schemeClr val="tx1"/>
        </a:solidFill>
        <a:latin typeface="+mn-lt"/>
        <a:ea typeface="+mn-ea"/>
        <a:cs typeface="+mn-cs"/>
      </a:defRPr>
    </a:lvl4pPr>
    <a:lvl5pPr marL="1828654" algn="l" defTabSz="914327" rtl="0" eaLnBrk="1" latinLnBrk="0" hangingPunct="1">
      <a:defRPr sz="1200" kern="1200">
        <a:solidFill>
          <a:schemeClr val="tx1"/>
        </a:solidFill>
        <a:latin typeface="+mn-lt"/>
        <a:ea typeface="+mn-ea"/>
        <a:cs typeface="+mn-cs"/>
      </a:defRPr>
    </a:lvl5pPr>
    <a:lvl6pPr marL="2285818" algn="l" defTabSz="914327" rtl="0" eaLnBrk="1" latinLnBrk="0" hangingPunct="1">
      <a:defRPr sz="1200" kern="1200">
        <a:solidFill>
          <a:schemeClr val="tx1"/>
        </a:solidFill>
        <a:latin typeface="+mn-lt"/>
        <a:ea typeface="+mn-ea"/>
        <a:cs typeface="+mn-cs"/>
      </a:defRPr>
    </a:lvl6pPr>
    <a:lvl7pPr marL="2742980" algn="l" defTabSz="914327" rtl="0" eaLnBrk="1" latinLnBrk="0" hangingPunct="1">
      <a:defRPr sz="1200" kern="1200">
        <a:solidFill>
          <a:schemeClr val="tx1"/>
        </a:solidFill>
        <a:latin typeface="+mn-lt"/>
        <a:ea typeface="+mn-ea"/>
        <a:cs typeface="+mn-cs"/>
      </a:defRPr>
    </a:lvl7pPr>
    <a:lvl8pPr marL="3200144" algn="l" defTabSz="914327" rtl="0" eaLnBrk="1" latinLnBrk="0" hangingPunct="1">
      <a:defRPr sz="1200" kern="1200">
        <a:solidFill>
          <a:schemeClr val="tx1"/>
        </a:solidFill>
        <a:latin typeface="+mn-lt"/>
        <a:ea typeface="+mn-ea"/>
        <a:cs typeface="+mn-cs"/>
      </a:defRPr>
    </a:lvl8pPr>
    <a:lvl9pPr marL="3657308" algn="l" defTabSz="91432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t>Eastman Kodak Company</a:t>
            </a:r>
          </a:p>
        </p:txBody>
      </p:sp>
      <p:sp>
        <p:nvSpPr>
          <p:cNvPr id="5" name="Date Placeholder 4"/>
          <p:cNvSpPr>
            <a:spLocks noGrp="1"/>
          </p:cNvSpPr>
          <p:nvPr>
            <p:ph type="dt" idx="11"/>
          </p:nvPr>
        </p:nvSpPr>
        <p:spPr/>
        <p:txBody>
          <a:bodyPr/>
          <a:lstStyle/>
          <a:p>
            <a:fld id="{16C8F643-CE36-4CC3-8722-1CF55114CBC5}" type="datetime1">
              <a:rPr lang="en-US" smtClean="0"/>
              <a:pPr/>
              <a:t>4/12/23</a:t>
            </a:fld>
            <a:endParaRPr lang="en-US"/>
          </a:p>
        </p:txBody>
      </p:sp>
      <p:sp>
        <p:nvSpPr>
          <p:cNvPr id="6" name="Footer Placeholder 5"/>
          <p:cNvSpPr>
            <a:spLocks noGrp="1"/>
          </p:cNvSpPr>
          <p:nvPr>
            <p:ph type="ftr" sz="quarter" idx="12"/>
          </p:nvPr>
        </p:nvSpPr>
        <p:spPr/>
        <p:txBody>
          <a:bodyPr/>
          <a:lstStyle/>
          <a:p>
            <a:r>
              <a:rPr lang="en-US"/>
              <a:t>© 2015 Kodak. 			Kodak is a trademark of Eastman Kodak Company. </a:t>
            </a:r>
          </a:p>
        </p:txBody>
      </p:sp>
      <p:sp>
        <p:nvSpPr>
          <p:cNvPr id="7" name="Slide Number Placeholder 6"/>
          <p:cNvSpPr>
            <a:spLocks noGrp="1"/>
          </p:cNvSpPr>
          <p:nvPr>
            <p:ph type="sldNum" sz="quarter" idx="13"/>
          </p:nvPr>
        </p:nvSpPr>
        <p:spPr/>
        <p:txBody>
          <a:bodyPr/>
          <a:lstStyle/>
          <a:p>
            <a:fld id="{07E00A15-7404-4E16-9A32-4923098588DF}" type="slidenum">
              <a:rPr lang="en-US" smtClean="0"/>
              <a:pPr/>
              <a:t>1</a:t>
            </a:fld>
            <a:endParaRPr lang="en-US"/>
          </a:p>
        </p:txBody>
      </p:sp>
    </p:spTree>
    <p:extLst>
      <p:ext uri="{BB962C8B-B14F-4D97-AF65-F5344CB8AC3E}">
        <p14:creationId xmlns:p14="http://schemas.microsoft.com/office/powerpoint/2010/main" val="1627206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4/12/23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7</a:t>
            </a:fld>
            <a:endParaRPr lang="en-US"/>
          </a:p>
        </p:txBody>
      </p:sp>
    </p:spTree>
    <p:extLst>
      <p:ext uri="{BB962C8B-B14F-4D97-AF65-F5344CB8AC3E}">
        <p14:creationId xmlns:p14="http://schemas.microsoft.com/office/powerpoint/2010/main" val="3633181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4/12/23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17</a:t>
            </a:fld>
            <a:endParaRPr lang="en-US"/>
          </a:p>
        </p:txBody>
      </p:sp>
    </p:spTree>
    <p:extLst>
      <p:ext uri="{BB962C8B-B14F-4D97-AF65-F5344CB8AC3E}">
        <p14:creationId xmlns:p14="http://schemas.microsoft.com/office/powerpoint/2010/main" val="151545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4/12/23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18</a:t>
            </a:fld>
            <a:endParaRPr lang="en-US"/>
          </a:p>
        </p:txBody>
      </p:sp>
    </p:spTree>
    <p:extLst>
      <p:ext uri="{BB962C8B-B14F-4D97-AF65-F5344CB8AC3E}">
        <p14:creationId xmlns:p14="http://schemas.microsoft.com/office/powerpoint/2010/main" val="3917769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4/12/23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25</a:t>
            </a:fld>
            <a:endParaRPr lang="en-US"/>
          </a:p>
        </p:txBody>
      </p:sp>
    </p:spTree>
    <p:extLst>
      <p:ext uri="{BB962C8B-B14F-4D97-AF65-F5344CB8AC3E}">
        <p14:creationId xmlns:p14="http://schemas.microsoft.com/office/powerpoint/2010/main" val="1239433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4/12/23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26</a:t>
            </a:fld>
            <a:endParaRPr lang="en-US"/>
          </a:p>
        </p:txBody>
      </p:sp>
    </p:spTree>
    <p:extLst>
      <p:ext uri="{BB962C8B-B14F-4D97-AF65-F5344CB8AC3E}">
        <p14:creationId xmlns:p14="http://schemas.microsoft.com/office/powerpoint/2010/main" val="743728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1567968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275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142715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use: Body Slide">
    <p:spTree>
      <p:nvGrpSpPr>
        <p:cNvPr id="1" name=""/>
        <p:cNvGrpSpPr/>
        <p:nvPr/>
      </p:nvGrpSpPr>
      <p:grpSpPr>
        <a:xfrm>
          <a:off x="0" y="0"/>
          <a:ext cx="0" cy="0"/>
          <a:chOff x="0" y="0"/>
          <a:chExt cx="0" cy="0"/>
        </a:xfrm>
      </p:grpSpPr>
      <p:sp>
        <p:nvSpPr>
          <p:cNvPr id="2" name="Title 1"/>
          <p:cNvSpPr>
            <a:spLocks noGrp="1"/>
          </p:cNvSpPr>
          <p:nvPr>
            <p:ph type="title"/>
          </p:nvPr>
        </p:nvSpPr>
        <p:spPr>
          <a:xfrm>
            <a:off x="677220" y="287110"/>
            <a:ext cx="10972800" cy="807018"/>
          </a:xfrm>
        </p:spPr>
        <p:txBody>
          <a:bodyPr>
            <a:noAutofit/>
          </a:bodyPr>
          <a:lstStyle>
            <a:lvl1pPr algn="l">
              <a:defRPr sz="4000">
                <a:latin typeface="Arial"/>
                <a:cs typeface="Arial"/>
              </a:defRPr>
            </a:lvl1pPr>
          </a:lstStyle>
          <a:p>
            <a:r>
              <a:rPr lang="en-US" dirty="0"/>
              <a:t>Click to edit Master title style</a:t>
            </a:r>
          </a:p>
        </p:txBody>
      </p:sp>
      <p:sp>
        <p:nvSpPr>
          <p:cNvPr id="6" name="Text Placeholder 5"/>
          <p:cNvSpPr>
            <a:spLocks noGrp="1"/>
          </p:cNvSpPr>
          <p:nvPr>
            <p:ph type="body" sz="quarter" idx="11" hasCustomPrompt="1"/>
          </p:nvPr>
        </p:nvSpPr>
        <p:spPr>
          <a:xfrm>
            <a:off x="676164" y="1617663"/>
            <a:ext cx="10972800" cy="4413250"/>
          </a:xfrm>
        </p:spPr>
        <p:txBody>
          <a:bodyPr/>
          <a:lstStyle>
            <a:lvl1pPr marL="228582" indent="-228582">
              <a:buClr>
                <a:schemeClr val="tx1">
                  <a:lumMod val="75000"/>
                  <a:lumOff val="25000"/>
                </a:schemeClr>
              </a:buClr>
              <a:buFont typeface="Lucida Grande"/>
              <a:buChar char="-"/>
              <a:defRPr sz="2400">
                <a:solidFill>
                  <a:schemeClr val="tx1">
                    <a:lumMod val="85000"/>
                    <a:lumOff val="15000"/>
                  </a:schemeClr>
                </a:solidFill>
                <a:latin typeface="Arial"/>
                <a:cs typeface="Arial"/>
              </a:defRPr>
            </a:lvl1pPr>
            <a:lvl2pPr marL="685746" indent="-228582">
              <a:buClr>
                <a:schemeClr val="tx1">
                  <a:lumMod val="75000"/>
                  <a:lumOff val="25000"/>
                </a:schemeClr>
              </a:buClr>
              <a:buFont typeface="Lucida Grande"/>
              <a:buChar char="-"/>
              <a:defRPr sz="2000">
                <a:solidFill>
                  <a:schemeClr val="tx1">
                    <a:lumMod val="85000"/>
                    <a:lumOff val="15000"/>
                  </a:schemeClr>
                </a:solidFill>
                <a:latin typeface="Arial"/>
                <a:cs typeface="Arial"/>
              </a:defRPr>
            </a:lvl2pPr>
            <a:lvl3pPr marL="1142908" indent="-228582">
              <a:buClr>
                <a:schemeClr val="tx1">
                  <a:lumMod val="75000"/>
                  <a:lumOff val="25000"/>
                </a:schemeClr>
              </a:buClr>
              <a:buFont typeface="Lucida Grande"/>
              <a:buChar char="-"/>
              <a:defRPr sz="1800">
                <a:solidFill>
                  <a:schemeClr val="tx1">
                    <a:lumMod val="85000"/>
                    <a:lumOff val="15000"/>
                  </a:schemeClr>
                </a:solidFill>
                <a:latin typeface="Arial"/>
                <a:cs typeface="Arial"/>
              </a:defRPr>
            </a:lvl3pPr>
            <a:lvl4pPr>
              <a:defRPr>
                <a:solidFill>
                  <a:schemeClr val="tx1">
                    <a:lumMod val="85000"/>
                    <a:lumOff val="15000"/>
                  </a:schemeClr>
                </a:solidFill>
              </a:defRPr>
            </a:lvl4pPr>
          </a:lstStyle>
          <a:p>
            <a:pPr lvl="0"/>
            <a:r>
              <a:rPr lang="en-US" dirty="0"/>
              <a:t>First level</a:t>
            </a:r>
          </a:p>
          <a:p>
            <a:pPr lvl="1"/>
            <a:r>
              <a:rPr lang="en-US" dirty="0"/>
              <a:t>Second level</a:t>
            </a:r>
          </a:p>
          <a:p>
            <a:pPr lvl="2"/>
            <a:r>
              <a:rPr lang="en-US" dirty="0"/>
              <a:t>Fourth level</a:t>
            </a:r>
          </a:p>
        </p:txBody>
      </p:sp>
      <p:sp>
        <p:nvSpPr>
          <p:cNvPr id="5"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360861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7509" y="1341307"/>
            <a:ext cx="10004976" cy="4464544"/>
          </a:xfrm>
        </p:spPr>
        <p:txBody>
          <a:bodyPr anchor="t" anchorCtr="0"/>
          <a:lstStyle>
            <a:lvl1pPr indent="0" algn="l">
              <a:lnSpc>
                <a:spcPts val="7200"/>
              </a:lnSpc>
              <a:defRPr sz="7200" cap="all">
                <a:solidFill>
                  <a:schemeClr val="tx1">
                    <a:lumMod val="95000"/>
                    <a:lumOff val="5000"/>
                  </a:schemeClr>
                </a:solidFill>
                <a:latin typeface="Arial"/>
                <a:cs typeface="Arial"/>
              </a:defRPr>
            </a:lvl1pPr>
          </a:lstStyle>
          <a:p>
            <a:r>
              <a:rPr lang="en-US" dirty="0"/>
              <a:t>Click to edit Master title style</a:t>
            </a:r>
          </a:p>
        </p:txBody>
      </p:sp>
      <p:sp>
        <p:nvSpPr>
          <p:cNvPr id="5" name="Text Placeholder 4"/>
          <p:cNvSpPr>
            <a:spLocks noGrp="1"/>
          </p:cNvSpPr>
          <p:nvPr>
            <p:ph type="body" sz="quarter" idx="13"/>
          </p:nvPr>
        </p:nvSpPr>
        <p:spPr>
          <a:xfrm>
            <a:off x="516467" y="868007"/>
            <a:ext cx="10363200" cy="473303"/>
          </a:xfrm>
        </p:spPr>
        <p:txBody>
          <a:bodyPr anchor="b" anchorCtr="0">
            <a:normAutofit/>
          </a:bodyPr>
          <a:lstStyle>
            <a:lvl1pPr>
              <a:defRPr sz="2000" cap="all">
                <a:latin typeface="Arial"/>
                <a:cs typeface="Arial"/>
              </a:defRPr>
            </a:lvl1pPr>
          </a:lstStyle>
          <a:p>
            <a:pPr lvl="0"/>
            <a:r>
              <a:rPr lang="en-US" dirty="0"/>
              <a:t>Click to edit Master text styles</a:t>
            </a:r>
          </a:p>
        </p:txBody>
      </p:sp>
      <p:sp>
        <p:nvSpPr>
          <p:cNvPr id="6"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254486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rge image and copy">
    <p:spTree>
      <p:nvGrpSpPr>
        <p:cNvPr id="1" name=""/>
        <p:cNvGrpSpPr/>
        <p:nvPr/>
      </p:nvGrpSpPr>
      <p:grpSpPr>
        <a:xfrm>
          <a:off x="0" y="0"/>
          <a:ext cx="0" cy="0"/>
          <a:chOff x="0" y="0"/>
          <a:chExt cx="0" cy="0"/>
        </a:xfrm>
      </p:grpSpPr>
      <p:sp>
        <p:nvSpPr>
          <p:cNvPr id="2" name="Title 1"/>
          <p:cNvSpPr>
            <a:spLocks noGrp="1"/>
          </p:cNvSpPr>
          <p:nvPr>
            <p:ph type="title"/>
          </p:nvPr>
        </p:nvSpPr>
        <p:spPr>
          <a:xfrm>
            <a:off x="6278361" y="1609535"/>
            <a:ext cx="5434076" cy="1324720"/>
          </a:xfrm>
        </p:spPr>
        <p:txBody>
          <a:bodyPr anchor="t">
            <a:normAutofit/>
          </a:bodyPr>
          <a:lstStyle>
            <a:lvl1pPr algn="l">
              <a:defRPr sz="3600" b="0" i="0" cap="none">
                <a:solidFill>
                  <a:schemeClr val="tx1">
                    <a:lumMod val="95000"/>
                    <a:lumOff val="5000"/>
                  </a:schemeClr>
                </a:solidFill>
                <a:latin typeface="Arial"/>
                <a:cs typeface="Arial"/>
              </a:defRPr>
            </a:lvl1pPr>
          </a:lstStyle>
          <a:p>
            <a:r>
              <a:rPr lang="en-US" dirty="0"/>
              <a:t>Click to edit Master title style</a:t>
            </a:r>
          </a:p>
        </p:txBody>
      </p:sp>
      <p:sp>
        <p:nvSpPr>
          <p:cNvPr id="3" name="Text Placeholder 2"/>
          <p:cNvSpPr>
            <a:spLocks noGrp="1"/>
          </p:cNvSpPr>
          <p:nvPr>
            <p:ph type="body" idx="1"/>
          </p:nvPr>
        </p:nvSpPr>
        <p:spPr>
          <a:xfrm>
            <a:off x="6278361" y="915880"/>
            <a:ext cx="5434076" cy="645710"/>
          </a:xfrm>
        </p:spPr>
        <p:txBody>
          <a:bodyPr anchor="b">
            <a:normAutofit/>
          </a:bodyPr>
          <a:lstStyle>
            <a:lvl1pPr marL="0" indent="0" algn="l">
              <a:buNone/>
              <a:defRPr sz="1800" b="1" cap="all">
                <a:solidFill>
                  <a:schemeClr val="tx1"/>
                </a:solidFill>
                <a:latin typeface="Arial"/>
                <a:cs typeface="Arial"/>
              </a:defRPr>
            </a:lvl1pPr>
            <a:lvl2pPr marL="457163" indent="0">
              <a:buNone/>
              <a:defRPr sz="1800">
                <a:solidFill>
                  <a:schemeClr val="tx1">
                    <a:tint val="75000"/>
                  </a:schemeClr>
                </a:solidFill>
              </a:defRPr>
            </a:lvl2pPr>
            <a:lvl3pPr marL="914327" indent="0">
              <a:buNone/>
              <a:defRPr sz="1600">
                <a:solidFill>
                  <a:schemeClr val="tx1">
                    <a:tint val="75000"/>
                  </a:schemeClr>
                </a:solidFill>
              </a:defRPr>
            </a:lvl3pPr>
            <a:lvl4pPr marL="1371490" indent="0">
              <a:buNone/>
              <a:defRPr sz="1400">
                <a:solidFill>
                  <a:schemeClr val="tx1">
                    <a:tint val="75000"/>
                  </a:schemeClr>
                </a:solidFill>
              </a:defRPr>
            </a:lvl4pPr>
            <a:lvl5pPr marL="1828654" indent="0">
              <a:buNone/>
              <a:defRPr sz="1400">
                <a:solidFill>
                  <a:schemeClr val="tx1">
                    <a:tint val="75000"/>
                  </a:schemeClr>
                </a:solidFill>
              </a:defRPr>
            </a:lvl5pPr>
            <a:lvl6pPr marL="2285818" indent="0">
              <a:buNone/>
              <a:defRPr sz="1400">
                <a:solidFill>
                  <a:schemeClr val="tx1">
                    <a:tint val="75000"/>
                  </a:schemeClr>
                </a:solidFill>
              </a:defRPr>
            </a:lvl6pPr>
            <a:lvl7pPr marL="2742980" indent="0">
              <a:buNone/>
              <a:defRPr sz="1400">
                <a:solidFill>
                  <a:schemeClr val="tx1">
                    <a:tint val="75000"/>
                  </a:schemeClr>
                </a:solidFill>
              </a:defRPr>
            </a:lvl7pPr>
            <a:lvl8pPr marL="3200144" indent="0">
              <a:buNone/>
              <a:defRPr sz="1400">
                <a:solidFill>
                  <a:schemeClr val="tx1">
                    <a:tint val="75000"/>
                  </a:schemeClr>
                </a:solidFill>
              </a:defRPr>
            </a:lvl8pPr>
            <a:lvl9pPr marL="3657308" indent="0">
              <a:buNone/>
              <a:defRPr sz="1400">
                <a:solidFill>
                  <a:schemeClr val="tx1">
                    <a:tint val="75000"/>
                  </a:schemeClr>
                </a:solidFill>
              </a:defRPr>
            </a:lvl9pPr>
          </a:lstStyle>
          <a:p>
            <a:pPr lvl="0"/>
            <a:r>
              <a:rPr lang="en-US" dirty="0"/>
              <a:t>Click to edit Master text styles</a:t>
            </a:r>
          </a:p>
        </p:txBody>
      </p:sp>
      <p:sp>
        <p:nvSpPr>
          <p:cNvPr id="5" name="Picture Placeholder 4"/>
          <p:cNvSpPr>
            <a:spLocks noGrp="1"/>
          </p:cNvSpPr>
          <p:nvPr>
            <p:ph type="pic" sz="quarter" idx="10"/>
          </p:nvPr>
        </p:nvSpPr>
        <p:spPr>
          <a:xfrm>
            <a:off x="-291" y="-1"/>
            <a:ext cx="6070240" cy="6391275"/>
          </a:xfrm>
          <a:solidFill>
            <a:schemeClr val="bg1">
              <a:lumMod val="95000"/>
            </a:schemeClr>
          </a:solidFill>
          <a:ln>
            <a:noFill/>
          </a:ln>
        </p:spPr>
        <p:txBody>
          <a:bodyPr/>
          <a:lstStyle>
            <a:lvl1pPr>
              <a:defRPr>
                <a:solidFill>
                  <a:schemeClr val="tx1">
                    <a:lumMod val="65000"/>
                  </a:schemeClr>
                </a:solidFill>
              </a:defRPr>
            </a:lvl1pPr>
          </a:lstStyle>
          <a:p>
            <a:r>
              <a:rPr lang="en-US"/>
              <a:t>Click icon to add picture</a:t>
            </a:r>
          </a:p>
        </p:txBody>
      </p:sp>
      <p:sp>
        <p:nvSpPr>
          <p:cNvPr id="8" name="Text Placeholder 7"/>
          <p:cNvSpPr>
            <a:spLocks noGrp="1"/>
          </p:cNvSpPr>
          <p:nvPr>
            <p:ph type="body" sz="quarter" idx="11"/>
          </p:nvPr>
        </p:nvSpPr>
        <p:spPr>
          <a:xfrm>
            <a:off x="6335185" y="3087688"/>
            <a:ext cx="5458883" cy="2989262"/>
          </a:xfrm>
        </p:spPr>
        <p:txBody>
          <a:bodyPr>
            <a:normAutofit/>
          </a:bodyPr>
          <a:lstStyle>
            <a:lvl1pPr marL="230170" indent="-230170">
              <a:defRPr sz="1800">
                <a:latin typeface="Arial"/>
                <a:cs typeface="Arial"/>
              </a:defRPr>
            </a:lvl1pPr>
            <a:lvl2pPr marL="230170" indent="-230170">
              <a:defRPr sz="1800"/>
            </a:lvl2pPr>
          </a:lstStyle>
          <a:p>
            <a:pPr lvl="0"/>
            <a:r>
              <a:rPr lang="en-US" dirty="0"/>
              <a:t>Click to edit Master text styles</a:t>
            </a:r>
          </a:p>
        </p:txBody>
      </p:sp>
      <p:sp>
        <p:nvSpPr>
          <p:cNvPr id="7"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81086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bwMode="auto">
          <a:xfrm>
            <a:off x="0" y="0"/>
            <a:ext cx="12192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32" tIns="45717" rIns="91432" bIns="45717" numCol="1" rtlCol="0" anchor="t" anchorCtr="0" compatLnSpc="1">
            <a:prstTxWarp prst="textNoShape">
              <a:avLst/>
            </a:prstTxWarp>
          </a:bodyPr>
          <a:lstStyle/>
          <a:p>
            <a:pPr defTabSz="914327" eaLnBrk="0" fontAlgn="base" hangingPunct="0">
              <a:spcBef>
                <a:spcPct val="0"/>
              </a:spcBef>
              <a:spcAft>
                <a:spcPct val="0"/>
              </a:spcAft>
            </a:pPr>
            <a:endParaRPr lang="en-US" sz="2400">
              <a:solidFill>
                <a:prstClr val="black"/>
              </a:solidFill>
              <a:latin typeface="Times"/>
            </a:endParaRPr>
          </a:p>
        </p:txBody>
      </p:sp>
    </p:spTree>
    <p:extLst>
      <p:ext uri="{BB962C8B-B14F-4D97-AF65-F5344CB8AC3E}">
        <p14:creationId xmlns:p14="http://schemas.microsoft.com/office/powerpoint/2010/main" val="426079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CDA92ADA-5D97-4ED5-98BE-6E41CA377A94}" type="slidenum">
              <a:rPr lang="en-US" smtClean="0"/>
              <a:pPr/>
              <a:t>‹#›</a:t>
            </a:fld>
            <a:endParaRPr lang="en-US"/>
          </a:p>
        </p:txBody>
      </p:sp>
    </p:spTree>
    <p:extLst>
      <p:ext uri="{BB962C8B-B14F-4D97-AF65-F5344CB8AC3E}">
        <p14:creationId xmlns:p14="http://schemas.microsoft.com/office/powerpoint/2010/main" val="2557825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Ending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330776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lvl1pPr algn="ctr">
              <a:defRPr>
                <a:latin typeface="Graphik Medium"/>
                <a:cs typeface="Graphik Medium"/>
              </a:defRPr>
            </a:lvl1pPr>
          </a:lstStyle>
          <a:p>
            <a:r>
              <a:rPr lang="en-US" dirty="0"/>
              <a:t>Click to edit Master title style</a:t>
            </a:r>
          </a:p>
        </p:txBody>
      </p:sp>
      <p:pic>
        <p:nvPicPr>
          <p:cNvPr id="3" name="Picture 2" descr="Kodak 2015_166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44623" y="6064055"/>
            <a:ext cx="292364" cy="253617"/>
          </a:xfrm>
          <a:prstGeom prst="rect">
            <a:avLst/>
          </a:prstGeom>
        </p:spPr>
      </p:pic>
    </p:spTree>
    <p:extLst>
      <p:ext uri="{BB962C8B-B14F-4D97-AF65-F5344CB8AC3E}">
        <p14:creationId xmlns:p14="http://schemas.microsoft.com/office/powerpoint/2010/main" val="1820543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NUL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1"/>
          <p:cNvGrpSpPr>
            <a:grpSpLocks/>
          </p:cNvGrpSpPr>
          <p:nvPr userDrawn="1"/>
        </p:nvGrpSpPr>
        <p:grpSpPr bwMode="auto">
          <a:xfrm>
            <a:off x="0" y="6394450"/>
            <a:ext cx="12192000" cy="463550"/>
            <a:chOff x="1" y="6394450"/>
            <a:chExt cx="12192000" cy="463550"/>
          </a:xfrm>
        </p:grpSpPr>
        <p:sp>
          <p:nvSpPr>
            <p:cNvPr id="10" name="Rectangle 9"/>
            <p:cNvSpPr/>
            <p:nvPr userDrawn="1"/>
          </p:nvSpPr>
          <p:spPr>
            <a:xfrm>
              <a:off x="1" y="6394450"/>
              <a:ext cx="12192000" cy="46355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63" fontAlgn="auto">
                <a:spcBef>
                  <a:spcPts val="0"/>
                </a:spcBef>
                <a:spcAft>
                  <a:spcPts val="0"/>
                </a:spcAft>
                <a:defRPr/>
              </a:pPr>
              <a:endParaRPr lang="en-US"/>
            </a:p>
          </p:txBody>
        </p:sp>
        <p:pic>
          <p:nvPicPr>
            <p:cNvPr id="11" name="Picture 6" descr="Kodak 2015_166w.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571202" y="6473917"/>
              <a:ext cx="350309" cy="3046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itle Placeholder 1"/>
          <p:cNvSpPr>
            <a:spLocks noGrp="1"/>
          </p:cNvSpPr>
          <p:nvPr>
            <p:ph type="title"/>
          </p:nvPr>
        </p:nvSpPr>
        <p:spPr>
          <a:xfrm>
            <a:off x="549709" y="297895"/>
            <a:ext cx="11096552" cy="766762"/>
          </a:xfrm>
          <a:prstGeom prst="rect">
            <a:avLst/>
          </a:prstGeom>
        </p:spPr>
        <p:txBody>
          <a:bodyPr vert="horz" lIns="91432" tIns="45717" rIns="91432" bIns="45717" rtlCol="0" anchor="ctr">
            <a:noAutofit/>
          </a:bodyPr>
          <a:lstStyle/>
          <a:p>
            <a:r>
              <a:rPr lang="en-US" dirty="0"/>
              <a:t>Click to edit Master title style</a:t>
            </a:r>
          </a:p>
        </p:txBody>
      </p:sp>
      <p:sp>
        <p:nvSpPr>
          <p:cNvPr id="3" name="Text Placeholder 2"/>
          <p:cNvSpPr>
            <a:spLocks noGrp="1"/>
          </p:cNvSpPr>
          <p:nvPr>
            <p:ph type="body" idx="1"/>
          </p:nvPr>
        </p:nvSpPr>
        <p:spPr>
          <a:xfrm>
            <a:off x="609600" y="1434950"/>
            <a:ext cx="10972800" cy="4525963"/>
          </a:xfrm>
          <a:prstGeom prst="rect">
            <a:avLst/>
          </a:prstGeom>
        </p:spPr>
        <p:txBody>
          <a:bodyPr vert="horz" lIns="91432" tIns="45717" rIns="91432" bIns="4571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1283358070"/>
      </p:ext>
    </p:extLst>
  </p:cSld>
  <p:clrMap bg1="lt1" tx1="dk1" bg2="lt2" tx2="dk2" accent1="accent1" accent2="accent2" accent3="accent3" accent4="accent4" accent5="accent5" accent6="accent6" hlink="hlink" folHlink="folHlink"/>
  <p:sldLayoutIdLst>
    <p:sldLayoutId id="2147483685" r:id="rId1"/>
    <p:sldLayoutId id="2147483689" r:id="rId2"/>
    <p:sldLayoutId id="2147483669" r:id="rId3"/>
    <p:sldLayoutId id="2147483649" r:id="rId4"/>
    <p:sldLayoutId id="2147483659" r:id="rId5"/>
    <p:sldLayoutId id="2147483680" r:id="rId6"/>
    <p:sldLayoutId id="2147483724" r:id="rId7"/>
    <p:sldLayoutId id="2147483722"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457163" rtl="0" eaLnBrk="1" latinLnBrk="0" hangingPunct="1">
        <a:spcBef>
          <a:spcPct val="0"/>
        </a:spcBef>
        <a:buNone/>
        <a:defRPr sz="4000" kern="1200">
          <a:solidFill>
            <a:schemeClr val="tx1"/>
          </a:solidFill>
          <a:latin typeface="Arial"/>
          <a:ea typeface="+mj-ea"/>
          <a:cs typeface="Arial"/>
        </a:defRPr>
      </a:lvl1pPr>
    </p:titleStyle>
    <p:bodyStyle>
      <a:lvl1pPr marL="342872" indent="-342872" algn="l" defTabSz="457163" rtl="0" eaLnBrk="1" latinLnBrk="0" hangingPunct="1">
        <a:spcBef>
          <a:spcPct val="20000"/>
        </a:spcBef>
        <a:buFont typeface="Lucida Grande"/>
        <a:buChar char="-"/>
        <a:defRPr sz="2400" kern="1200">
          <a:solidFill>
            <a:schemeClr val="tx1"/>
          </a:solidFill>
          <a:latin typeface="Arial"/>
          <a:ea typeface="+mn-ea"/>
          <a:cs typeface="Arial"/>
        </a:defRPr>
      </a:lvl1pPr>
      <a:lvl2pPr marL="742890" indent="-285728" algn="l" defTabSz="457163" rtl="0" eaLnBrk="1" latinLnBrk="0" hangingPunct="1">
        <a:spcBef>
          <a:spcPct val="20000"/>
        </a:spcBef>
        <a:buFont typeface="Lucida Grande"/>
        <a:buChar char="-"/>
        <a:defRPr sz="2400" kern="1200">
          <a:solidFill>
            <a:schemeClr val="tx1"/>
          </a:solidFill>
          <a:latin typeface="Arial"/>
          <a:ea typeface="+mn-ea"/>
          <a:cs typeface="Arial"/>
        </a:defRPr>
      </a:lvl2pPr>
      <a:lvl3pPr marL="1142908"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3pPr>
      <a:lvl4pPr marL="1600072"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4pPr>
      <a:lvl5pPr marL="2057236"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5pPr>
      <a:lvl6pPr marL="2514399" indent="-228582" algn="l" defTabSz="457163" rtl="0" eaLnBrk="1" latinLnBrk="0" hangingPunct="1">
        <a:spcBef>
          <a:spcPct val="20000"/>
        </a:spcBef>
        <a:buFont typeface="Arial"/>
        <a:buChar char="•"/>
        <a:defRPr sz="2000" kern="1200">
          <a:solidFill>
            <a:schemeClr val="tx1"/>
          </a:solidFill>
          <a:latin typeface="+mn-lt"/>
          <a:ea typeface="+mn-ea"/>
          <a:cs typeface="+mn-cs"/>
        </a:defRPr>
      </a:lvl6pPr>
      <a:lvl7pPr marL="2971562" indent="-228582" algn="l" defTabSz="457163" rtl="0" eaLnBrk="1" latinLnBrk="0" hangingPunct="1">
        <a:spcBef>
          <a:spcPct val="20000"/>
        </a:spcBef>
        <a:buFont typeface="Arial"/>
        <a:buChar char="•"/>
        <a:defRPr sz="2000" kern="1200">
          <a:solidFill>
            <a:schemeClr val="tx1"/>
          </a:solidFill>
          <a:latin typeface="+mn-lt"/>
          <a:ea typeface="+mn-ea"/>
          <a:cs typeface="+mn-cs"/>
        </a:defRPr>
      </a:lvl7pPr>
      <a:lvl8pPr marL="3428726" indent="-228582" algn="l" defTabSz="457163" rtl="0" eaLnBrk="1" latinLnBrk="0" hangingPunct="1">
        <a:spcBef>
          <a:spcPct val="20000"/>
        </a:spcBef>
        <a:buFont typeface="Arial"/>
        <a:buChar char="•"/>
        <a:defRPr sz="2000" kern="1200">
          <a:solidFill>
            <a:schemeClr val="tx1"/>
          </a:solidFill>
          <a:latin typeface="+mn-lt"/>
          <a:ea typeface="+mn-ea"/>
          <a:cs typeface="+mn-cs"/>
        </a:defRPr>
      </a:lvl8pPr>
      <a:lvl9pPr marL="3885890" indent="-228582" algn="l" defTabSz="45716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3" rtl="0" eaLnBrk="1" latinLnBrk="0" hangingPunct="1">
        <a:defRPr sz="1800" kern="1200">
          <a:solidFill>
            <a:schemeClr val="tx1"/>
          </a:solidFill>
          <a:latin typeface="+mn-lt"/>
          <a:ea typeface="+mn-ea"/>
          <a:cs typeface="+mn-cs"/>
        </a:defRPr>
      </a:lvl1pPr>
      <a:lvl2pPr marL="457163" algn="l" defTabSz="457163" rtl="0" eaLnBrk="1" latinLnBrk="0" hangingPunct="1">
        <a:defRPr sz="1800" kern="1200">
          <a:solidFill>
            <a:schemeClr val="tx1"/>
          </a:solidFill>
          <a:latin typeface="+mn-lt"/>
          <a:ea typeface="+mn-ea"/>
          <a:cs typeface="+mn-cs"/>
        </a:defRPr>
      </a:lvl2pPr>
      <a:lvl3pPr marL="914327" algn="l" defTabSz="457163" rtl="0" eaLnBrk="1" latinLnBrk="0" hangingPunct="1">
        <a:defRPr sz="1800" kern="1200">
          <a:solidFill>
            <a:schemeClr val="tx1"/>
          </a:solidFill>
          <a:latin typeface="+mn-lt"/>
          <a:ea typeface="+mn-ea"/>
          <a:cs typeface="+mn-cs"/>
        </a:defRPr>
      </a:lvl3pPr>
      <a:lvl4pPr marL="1371490" algn="l" defTabSz="457163" rtl="0" eaLnBrk="1" latinLnBrk="0" hangingPunct="1">
        <a:defRPr sz="1800" kern="1200">
          <a:solidFill>
            <a:schemeClr val="tx1"/>
          </a:solidFill>
          <a:latin typeface="+mn-lt"/>
          <a:ea typeface="+mn-ea"/>
          <a:cs typeface="+mn-cs"/>
        </a:defRPr>
      </a:lvl4pPr>
      <a:lvl5pPr marL="1828654" algn="l" defTabSz="457163" rtl="0" eaLnBrk="1" latinLnBrk="0" hangingPunct="1">
        <a:defRPr sz="1800" kern="1200">
          <a:solidFill>
            <a:schemeClr val="tx1"/>
          </a:solidFill>
          <a:latin typeface="+mn-lt"/>
          <a:ea typeface="+mn-ea"/>
          <a:cs typeface="+mn-cs"/>
        </a:defRPr>
      </a:lvl5pPr>
      <a:lvl6pPr marL="2285818" algn="l" defTabSz="457163" rtl="0" eaLnBrk="1" latinLnBrk="0" hangingPunct="1">
        <a:defRPr sz="1800" kern="1200">
          <a:solidFill>
            <a:schemeClr val="tx1"/>
          </a:solidFill>
          <a:latin typeface="+mn-lt"/>
          <a:ea typeface="+mn-ea"/>
          <a:cs typeface="+mn-cs"/>
        </a:defRPr>
      </a:lvl6pPr>
      <a:lvl7pPr marL="2742980" algn="l" defTabSz="457163" rtl="0" eaLnBrk="1" latinLnBrk="0" hangingPunct="1">
        <a:defRPr sz="1800" kern="1200">
          <a:solidFill>
            <a:schemeClr val="tx1"/>
          </a:solidFill>
          <a:latin typeface="+mn-lt"/>
          <a:ea typeface="+mn-ea"/>
          <a:cs typeface="+mn-cs"/>
        </a:defRPr>
      </a:lvl7pPr>
      <a:lvl8pPr marL="3200144" algn="l" defTabSz="457163" rtl="0" eaLnBrk="1" latinLnBrk="0" hangingPunct="1">
        <a:defRPr sz="1800" kern="1200">
          <a:solidFill>
            <a:schemeClr val="tx1"/>
          </a:solidFill>
          <a:latin typeface="+mn-lt"/>
          <a:ea typeface="+mn-ea"/>
          <a:cs typeface="+mn-cs"/>
        </a:defRPr>
      </a:lvl8pPr>
      <a:lvl9pPr marL="3657308" algn="l" defTabSz="4571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5" y="0"/>
            <a:ext cx="12191999"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pPr algn="ctr"/>
            <a:endParaRPr lang="en-US" sz="1800"/>
          </a:p>
        </p:txBody>
      </p:sp>
      <p:sp>
        <p:nvSpPr>
          <p:cNvPr id="2" name="Title Placeholder 1"/>
          <p:cNvSpPr>
            <a:spLocks noGrp="1"/>
          </p:cNvSpPr>
          <p:nvPr>
            <p:ph type="title"/>
          </p:nvPr>
        </p:nvSpPr>
        <p:spPr>
          <a:xfrm>
            <a:off x="609600" y="117682"/>
            <a:ext cx="10972800" cy="1143000"/>
          </a:xfrm>
          <a:prstGeom prst="rect">
            <a:avLst/>
          </a:prstGeom>
        </p:spPr>
        <p:txBody>
          <a:bodyPr vert="horz" lIns="91432" tIns="45717" rIns="91432" bIns="45717" rtlCol="0" anchor="ctr">
            <a:normAutofit/>
          </a:bodyPr>
          <a:lstStyle/>
          <a:p>
            <a:r>
              <a:rPr lang="en-US" dirty="0"/>
              <a:t>Click to edit Master title style</a:t>
            </a:r>
          </a:p>
        </p:txBody>
      </p:sp>
      <p:sp>
        <p:nvSpPr>
          <p:cNvPr id="3" name="Text Placeholder 2"/>
          <p:cNvSpPr>
            <a:spLocks noGrp="1"/>
          </p:cNvSpPr>
          <p:nvPr>
            <p:ph type="body" idx="1"/>
          </p:nvPr>
        </p:nvSpPr>
        <p:spPr>
          <a:xfrm>
            <a:off x="691920" y="1600205"/>
            <a:ext cx="10972800" cy="4525963"/>
          </a:xfrm>
          <a:prstGeom prst="rect">
            <a:avLst/>
          </a:prstGeom>
        </p:spPr>
        <p:txBody>
          <a:bodyPr vert="horz" lIns="91432" tIns="45717" rIns="91432" bIns="4571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6982408"/>
      </p:ext>
    </p:extLst>
  </p:cSld>
  <p:clrMap bg1="lt1" tx1="dk1" bg2="lt2" tx2="dk2" accent1="accent1" accent2="accent2" accent3="accent3" accent4="accent4" accent5="accent5" accent6="accent6" hlink="hlink" folHlink="folHlink"/>
  <p:sldLayoutIdLst>
    <p:sldLayoutId id="2147483699" r:id="rId1"/>
    <p:sldLayoutId id="2147483723" r:id="rId2"/>
  </p:sldLayoutIdLst>
  <p:txStyles>
    <p:titleStyle>
      <a:lvl1pPr algn="l" defTabSz="457163" rtl="0" eaLnBrk="1" latinLnBrk="0" hangingPunct="1">
        <a:spcBef>
          <a:spcPct val="0"/>
        </a:spcBef>
        <a:buNone/>
        <a:defRPr sz="4000" kern="1200">
          <a:solidFill>
            <a:schemeClr val="tx1"/>
          </a:solidFill>
          <a:latin typeface="Arial"/>
          <a:ea typeface="+mj-ea"/>
          <a:cs typeface="Arial"/>
        </a:defRPr>
      </a:lvl1pPr>
    </p:titleStyle>
    <p:bodyStyle>
      <a:lvl1pPr marL="342872" indent="-342872" algn="l" defTabSz="457163" rtl="0" eaLnBrk="1" latinLnBrk="0" hangingPunct="1">
        <a:spcBef>
          <a:spcPct val="20000"/>
        </a:spcBef>
        <a:buFont typeface="Lucida Grande"/>
        <a:buChar char="-"/>
        <a:defRPr sz="3200" kern="1200">
          <a:solidFill>
            <a:schemeClr val="tx1"/>
          </a:solidFill>
          <a:latin typeface="Arial"/>
          <a:ea typeface="+mn-ea"/>
          <a:cs typeface="Arial"/>
        </a:defRPr>
      </a:lvl1pPr>
      <a:lvl2pPr marL="742890" indent="-285728" algn="l" defTabSz="457163" rtl="0" eaLnBrk="1" latinLnBrk="0" hangingPunct="1">
        <a:spcBef>
          <a:spcPct val="20000"/>
        </a:spcBef>
        <a:buFont typeface="Lucida Grande"/>
        <a:buChar char="-"/>
        <a:defRPr sz="2800" kern="1200">
          <a:solidFill>
            <a:schemeClr val="tx1"/>
          </a:solidFill>
          <a:latin typeface="Arial"/>
          <a:ea typeface="+mn-ea"/>
          <a:cs typeface="Arial"/>
        </a:defRPr>
      </a:lvl2pPr>
      <a:lvl3pPr marL="1142908"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3pPr>
      <a:lvl4pPr marL="1600072" indent="-228582" algn="l" defTabSz="457163" rtl="0" eaLnBrk="1" latinLnBrk="0" hangingPunct="1">
        <a:spcBef>
          <a:spcPct val="20000"/>
        </a:spcBef>
        <a:buFont typeface="Lucida Grande"/>
        <a:buChar char="-"/>
        <a:defRPr sz="2000" kern="1200">
          <a:solidFill>
            <a:schemeClr val="tx1"/>
          </a:solidFill>
          <a:latin typeface="Arial"/>
          <a:ea typeface="+mn-ea"/>
          <a:cs typeface="Arial"/>
        </a:defRPr>
      </a:lvl4pPr>
      <a:lvl5pPr marL="2057236" indent="-228582" algn="l" defTabSz="457163" rtl="0" eaLnBrk="1" latinLnBrk="0" hangingPunct="1">
        <a:spcBef>
          <a:spcPct val="20000"/>
        </a:spcBef>
        <a:buFont typeface="Lucida Grande"/>
        <a:buChar char="-"/>
        <a:defRPr sz="2000" kern="1200">
          <a:solidFill>
            <a:schemeClr val="tx1"/>
          </a:solidFill>
          <a:latin typeface="Arial"/>
          <a:ea typeface="+mn-ea"/>
          <a:cs typeface="Arial"/>
        </a:defRPr>
      </a:lvl5pPr>
      <a:lvl6pPr marL="2514399" indent="-228582" algn="l" defTabSz="457163" rtl="0" eaLnBrk="1" latinLnBrk="0" hangingPunct="1">
        <a:spcBef>
          <a:spcPct val="20000"/>
        </a:spcBef>
        <a:buFont typeface="Arial"/>
        <a:buChar char="•"/>
        <a:defRPr sz="2000" kern="1200">
          <a:solidFill>
            <a:schemeClr val="tx1"/>
          </a:solidFill>
          <a:latin typeface="+mn-lt"/>
          <a:ea typeface="+mn-ea"/>
          <a:cs typeface="+mn-cs"/>
        </a:defRPr>
      </a:lvl6pPr>
      <a:lvl7pPr marL="2971562" indent="-228582" algn="l" defTabSz="457163" rtl="0" eaLnBrk="1" latinLnBrk="0" hangingPunct="1">
        <a:spcBef>
          <a:spcPct val="20000"/>
        </a:spcBef>
        <a:buFont typeface="Arial"/>
        <a:buChar char="•"/>
        <a:defRPr sz="2000" kern="1200">
          <a:solidFill>
            <a:schemeClr val="tx1"/>
          </a:solidFill>
          <a:latin typeface="+mn-lt"/>
          <a:ea typeface="+mn-ea"/>
          <a:cs typeface="+mn-cs"/>
        </a:defRPr>
      </a:lvl7pPr>
      <a:lvl8pPr marL="3428726" indent="-228582" algn="l" defTabSz="457163" rtl="0" eaLnBrk="1" latinLnBrk="0" hangingPunct="1">
        <a:spcBef>
          <a:spcPct val="20000"/>
        </a:spcBef>
        <a:buFont typeface="Arial"/>
        <a:buChar char="•"/>
        <a:defRPr sz="2000" kern="1200">
          <a:solidFill>
            <a:schemeClr val="tx1"/>
          </a:solidFill>
          <a:latin typeface="+mn-lt"/>
          <a:ea typeface="+mn-ea"/>
          <a:cs typeface="+mn-cs"/>
        </a:defRPr>
      </a:lvl8pPr>
      <a:lvl9pPr marL="3885890" indent="-228582" algn="l" defTabSz="45716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3" rtl="0" eaLnBrk="1" latinLnBrk="0" hangingPunct="1">
        <a:defRPr sz="1800" kern="1200">
          <a:solidFill>
            <a:schemeClr val="tx1"/>
          </a:solidFill>
          <a:latin typeface="+mn-lt"/>
          <a:ea typeface="+mn-ea"/>
          <a:cs typeface="+mn-cs"/>
        </a:defRPr>
      </a:lvl1pPr>
      <a:lvl2pPr marL="457163" algn="l" defTabSz="457163" rtl="0" eaLnBrk="1" latinLnBrk="0" hangingPunct="1">
        <a:defRPr sz="1800" kern="1200">
          <a:solidFill>
            <a:schemeClr val="tx1"/>
          </a:solidFill>
          <a:latin typeface="+mn-lt"/>
          <a:ea typeface="+mn-ea"/>
          <a:cs typeface="+mn-cs"/>
        </a:defRPr>
      </a:lvl2pPr>
      <a:lvl3pPr marL="914327" algn="l" defTabSz="457163" rtl="0" eaLnBrk="1" latinLnBrk="0" hangingPunct="1">
        <a:defRPr sz="1800" kern="1200">
          <a:solidFill>
            <a:schemeClr val="tx1"/>
          </a:solidFill>
          <a:latin typeface="+mn-lt"/>
          <a:ea typeface="+mn-ea"/>
          <a:cs typeface="+mn-cs"/>
        </a:defRPr>
      </a:lvl3pPr>
      <a:lvl4pPr marL="1371490" algn="l" defTabSz="457163" rtl="0" eaLnBrk="1" latinLnBrk="0" hangingPunct="1">
        <a:defRPr sz="1800" kern="1200">
          <a:solidFill>
            <a:schemeClr val="tx1"/>
          </a:solidFill>
          <a:latin typeface="+mn-lt"/>
          <a:ea typeface="+mn-ea"/>
          <a:cs typeface="+mn-cs"/>
        </a:defRPr>
      </a:lvl4pPr>
      <a:lvl5pPr marL="1828654" algn="l" defTabSz="457163" rtl="0" eaLnBrk="1" latinLnBrk="0" hangingPunct="1">
        <a:defRPr sz="1800" kern="1200">
          <a:solidFill>
            <a:schemeClr val="tx1"/>
          </a:solidFill>
          <a:latin typeface="+mn-lt"/>
          <a:ea typeface="+mn-ea"/>
          <a:cs typeface="+mn-cs"/>
        </a:defRPr>
      </a:lvl5pPr>
      <a:lvl6pPr marL="2285818" algn="l" defTabSz="457163" rtl="0" eaLnBrk="1" latinLnBrk="0" hangingPunct="1">
        <a:defRPr sz="1800" kern="1200">
          <a:solidFill>
            <a:schemeClr val="tx1"/>
          </a:solidFill>
          <a:latin typeface="+mn-lt"/>
          <a:ea typeface="+mn-ea"/>
          <a:cs typeface="+mn-cs"/>
        </a:defRPr>
      </a:lvl6pPr>
      <a:lvl7pPr marL="2742980" algn="l" defTabSz="457163" rtl="0" eaLnBrk="1" latinLnBrk="0" hangingPunct="1">
        <a:defRPr sz="1800" kern="1200">
          <a:solidFill>
            <a:schemeClr val="tx1"/>
          </a:solidFill>
          <a:latin typeface="+mn-lt"/>
          <a:ea typeface="+mn-ea"/>
          <a:cs typeface="+mn-cs"/>
        </a:defRPr>
      </a:lvl7pPr>
      <a:lvl8pPr marL="3200144" algn="l" defTabSz="457163" rtl="0" eaLnBrk="1" latinLnBrk="0" hangingPunct="1">
        <a:defRPr sz="1800" kern="1200">
          <a:solidFill>
            <a:schemeClr val="tx1"/>
          </a:solidFill>
          <a:latin typeface="+mn-lt"/>
          <a:ea typeface="+mn-ea"/>
          <a:cs typeface="+mn-cs"/>
        </a:defRPr>
      </a:lvl8pPr>
      <a:lvl9pPr marL="3657308" algn="l" defTabSz="4571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orkflowhelp.kodak.com/display/MPI82/Startup+Assistance+for+Custom+Media+Configurations"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blipFill>
                <a:blip r:embed="rId3"/>
                <a:tile tx="0" ty="0" sx="100000" sy="100000" flip="none" algn="tl"/>
              </a:blipFill>
            </a:endParaRPr>
          </a:p>
        </p:txBody>
      </p:sp>
      <p:sp>
        <p:nvSpPr>
          <p:cNvPr id="9" name="Rectangle 8"/>
          <p:cNvSpPr/>
          <p:nvPr/>
        </p:nvSpPr>
        <p:spPr>
          <a:xfrm>
            <a:off x="0" y="1"/>
            <a:ext cx="2268071" cy="688109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2575205" y="5249979"/>
            <a:ext cx="9614010" cy="1323439"/>
          </a:xfrm>
          <a:prstGeom prst="rect">
            <a:avLst/>
          </a:prstGeom>
          <a:noFill/>
        </p:spPr>
        <p:txBody>
          <a:bodyPr wrap="square" rtlCol="0">
            <a:spAutoFit/>
          </a:bodyPr>
          <a:lstStyle/>
          <a:p>
            <a:r>
              <a:rPr lang="en-US" sz="4000" b="1" dirty="0">
                <a:solidFill>
                  <a:schemeClr val="bg1"/>
                </a:solidFill>
                <a:cs typeface="Graphik Semibold"/>
              </a:rPr>
              <a:t>Verifying and Optimizing a Profile in </a:t>
            </a:r>
            <a:r>
              <a:rPr lang="en-US" sz="4000" b="1" dirty="0">
                <a:solidFill>
                  <a:srgbClr val="C00000"/>
                </a:solidFill>
                <a:cs typeface="Graphik Semibold"/>
              </a:rPr>
              <a:t>KODAK </a:t>
            </a:r>
            <a:r>
              <a:rPr lang="en-US" sz="4000" b="1" dirty="0">
                <a:solidFill>
                  <a:schemeClr val="bg1"/>
                </a:solidFill>
                <a:cs typeface="Graphik Semibold"/>
              </a:rPr>
              <a:t>Proofing Software in KPS 10</a:t>
            </a:r>
          </a:p>
        </p:txBody>
      </p:sp>
      <p:pic>
        <p:nvPicPr>
          <p:cNvPr id="3" name="Picture 2">
            <a:extLst>
              <a:ext uri="{FF2B5EF4-FFF2-40B4-BE49-F238E27FC236}">
                <a16:creationId xmlns:a16="http://schemas.microsoft.com/office/drawing/2014/main" id="{BC53D4E3-A833-4717-9739-3D2F2BA3EB06}"/>
              </a:ext>
            </a:extLst>
          </p:cNvPr>
          <p:cNvPicPr>
            <a:picLocks noChangeAspect="1"/>
          </p:cNvPicPr>
          <p:nvPr/>
        </p:nvPicPr>
        <p:blipFill>
          <a:blip r:embed="rId4"/>
          <a:stretch>
            <a:fillRect/>
          </a:stretch>
        </p:blipFill>
        <p:spPr>
          <a:xfrm>
            <a:off x="2263516" y="-77115"/>
            <a:ext cx="9925699" cy="5058696"/>
          </a:xfrm>
          <a:prstGeom prst="rect">
            <a:avLst/>
          </a:prstGeom>
        </p:spPr>
      </p:pic>
      <p:pic>
        <p:nvPicPr>
          <p:cNvPr id="8" name="Picture 7">
            <a:extLst>
              <a:ext uri="{FF2B5EF4-FFF2-40B4-BE49-F238E27FC236}">
                <a16:creationId xmlns:a16="http://schemas.microsoft.com/office/drawing/2014/main" id="{9DA41A89-83F1-4E59-865C-A911306F589B}"/>
              </a:ext>
            </a:extLst>
          </p:cNvPr>
          <p:cNvPicPr>
            <a:picLocks noChangeAspect="1"/>
          </p:cNvPicPr>
          <p:nvPr/>
        </p:nvPicPr>
        <p:blipFill>
          <a:blip r:embed="rId5"/>
          <a:stretch>
            <a:fillRect/>
          </a:stretch>
        </p:blipFill>
        <p:spPr>
          <a:xfrm>
            <a:off x="-5563" y="0"/>
            <a:ext cx="2266294" cy="6858000"/>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865" y="173164"/>
            <a:ext cx="1380372" cy="1199111"/>
          </a:xfrm>
          <a:prstGeom prst="rect">
            <a:avLst/>
          </a:prstGeom>
        </p:spPr>
      </p:pic>
    </p:spTree>
    <p:extLst>
      <p:ext uri="{BB962C8B-B14F-4D97-AF65-F5344CB8AC3E}">
        <p14:creationId xmlns:p14="http://schemas.microsoft.com/office/powerpoint/2010/main" val="203925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28C38DB7-54D7-4299-8A08-4A0AB6ED64DD}"/>
              </a:ext>
            </a:extLst>
          </p:cNvPr>
          <p:cNvSpPr txBox="1"/>
          <p:nvPr/>
        </p:nvSpPr>
        <p:spPr>
          <a:xfrm>
            <a:off x="446248" y="459816"/>
            <a:ext cx="5558372" cy="461665"/>
          </a:xfrm>
          <a:prstGeom prst="rect">
            <a:avLst/>
          </a:prstGeom>
          <a:noFill/>
        </p:spPr>
        <p:txBody>
          <a:bodyPr wrap="square" rtlCol="0">
            <a:spAutoFit/>
          </a:bodyPr>
          <a:lstStyle/>
          <a:p>
            <a:r>
              <a:rPr lang="en-US" sz="2400" b="1" dirty="0"/>
              <a:t>Step 1: Introduction</a:t>
            </a:r>
          </a:p>
        </p:txBody>
      </p:sp>
      <p:sp>
        <p:nvSpPr>
          <p:cNvPr id="4" name="Rectangle 3">
            <a:extLst>
              <a:ext uri="{FF2B5EF4-FFF2-40B4-BE49-F238E27FC236}">
                <a16:creationId xmlns:a16="http://schemas.microsoft.com/office/drawing/2014/main" id="{DFF6FCB2-9BB4-4AB5-A69A-3B7F41207948}"/>
              </a:ext>
            </a:extLst>
          </p:cNvPr>
          <p:cNvSpPr/>
          <p:nvPr/>
        </p:nvSpPr>
        <p:spPr>
          <a:xfrm>
            <a:off x="1293115" y="951970"/>
            <a:ext cx="9605770" cy="2062552"/>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This presentation uses an Epson printer equipped with the </a:t>
            </a:r>
            <a:r>
              <a:rPr lang="en-US" dirty="0" err="1">
                <a:latin typeface="Calibri" panose="020F0502020204030204" pitchFamily="34" charset="0"/>
                <a:ea typeface="Calibri" panose="020F0502020204030204" pitchFamily="34" charset="0"/>
                <a:cs typeface="Times New Roman" panose="02020603050405020304" pitchFamily="18" charset="0"/>
              </a:rPr>
              <a:t>SpectroProofer</a:t>
            </a:r>
            <a:r>
              <a:rPr lang="en-US" dirty="0">
                <a:latin typeface="Calibri" panose="020F0502020204030204" pitchFamily="34" charset="0"/>
                <a:ea typeface="Calibri" panose="020F0502020204030204" pitchFamily="34" charset="0"/>
                <a:cs typeface="Times New Roman" panose="02020603050405020304" pitchFamily="18" charset="0"/>
              </a:rPr>
              <a:t> inline spectrophotometer option (which can be an automated process) as an example. The steps are similar for other printers.</a:t>
            </a: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Recommend Creating a Custom Media Config + ICC DVL using KPS v8.5 or higher.</a:t>
            </a: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KPS v10.0 or higher also uses the latest Kodak ICC profile Gray Balance correction technology, for color target data sets that contain extra gray balance information (G7TVI).</a:t>
            </a:r>
          </a:p>
        </p:txBody>
      </p:sp>
      <p:pic>
        <p:nvPicPr>
          <p:cNvPr id="7" name="Picture 6" descr="A screenshot of a computer&#10;&#10;Description automatically generated with medium confidence">
            <a:extLst>
              <a:ext uri="{FF2B5EF4-FFF2-40B4-BE49-F238E27FC236}">
                <a16:creationId xmlns:a16="http://schemas.microsoft.com/office/drawing/2014/main" id="{4A638041-281B-2122-5203-F630B15E4BEF}"/>
              </a:ext>
            </a:extLst>
          </p:cNvPr>
          <p:cNvPicPr>
            <a:picLocks noChangeAspect="1"/>
          </p:cNvPicPr>
          <p:nvPr/>
        </p:nvPicPr>
        <p:blipFill>
          <a:blip r:embed="rId3"/>
          <a:stretch>
            <a:fillRect/>
          </a:stretch>
        </p:blipFill>
        <p:spPr>
          <a:xfrm>
            <a:off x="8970785" y="3148020"/>
            <a:ext cx="2315811" cy="2865817"/>
          </a:xfrm>
          <a:prstGeom prst="rect">
            <a:avLst/>
          </a:prstGeom>
          <a:solidFill>
            <a:schemeClr val="accent2"/>
          </a:solidFill>
          <a:ln>
            <a:solidFill>
              <a:schemeClr val="accent1"/>
            </a:solidFill>
          </a:ln>
          <a:effectLst>
            <a:outerShdw blurRad="50800" dist="38100" dir="2700000" algn="tl" rotWithShape="0">
              <a:prstClr val="black">
                <a:alpha val="40000"/>
              </a:prstClr>
            </a:outerShdw>
          </a:effectLst>
        </p:spPr>
      </p:pic>
      <p:pic>
        <p:nvPicPr>
          <p:cNvPr id="2" name="Picture 1" descr="Graphical user interface, text&#10;&#10;Description automatically generated">
            <a:extLst>
              <a:ext uri="{FF2B5EF4-FFF2-40B4-BE49-F238E27FC236}">
                <a16:creationId xmlns:a16="http://schemas.microsoft.com/office/drawing/2014/main" id="{CA7BFB75-0F29-7951-2B5B-CF88D9A2459C}"/>
              </a:ext>
            </a:extLst>
          </p:cNvPr>
          <p:cNvPicPr>
            <a:picLocks noChangeAspect="1"/>
          </p:cNvPicPr>
          <p:nvPr/>
        </p:nvPicPr>
        <p:blipFill>
          <a:blip r:embed="rId4"/>
          <a:stretch>
            <a:fillRect/>
          </a:stretch>
        </p:blipFill>
        <p:spPr>
          <a:xfrm>
            <a:off x="644398" y="2986962"/>
            <a:ext cx="4004968" cy="3187934"/>
          </a:xfrm>
          <a:prstGeom prst="rect">
            <a:avLst/>
          </a:prstGeom>
          <a:effectLst>
            <a:outerShdw blurRad="50800" dist="38100" dir="2700000" algn="tl" rotWithShape="0">
              <a:prstClr val="black">
                <a:alpha val="40000"/>
              </a:prstClr>
            </a:outerShdw>
          </a:effectLst>
        </p:spPr>
      </p:pic>
      <p:pic>
        <p:nvPicPr>
          <p:cNvPr id="5" name="Picture 4" descr="Graphical user interface, text, application, email&#10;&#10;Description automatically generated">
            <a:extLst>
              <a:ext uri="{FF2B5EF4-FFF2-40B4-BE49-F238E27FC236}">
                <a16:creationId xmlns:a16="http://schemas.microsoft.com/office/drawing/2014/main" id="{DA92AA36-D61A-F017-5757-D00DFC0F5332}"/>
              </a:ext>
            </a:extLst>
          </p:cNvPr>
          <p:cNvPicPr>
            <a:picLocks noChangeAspect="1"/>
          </p:cNvPicPr>
          <p:nvPr/>
        </p:nvPicPr>
        <p:blipFill>
          <a:blip r:embed="rId5"/>
          <a:stretch>
            <a:fillRect/>
          </a:stretch>
        </p:blipFill>
        <p:spPr>
          <a:xfrm>
            <a:off x="5060071" y="3429000"/>
            <a:ext cx="3384266" cy="166911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2875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32575A04-52C8-4BDA-B8D9-94536809938C}"/>
              </a:ext>
            </a:extLst>
          </p:cNvPr>
          <p:cNvSpPr txBox="1"/>
          <p:nvPr/>
        </p:nvSpPr>
        <p:spPr>
          <a:xfrm>
            <a:off x="537629" y="339207"/>
            <a:ext cx="9269918" cy="461665"/>
          </a:xfrm>
          <a:prstGeom prst="rect">
            <a:avLst/>
          </a:prstGeom>
          <a:noFill/>
        </p:spPr>
        <p:txBody>
          <a:bodyPr wrap="square" rtlCol="0">
            <a:spAutoFit/>
          </a:bodyPr>
          <a:lstStyle/>
          <a:p>
            <a:r>
              <a:rPr lang="en-US" sz="2400" b="1" dirty="0"/>
              <a:t>Step 1: Create a Custom Color Bar for Profile Verification</a:t>
            </a:r>
          </a:p>
        </p:txBody>
      </p:sp>
      <p:sp>
        <p:nvSpPr>
          <p:cNvPr id="5" name="Rectangle 4">
            <a:extLst>
              <a:ext uri="{FF2B5EF4-FFF2-40B4-BE49-F238E27FC236}">
                <a16:creationId xmlns:a16="http://schemas.microsoft.com/office/drawing/2014/main" id="{E753A5D9-1ECF-4865-B6D3-7B58160FBEA8}"/>
              </a:ext>
            </a:extLst>
          </p:cNvPr>
          <p:cNvSpPr/>
          <p:nvPr/>
        </p:nvSpPr>
        <p:spPr>
          <a:xfrm>
            <a:off x="6317517" y="1132709"/>
            <a:ext cx="4789411" cy="2860463"/>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Launch the KPS Administrator and Click on the </a:t>
            </a:r>
            <a:r>
              <a:rPr lang="en-US" b="1" dirty="0">
                <a:latin typeface="Calibri" panose="020F0502020204030204" pitchFamily="34" charset="0"/>
                <a:ea typeface="Calibri" panose="020F0502020204030204" pitchFamily="34" charset="0"/>
                <a:cs typeface="Times New Roman" panose="02020603050405020304" pitchFamily="18" charset="0"/>
              </a:rPr>
              <a:t>Color Bars </a:t>
            </a:r>
            <a:r>
              <a:rPr lang="en-US" dirty="0">
                <a:latin typeface="Calibri" panose="020F0502020204030204" pitchFamily="34" charset="0"/>
                <a:ea typeface="Calibri" panose="020F0502020204030204" pitchFamily="34" charset="0"/>
                <a:cs typeface="Times New Roman" panose="02020603050405020304" pitchFamily="18" charset="0"/>
              </a:rPr>
              <a:t>Tab.</a:t>
            </a:r>
          </a:p>
          <a:p>
            <a:pPr marL="285750" indent="-285750">
              <a:lnSpc>
                <a:spcPct val="107000"/>
              </a:lnSpc>
              <a:spcAft>
                <a:spcPts val="800"/>
              </a:spcAft>
              <a:buFont typeface="Arial" panose="020B0604020202020204" pitchFamily="34" charset="0"/>
              <a:buChar char="•"/>
            </a:pPr>
            <a:r>
              <a:rPr lang="en-US" sz="1800" dirty="0">
                <a:latin typeface="Calibri" panose="020F0502020204030204" pitchFamily="34" charset="0"/>
                <a:ea typeface="Calibri" panose="020F0502020204030204" pitchFamily="34" charset="0"/>
                <a:cs typeface="Times New Roman" panose="02020603050405020304" pitchFamily="18" charset="0"/>
              </a:rPr>
              <a:t>Select your Proofer by its name on top</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Click on </a:t>
            </a:r>
            <a:r>
              <a:rPr lang="en-US" b="1" dirty="0">
                <a:latin typeface="Calibri" panose="020F0502020204030204" pitchFamily="34" charset="0"/>
                <a:ea typeface="Calibri" panose="020F0502020204030204" pitchFamily="34" charset="0"/>
                <a:cs typeface="Times New Roman" panose="02020603050405020304" pitchFamily="18" charset="0"/>
              </a:rPr>
              <a:t>New</a:t>
            </a:r>
            <a:r>
              <a:rPr lang="en-US" dirty="0">
                <a:latin typeface="Calibri" panose="020F0502020204030204" pitchFamily="34" charset="0"/>
                <a:ea typeface="Calibri" panose="020F0502020204030204" pitchFamily="34" charset="0"/>
                <a:cs typeface="Times New Roman" panose="02020603050405020304" pitchFamily="18" charset="0"/>
              </a:rPr>
              <a:t> to create a new Color Bar</a:t>
            </a:r>
          </a:p>
          <a:p>
            <a:pPr>
              <a:lnSpc>
                <a:spcPct val="107000"/>
              </a:lnSpc>
              <a:spcAft>
                <a:spcPts val="800"/>
              </a:spcAft>
            </a:pPr>
            <a:r>
              <a:rPr lang="en-US" b="1" dirty="0">
                <a:solidFill>
                  <a:srgbClr val="C00000"/>
                </a:solidFill>
                <a:latin typeface="Calibri" panose="020F0502020204030204" pitchFamily="34" charset="0"/>
                <a:cs typeface="Calibri" panose="020F0502020204030204" pitchFamily="34" charset="0"/>
              </a:rPr>
              <a:t>Note:</a:t>
            </a:r>
            <a:r>
              <a:rPr lang="en-US" dirty="0">
                <a:solidFill>
                  <a:srgbClr val="C00000"/>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The Color Bar for the Profile Verification must be created from the “</a:t>
            </a:r>
            <a:r>
              <a:rPr lang="en-US" i="1" dirty="0">
                <a:latin typeface="Calibri" panose="020F0502020204030204" pitchFamily="34" charset="0"/>
                <a:cs typeface="Calibri" panose="020F0502020204030204" pitchFamily="34" charset="0"/>
              </a:rPr>
              <a:t>Default </a:t>
            </a:r>
            <a:r>
              <a:rPr lang="en-US" i="1" dirty="0" err="1">
                <a:latin typeface="Calibri" panose="020F0502020204030204" pitchFamily="34" charset="0"/>
                <a:cs typeface="Calibri" panose="020F0502020204030204" pitchFamily="34" charset="0"/>
              </a:rPr>
              <a:t>VerifyProfile</a:t>
            </a:r>
            <a:r>
              <a:rPr lang="en-US" i="1" dirty="0">
                <a:latin typeface="Calibri" panose="020F0502020204030204" pitchFamily="34" charset="0"/>
                <a:cs typeface="Calibri" panose="020F0502020204030204" pitchFamily="34" charset="0"/>
              </a:rPr>
              <a:t> TC 1617x </a:t>
            </a:r>
            <a:r>
              <a:rPr lang="en-US" dirty="0">
                <a:latin typeface="Calibri" panose="020F0502020204030204" pitchFamily="34" charset="0"/>
                <a:cs typeface="Calibri" panose="020F0502020204030204" pitchFamily="34" charset="0"/>
              </a:rPr>
              <a:t>“ Artwork</a:t>
            </a:r>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B8E1E5A-28E0-DDC9-6FB6-B3707C76AC41}"/>
              </a:ext>
            </a:extLst>
          </p:cNvPr>
          <p:cNvPicPr>
            <a:picLocks noChangeAspect="1"/>
          </p:cNvPicPr>
          <p:nvPr/>
        </p:nvPicPr>
        <p:blipFill>
          <a:blip r:embed="rId3"/>
          <a:stretch>
            <a:fillRect/>
          </a:stretch>
        </p:blipFill>
        <p:spPr>
          <a:xfrm>
            <a:off x="1085071" y="1049841"/>
            <a:ext cx="4829872" cy="4758318"/>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722B145C-BD30-DDF8-A17B-1F6327A74794}"/>
              </a:ext>
            </a:extLst>
          </p:cNvPr>
          <p:cNvPicPr>
            <a:picLocks noChangeAspect="1"/>
          </p:cNvPicPr>
          <p:nvPr/>
        </p:nvPicPr>
        <p:blipFill>
          <a:blip r:embed="rId4"/>
          <a:stretch>
            <a:fillRect/>
          </a:stretch>
        </p:blipFill>
        <p:spPr>
          <a:xfrm>
            <a:off x="7974373" y="3949260"/>
            <a:ext cx="1458883" cy="17760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57838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32575A04-52C8-4BDA-B8D9-94536809938C}"/>
              </a:ext>
            </a:extLst>
          </p:cNvPr>
          <p:cNvSpPr txBox="1"/>
          <p:nvPr/>
        </p:nvSpPr>
        <p:spPr>
          <a:xfrm>
            <a:off x="537629" y="956246"/>
            <a:ext cx="5779889" cy="461665"/>
          </a:xfrm>
          <a:prstGeom prst="rect">
            <a:avLst/>
          </a:prstGeom>
          <a:noFill/>
        </p:spPr>
        <p:txBody>
          <a:bodyPr wrap="square" rtlCol="0">
            <a:spAutoFit/>
          </a:bodyPr>
          <a:lstStyle/>
          <a:p>
            <a:r>
              <a:rPr lang="en-US" sz="2400" b="1" dirty="0"/>
              <a:t>Step 1: Create a Custom Color Bar</a:t>
            </a:r>
          </a:p>
        </p:txBody>
      </p:sp>
      <p:sp>
        <p:nvSpPr>
          <p:cNvPr id="5" name="Rectangle 4">
            <a:extLst>
              <a:ext uri="{FF2B5EF4-FFF2-40B4-BE49-F238E27FC236}">
                <a16:creationId xmlns:a16="http://schemas.microsoft.com/office/drawing/2014/main" id="{E753A5D9-1ECF-4865-B6D3-7B58160FBEA8}"/>
              </a:ext>
            </a:extLst>
          </p:cNvPr>
          <p:cNvSpPr/>
          <p:nvPr/>
        </p:nvSpPr>
        <p:spPr>
          <a:xfrm>
            <a:off x="7561897" y="1959855"/>
            <a:ext cx="3798081" cy="3022815"/>
          </a:xfrm>
          <a:prstGeom prst="rect">
            <a:avLst/>
          </a:prstGeom>
        </p:spPr>
        <p:txBody>
          <a:bodyPr wrap="square">
            <a:spAutoFit/>
          </a:bodyPr>
          <a:lstStyle/>
          <a:p>
            <a:pPr marL="342900" indent="-342900">
              <a:lnSpc>
                <a:spcPct val="107000"/>
              </a:lnSpc>
              <a:spcAft>
                <a:spcPts val="800"/>
              </a:spcAft>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Name: </a:t>
            </a:r>
            <a:r>
              <a:rPr lang="en-US" dirty="0">
                <a:latin typeface="Calibri" panose="020F0502020204030204" pitchFamily="34" charset="0"/>
                <a:ea typeface="Calibri" panose="020F0502020204030204" pitchFamily="34" charset="0"/>
                <a:cs typeface="Times New Roman" panose="02020603050405020304" pitchFamily="18" charset="0"/>
              </a:rPr>
              <a:t> </a:t>
            </a:r>
            <a:r>
              <a:rPr lang="en-CA" b="0" i="0" dirty="0">
                <a:solidFill>
                  <a:srgbClr val="172B4D"/>
                </a:solidFill>
                <a:effectLst/>
                <a:latin typeface="Calibri" panose="020F0502020204030204" pitchFamily="34" charset="0"/>
                <a:cs typeface="Calibri" panose="020F0502020204030204" pitchFamily="34" charset="0"/>
              </a:rPr>
              <a:t>Enter a name that describes the color bar</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07000"/>
              </a:lnSpc>
              <a:spcAft>
                <a:spcPts val="800"/>
              </a:spcAft>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Spectrophotometer: </a:t>
            </a:r>
            <a:r>
              <a:rPr lang="en-US" dirty="0">
                <a:latin typeface="Calibri" panose="020F0502020204030204" pitchFamily="34" charset="0"/>
                <a:ea typeface="Calibri" panose="020F0502020204030204" pitchFamily="34" charset="0"/>
                <a:cs typeface="Times New Roman" panose="02020603050405020304" pitchFamily="18" charset="0"/>
              </a:rPr>
              <a:t>Select the Spectrophotometer plus the measurement condition</a:t>
            </a:r>
          </a:p>
          <a:p>
            <a:pPr marL="342900" indent="-342900">
              <a:lnSpc>
                <a:spcPct val="107000"/>
              </a:lnSpc>
              <a:spcAft>
                <a:spcPts val="800"/>
              </a:spcAft>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Artwork: </a:t>
            </a:r>
            <a:r>
              <a:rPr lang="en-US" dirty="0">
                <a:latin typeface="Calibri" panose="020F0502020204030204" pitchFamily="34" charset="0"/>
                <a:ea typeface="Calibri" panose="020F0502020204030204" pitchFamily="34" charset="0"/>
                <a:cs typeface="Times New Roman" panose="02020603050405020304" pitchFamily="18" charset="0"/>
              </a:rPr>
              <a:t>Select the “</a:t>
            </a:r>
            <a:r>
              <a:rPr lang="en-US" i="1" dirty="0">
                <a:latin typeface="Calibri" panose="020F0502020204030204" pitchFamily="34" charset="0"/>
                <a:ea typeface="Calibri" panose="020F0502020204030204" pitchFamily="34" charset="0"/>
                <a:cs typeface="Times New Roman" panose="02020603050405020304" pitchFamily="18" charset="0"/>
              </a:rPr>
              <a:t>Default VerifyProfileTC1617x” </a:t>
            </a:r>
            <a:r>
              <a:rPr lang="en-US" dirty="0">
                <a:latin typeface="Calibri" panose="020F0502020204030204" pitchFamily="34" charset="0"/>
                <a:ea typeface="Calibri" panose="020F0502020204030204" pitchFamily="34" charset="0"/>
                <a:cs typeface="Times New Roman" panose="02020603050405020304" pitchFamily="18" charset="0"/>
              </a:rPr>
              <a:t>Artwork </a:t>
            </a:r>
            <a:r>
              <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Note:</a:t>
            </a:r>
            <a:r>
              <a:rPr lang="en-US" dirty="0">
                <a:latin typeface="Calibri" panose="020F0502020204030204" pitchFamily="34" charset="0"/>
                <a:ea typeface="Calibri" panose="020F0502020204030204" pitchFamily="34" charset="0"/>
                <a:cs typeface="Times New Roman" panose="02020603050405020304" pitchFamily="18" charset="0"/>
              </a:rPr>
              <a:t> You must select this Artwork</a:t>
            </a:r>
          </a:p>
          <a:p>
            <a:pPr marL="342900" indent="-342900">
              <a:lnSpc>
                <a:spcPct val="107000"/>
              </a:lnSpc>
              <a:spcAft>
                <a:spcPts val="800"/>
              </a:spcAft>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Click </a:t>
            </a:r>
            <a:r>
              <a:rPr lang="en-US" sz="1600" b="1" dirty="0">
                <a:latin typeface="Calibri" panose="020F0502020204030204" pitchFamily="34" charset="0"/>
                <a:ea typeface="Calibri" panose="020F0502020204030204" pitchFamily="34" charset="0"/>
                <a:cs typeface="Times New Roman" panose="02020603050405020304" pitchFamily="18" charset="0"/>
              </a:rPr>
              <a:t>Next</a:t>
            </a:r>
          </a:p>
        </p:txBody>
      </p:sp>
      <p:pic>
        <p:nvPicPr>
          <p:cNvPr id="2" name="Picture 1">
            <a:extLst>
              <a:ext uri="{FF2B5EF4-FFF2-40B4-BE49-F238E27FC236}">
                <a16:creationId xmlns:a16="http://schemas.microsoft.com/office/drawing/2014/main" id="{E3877F76-C55B-3E4F-3119-E9586B528348}"/>
              </a:ext>
            </a:extLst>
          </p:cNvPr>
          <p:cNvPicPr>
            <a:picLocks noChangeAspect="1"/>
          </p:cNvPicPr>
          <p:nvPr/>
        </p:nvPicPr>
        <p:blipFill>
          <a:blip r:embed="rId3"/>
          <a:stretch>
            <a:fillRect/>
          </a:stretch>
        </p:blipFill>
        <p:spPr>
          <a:xfrm>
            <a:off x="613475" y="1740451"/>
            <a:ext cx="6654269" cy="324221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4633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578089" y="457548"/>
            <a:ext cx="9951487" cy="461665"/>
          </a:xfrm>
          <a:prstGeom prst="rect">
            <a:avLst/>
          </a:prstGeom>
          <a:noFill/>
        </p:spPr>
        <p:txBody>
          <a:bodyPr wrap="square" rtlCol="0">
            <a:spAutoFit/>
          </a:bodyPr>
          <a:lstStyle/>
          <a:p>
            <a:r>
              <a:rPr lang="en-US" sz="2400" b="1" dirty="0"/>
              <a:t>Step 1: Create Color Bar – Patches Tab</a:t>
            </a:r>
          </a:p>
        </p:txBody>
      </p:sp>
      <p:sp>
        <p:nvSpPr>
          <p:cNvPr id="4" name="Rectangle 3">
            <a:extLst>
              <a:ext uri="{FF2B5EF4-FFF2-40B4-BE49-F238E27FC236}">
                <a16:creationId xmlns:a16="http://schemas.microsoft.com/office/drawing/2014/main" id="{6C52CA62-652A-4E68-AF75-58ECC33A231E}"/>
              </a:ext>
            </a:extLst>
          </p:cNvPr>
          <p:cNvSpPr/>
          <p:nvPr/>
        </p:nvSpPr>
        <p:spPr>
          <a:xfrm>
            <a:off x="7731446" y="2070166"/>
            <a:ext cx="3555150" cy="1358834"/>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Leave the default </a:t>
            </a:r>
            <a:r>
              <a:rPr lang="en-US" b="1" dirty="0">
                <a:ea typeface="Calibri" panose="020F0502020204030204" pitchFamily="34" charset="0"/>
                <a:cs typeface="Times New Roman" panose="02020603050405020304" pitchFamily="18" charset="0"/>
              </a:rPr>
              <a:t>Image Size </a:t>
            </a:r>
            <a:r>
              <a:rPr lang="en-US" dirty="0">
                <a:ea typeface="Calibri" panose="020F0502020204030204" pitchFamily="34" charset="0"/>
                <a:cs typeface="Times New Roman" panose="02020603050405020304" pitchFamily="18" charset="0"/>
              </a:rPr>
              <a:t>settings</a:t>
            </a:r>
          </a:p>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Click on the </a:t>
            </a:r>
            <a:r>
              <a:rPr lang="en-US" b="1" dirty="0">
                <a:ea typeface="Calibri" panose="020F0502020204030204" pitchFamily="34" charset="0"/>
                <a:cs typeface="Times New Roman" panose="02020603050405020304" pitchFamily="18" charset="0"/>
              </a:rPr>
              <a:t>Color Targets </a:t>
            </a:r>
            <a:r>
              <a:rPr lang="en-US" dirty="0">
                <a:ea typeface="Calibri" panose="020F0502020204030204" pitchFamily="34" charset="0"/>
                <a:cs typeface="Times New Roman" panose="02020603050405020304" pitchFamily="18" charset="0"/>
              </a:rPr>
              <a:t>Tab</a:t>
            </a:r>
          </a:p>
        </p:txBody>
      </p:sp>
      <p:pic>
        <p:nvPicPr>
          <p:cNvPr id="9" name="Picture 8">
            <a:extLst>
              <a:ext uri="{FF2B5EF4-FFF2-40B4-BE49-F238E27FC236}">
                <a16:creationId xmlns:a16="http://schemas.microsoft.com/office/drawing/2014/main" id="{378E66C5-9507-EA35-7D2D-1E147B0FEA03}"/>
              </a:ext>
            </a:extLst>
          </p:cNvPr>
          <p:cNvPicPr>
            <a:picLocks noChangeAspect="1"/>
          </p:cNvPicPr>
          <p:nvPr/>
        </p:nvPicPr>
        <p:blipFill>
          <a:blip r:embed="rId3"/>
          <a:stretch>
            <a:fillRect/>
          </a:stretch>
        </p:blipFill>
        <p:spPr>
          <a:xfrm>
            <a:off x="683981" y="1191399"/>
            <a:ext cx="6692111" cy="424626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36375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9951487" cy="461665"/>
          </a:xfrm>
          <a:prstGeom prst="rect">
            <a:avLst/>
          </a:prstGeom>
          <a:noFill/>
        </p:spPr>
        <p:txBody>
          <a:bodyPr wrap="square" rtlCol="0">
            <a:spAutoFit/>
          </a:bodyPr>
          <a:lstStyle/>
          <a:p>
            <a:r>
              <a:rPr lang="en-US" sz="2400" b="1" dirty="0"/>
              <a:t>Step 1: Create Color Bar – Color Targets</a:t>
            </a:r>
          </a:p>
        </p:txBody>
      </p:sp>
      <p:sp>
        <p:nvSpPr>
          <p:cNvPr id="4" name="Rectangle 3">
            <a:extLst>
              <a:ext uri="{FF2B5EF4-FFF2-40B4-BE49-F238E27FC236}">
                <a16:creationId xmlns:a16="http://schemas.microsoft.com/office/drawing/2014/main" id="{6C52CA62-652A-4E68-AF75-58ECC33A231E}"/>
              </a:ext>
            </a:extLst>
          </p:cNvPr>
          <p:cNvSpPr/>
          <p:nvPr/>
        </p:nvSpPr>
        <p:spPr>
          <a:xfrm>
            <a:off x="7023352" y="1217592"/>
            <a:ext cx="4263244" cy="3946401"/>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b="1" dirty="0">
                <a:ea typeface="Calibri" panose="020F0502020204030204" pitchFamily="34" charset="0"/>
                <a:cs typeface="Times New Roman" panose="02020603050405020304" pitchFamily="18" charset="0"/>
              </a:rPr>
              <a:t>Characterization Standard: </a:t>
            </a:r>
            <a:r>
              <a:rPr lang="en-US" dirty="0">
                <a:ea typeface="Calibri" panose="020F0502020204030204" pitchFamily="34" charset="0"/>
                <a:cs typeface="Times New Roman" panose="02020603050405020304" pitchFamily="18" charset="0"/>
              </a:rPr>
              <a:t>The Target ICC Profile you are looking for may already be in the list.  </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lvl="1">
              <a:lnSpc>
                <a:spcPct val="107000"/>
              </a:lnSpc>
              <a:spcAft>
                <a:spcPts val="800"/>
              </a:spcAft>
            </a:pPr>
            <a:r>
              <a:rPr lang="en-US" b="1" dirty="0">
                <a:ea typeface="Calibri" panose="020F0502020204030204" pitchFamily="34" charset="0"/>
                <a:cs typeface="Times New Roman" panose="02020603050405020304" pitchFamily="18" charset="0"/>
              </a:rPr>
              <a:t>Note:</a:t>
            </a:r>
            <a:r>
              <a:rPr lang="en-US" dirty="0">
                <a:ea typeface="Calibri" panose="020F0502020204030204" pitchFamily="34" charset="0"/>
                <a:cs typeface="Times New Roman" panose="02020603050405020304" pitchFamily="18" charset="0"/>
              </a:rPr>
              <a:t> If you require a different one, you can import the profile as follows:</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In the KPS Administrator </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Select your proofer name</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Select  the </a:t>
            </a:r>
            <a:r>
              <a:rPr lang="en-US" b="1" dirty="0">
                <a:ea typeface="Calibri" panose="020F0502020204030204" pitchFamily="34" charset="0"/>
                <a:cs typeface="Times New Roman" panose="02020603050405020304" pitchFamily="18" charset="0"/>
              </a:rPr>
              <a:t>ICC Profiles </a:t>
            </a:r>
            <a:r>
              <a:rPr lang="en-US" dirty="0">
                <a:ea typeface="Calibri" panose="020F0502020204030204" pitchFamily="34" charset="0"/>
                <a:cs typeface="Times New Roman" panose="02020603050405020304" pitchFamily="18" charset="0"/>
              </a:rPr>
              <a:t>Tab</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Click the </a:t>
            </a:r>
            <a:r>
              <a:rPr lang="en-US" b="1" dirty="0">
                <a:ea typeface="Calibri" panose="020F0502020204030204" pitchFamily="34" charset="0"/>
                <a:cs typeface="Times New Roman" panose="02020603050405020304" pitchFamily="18" charset="0"/>
              </a:rPr>
              <a:t>Import </a:t>
            </a:r>
            <a:r>
              <a:rPr lang="en-US" dirty="0">
                <a:ea typeface="Calibri" panose="020F0502020204030204" pitchFamily="34" charset="0"/>
                <a:cs typeface="Times New Roman" panose="02020603050405020304" pitchFamily="18" charset="0"/>
              </a:rPr>
              <a:t>button</a:t>
            </a:r>
          </a:p>
        </p:txBody>
      </p:sp>
      <p:pic>
        <p:nvPicPr>
          <p:cNvPr id="7" name="Picture 6" descr="Graphical user interface&#10;&#10;Description automatically generated">
            <a:extLst>
              <a:ext uri="{FF2B5EF4-FFF2-40B4-BE49-F238E27FC236}">
                <a16:creationId xmlns:a16="http://schemas.microsoft.com/office/drawing/2014/main" id="{66429BC6-8552-0495-A661-42973E548AA0}"/>
              </a:ext>
            </a:extLst>
          </p:cNvPr>
          <p:cNvPicPr>
            <a:picLocks noChangeAspect="1"/>
          </p:cNvPicPr>
          <p:nvPr/>
        </p:nvPicPr>
        <p:blipFill>
          <a:blip r:embed="rId3"/>
          <a:stretch>
            <a:fillRect/>
          </a:stretch>
        </p:blipFill>
        <p:spPr>
          <a:xfrm>
            <a:off x="537629" y="892495"/>
            <a:ext cx="6367441" cy="479161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47414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9951487" cy="461665"/>
          </a:xfrm>
          <a:prstGeom prst="rect">
            <a:avLst/>
          </a:prstGeom>
          <a:noFill/>
        </p:spPr>
        <p:txBody>
          <a:bodyPr wrap="square" rtlCol="0">
            <a:spAutoFit/>
          </a:bodyPr>
          <a:lstStyle/>
          <a:p>
            <a:r>
              <a:rPr lang="en-US" sz="2400" b="1" dirty="0"/>
              <a:t>Step 1: Create Color Bar – Settings Tab</a:t>
            </a:r>
          </a:p>
        </p:txBody>
      </p:sp>
      <p:sp>
        <p:nvSpPr>
          <p:cNvPr id="4" name="Rectangle 3">
            <a:extLst>
              <a:ext uri="{FF2B5EF4-FFF2-40B4-BE49-F238E27FC236}">
                <a16:creationId xmlns:a16="http://schemas.microsoft.com/office/drawing/2014/main" id="{6C52CA62-652A-4E68-AF75-58ECC33A231E}"/>
              </a:ext>
            </a:extLst>
          </p:cNvPr>
          <p:cNvSpPr/>
          <p:nvPr/>
        </p:nvSpPr>
        <p:spPr>
          <a:xfrm>
            <a:off x="6411989" y="2428554"/>
            <a:ext cx="4263244" cy="1860381"/>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Leave the default settings</a:t>
            </a:r>
          </a:p>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Click </a:t>
            </a:r>
            <a:r>
              <a:rPr lang="en-US" b="1" dirty="0">
                <a:ea typeface="Calibri" panose="020F0502020204030204" pitchFamily="34" charset="0"/>
                <a:cs typeface="Times New Roman" panose="02020603050405020304" pitchFamily="18" charset="0"/>
              </a:rPr>
              <a:t>Save</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b="1" dirty="0">
                <a:ea typeface="Calibri" panose="020F0502020204030204" pitchFamily="34" charset="0"/>
                <a:cs typeface="Times New Roman" panose="02020603050405020304" pitchFamily="18" charset="0"/>
              </a:rPr>
              <a:t>Note: </a:t>
            </a:r>
            <a:r>
              <a:rPr lang="en-US" dirty="0">
                <a:ea typeface="Calibri" panose="020F0502020204030204" pitchFamily="34" charset="0"/>
                <a:cs typeface="Times New Roman" panose="02020603050405020304" pitchFamily="18" charset="0"/>
              </a:rPr>
              <a:t>The settings are not applicable to the Profile Verification process.</a:t>
            </a:r>
          </a:p>
        </p:txBody>
      </p:sp>
      <p:pic>
        <p:nvPicPr>
          <p:cNvPr id="2" name="Picture 1">
            <a:extLst>
              <a:ext uri="{FF2B5EF4-FFF2-40B4-BE49-F238E27FC236}">
                <a16:creationId xmlns:a16="http://schemas.microsoft.com/office/drawing/2014/main" id="{C797DC57-AF58-658F-5E65-572FFF35D054}"/>
              </a:ext>
            </a:extLst>
          </p:cNvPr>
          <p:cNvPicPr>
            <a:picLocks noChangeAspect="1"/>
          </p:cNvPicPr>
          <p:nvPr/>
        </p:nvPicPr>
        <p:blipFill>
          <a:blip r:embed="rId3"/>
          <a:stretch>
            <a:fillRect/>
          </a:stretch>
        </p:blipFill>
        <p:spPr>
          <a:xfrm>
            <a:off x="996536" y="759147"/>
            <a:ext cx="4856304" cy="5303431"/>
          </a:xfrm>
          <a:prstGeom prst="rect">
            <a:avLst/>
          </a:prstGeom>
        </p:spPr>
      </p:pic>
    </p:spTree>
    <p:extLst>
      <p:ext uri="{BB962C8B-B14F-4D97-AF65-F5344CB8AC3E}">
        <p14:creationId xmlns:p14="http://schemas.microsoft.com/office/powerpoint/2010/main" val="2732507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9951487" cy="461665"/>
          </a:xfrm>
          <a:prstGeom prst="rect">
            <a:avLst/>
          </a:prstGeom>
          <a:noFill/>
        </p:spPr>
        <p:txBody>
          <a:bodyPr wrap="square" rtlCol="0">
            <a:spAutoFit/>
          </a:bodyPr>
          <a:lstStyle/>
          <a:p>
            <a:r>
              <a:rPr lang="en-US" sz="2400" b="1" dirty="0"/>
              <a:t>Step 1: Create Color Bar – Export your new Color Bar</a:t>
            </a:r>
          </a:p>
        </p:txBody>
      </p:sp>
      <p:sp>
        <p:nvSpPr>
          <p:cNvPr id="4" name="Rectangle 3">
            <a:extLst>
              <a:ext uri="{FF2B5EF4-FFF2-40B4-BE49-F238E27FC236}">
                <a16:creationId xmlns:a16="http://schemas.microsoft.com/office/drawing/2014/main" id="{6C52CA62-652A-4E68-AF75-58ECC33A231E}"/>
              </a:ext>
            </a:extLst>
          </p:cNvPr>
          <p:cNvSpPr/>
          <p:nvPr/>
        </p:nvSpPr>
        <p:spPr>
          <a:xfrm>
            <a:off x="7838037" y="1319684"/>
            <a:ext cx="3555150" cy="663580"/>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Choose a convenient location, as this file is only temporary.</a:t>
            </a:r>
          </a:p>
        </p:txBody>
      </p:sp>
      <p:pic>
        <p:nvPicPr>
          <p:cNvPr id="7" name="Picture 6" descr="Graphical user interface, text, email&#10;&#10;Description automatically generated">
            <a:extLst>
              <a:ext uri="{FF2B5EF4-FFF2-40B4-BE49-F238E27FC236}">
                <a16:creationId xmlns:a16="http://schemas.microsoft.com/office/drawing/2014/main" id="{398B7070-580B-B507-BD48-D32405FC45ED}"/>
              </a:ext>
            </a:extLst>
          </p:cNvPr>
          <p:cNvPicPr>
            <a:picLocks noChangeAspect="1"/>
          </p:cNvPicPr>
          <p:nvPr/>
        </p:nvPicPr>
        <p:blipFill>
          <a:blip r:embed="rId3"/>
          <a:stretch>
            <a:fillRect/>
          </a:stretch>
        </p:blipFill>
        <p:spPr>
          <a:xfrm>
            <a:off x="537629" y="859408"/>
            <a:ext cx="6853247" cy="5456736"/>
          </a:xfrm>
          <a:prstGeom prst="rect">
            <a:avLst/>
          </a:prstGeom>
          <a:effectLst>
            <a:outerShdw blurRad="50800" dist="38100" dir="2700000" algn="tl" rotWithShape="0">
              <a:prstClr val="black">
                <a:alpha val="40000"/>
              </a:prstClr>
            </a:outerShdw>
          </a:effectLst>
        </p:spPr>
      </p:pic>
      <p:pic>
        <p:nvPicPr>
          <p:cNvPr id="10" name="Picture 9" descr="Graphical user interface, text, application&#10;&#10;Description automatically generated">
            <a:extLst>
              <a:ext uri="{FF2B5EF4-FFF2-40B4-BE49-F238E27FC236}">
                <a16:creationId xmlns:a16="http://schemas.microsoft.com/office/drawing/2014/main" id="{A984EA23-ABEA-6138-9D0B-61D3A72F8451}"/>
              </a:ext>
            </a:extLst>
          </p:cNvPr>
          <p:cNvPicPr>
            <a:picLocks noChangeAspect="1"/>
          </p:cNvPicPr>
          <p:nvPr/>
        </p:nvPicPr>
        <p:blipFill>
          <a:blip r:embed="rId4"/>
          <a:stretch>
            <a:fillRect/>
          </a:stretch>
        </p:blipFill>
        <p:spPr>
          <a:xfrm>
            <a:off x="4732077" y="2402334"/>
            <a:ext cx="6211920" cy="391381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87170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326832"/>
            <a:ext cx="10401095" cy="461665"/>
          </a:xfrm>
          <a:prstGeom prst="rect">
            <a:avLst/>
          </a:prstGeom>
          <a:noFill/>
        </p:spPr>
        <p:txBody>
          <a:bodyPr wrap="square" rtlCol="0">
            <a:spAutoFit/>
          </a:bodyPr>
          <a:lstStyle/>
          <a:p>
            <a:r>
              <a:rPr lang="en-US" sz="2400" b="1" dirty="0"/>
              <a:t>Step 2: Create a Layout to use your new </a:t>
            </a:r>
            <a:r>
              <a:rPr lang="en-US" sz="2400" b="1" dirty="0">
                <a:ea typeface="Calibri" panose="020F0502020204030204" pitchFamily="34" charset="0"/>
                <a:cs typeface="Times New Roman" panose="02020603050405020304" pitchFamily="18" charset="0"/>
              </a:rPr>
              <a:t>Profile Verification</a:t>
            </a:r>
            <a:r>
              <a:rPr lang="en-US" sz="2400" b="1" dirty="0"/>
              <a:t> Color Bar</a:t>
            </a:r>
          </a:p>
        </p:txBody>
      </p:sp>
      <p:sp>
        <p:nvSpPr>
          <p:cNvPr id="4" name="Rectangle 3">
            <a:extLst>
              <a:ext uri="{FF2B5EF4-FFF2-40B4-BE49-F238E27FC236}">
                <a16:creationId xmlns:a16="http://schemas.microsoft.com/office/drawing/2014/main" id="{6C52CA62-652A-4E68-AF75-58ECC33A231E}"/>
              </a:ext>
            </a:extLst>
          </p:cNvPr>
          <p:cNvSpPr/>
          <p:nvPr/>
        </p:nvSpPr>
        <p:spPr>
          <a:xfrm>
            <a:off x="8405811" y="2387092"/>
            <a:ext cx="3786189" cy="663515"/>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From the </a:t>
            </a:r>
            <a:r>
              <a:rPr lang="en-US" b="1" dirty="0">
                <a:ea typeface="Calibri" panose="020F0502020204030204" pitchFamily="34" charset="0"/>
                <a:cs typeface="Times New Roman" panose="02020603050405020304" pitchFamily="18" charset="0"/>
              </a:rPr>
              <a:t>Configure</a:t>
            </a:r>
            <a:r>
              <a:rPr lang="en-US" dirty="0">
                <a:ea typeface="Calibri" panose="020F0502020204030204" pitchFamily="34" charset="0"/>
                <a:cs typeface="Times New Roman" panose="02020603050405020304" pitchFamily="18" charset="0"/>
              </a:rPr>
              <a:t> drop down, select </a:t>
            </a:r>
            <a:r>
              <a:rPr lang="en-US" b="1" dirty="0">
                <a:ea typeface="Calibri" panose="020F0502020204030204" pitchFamily="34" charset="0"/>
                <a:cs typeface="Times New Roman" panose="02020603050405020304" pitchFamily="18" charset="0"/>
              </a:rPr>
              <a:t>Layouts</a:t>
            </a:r>
          </a:p>
        </p:txBody>
      </p:sp>
      <p:pic>
        <p:nvPicPr>
          <p:cNvPr id="7" name="Picture 6">
            <a:extLst>
              <a:ext uri="{FF2B5EF4-FFF2-40B4-BE49-F238E27FC236}">
                <a16:creationId xmlns:a16="http://schemas.microsoft.com/office/drawing/2014/main" id="{E6E150F5-82EA-3F80-990B-B61FC5A39B63}"/>
              </a:ext>
            </a:extLst>
          </p:cNvPr>
          <p:cNvPicPr>
            <a:picLocks noChangeAspect="1"/>
          </p:cNvPicPr>
          <p:nvPr/>
        </p:nvPicPr>
        <p:blipFill>
          <a:blip r:embed="rId4"/>
          <a:stretch>
            <a:fillRect/>
          </a:stretch>
        </p:blipFill>
        <p:spPr>
          <a:xfrm>
            <a:off x="746852" y="1108552"/>
            <a:ext cx="7540210" cy="465297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18505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B6DD24-5470-B75F-43CA-5004D2137C8F}"/>
              </a:ext>
            </a:extLst>
          </p:cNvPr>
          <p:cNvPicPr>
            <a:picLocks noChangeAspect="1"/>
          </p:cNvPicPr>
          <p:nvPr/>
        </p:nvPicPr>
        <p:blipFill>
          <a:blip r:embed="rId3"/>
          <a:stretch>
            <a:fillRect/>
          </a:stretch>
        </p:blipFill>
        <p:spPr>
          <a:xfrm>
            <a:off x="680753" y="732685"/>
            <a:ext cx="5533930" cy="5517606"/>
          </a:xfrm>
          <a:prstGeom prst="rect">
            <a:avLst/>
          </a:prstGeom>
          <a:effectLst>
            <a:outerShdw blurRad="50800" dist="38100" dir="2700000" algn="tl" rotWithShape="0">
              <a:prstClr val="black">
                <a:alpha val="40000"/>
              </a:prstClr>
            </a:outerShdw>
          </a:effectLst>
        </p:spPr>
      </p:pic>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10522475" cy="461665"/>
          </a:xfrm>
          <a:prstGeom prst="rect">
            <a:avLst/>
          </a:prstGeom>
          <a:noFill/>
        </p:spPr>
        <p:txBody>
          <a:bodyPr wrap="square" rtlCol="0">
            <a:spAutoFit/>
          </a:bodyPr>
          <a:lstStyle/>
          <a:p>
            <a:r>
              <a:rPr lang="en-US" sz="2400" b="1" dirty="0"/>
              <a:t>Step 2: Create a Layout to use your new </a:t>
            </a:r>
            <a:r>
              <a:rPr lang="en-US" sz="2400" b="1" dirty="0">
                <a:ea typeface="Calibri" panose="020F0502020204030204" pitchFamily="34" charset="0"/>
                <a:cs typeface="Times New Roman" panose="02020603050405020304" pitchFamily="18" charset="0"/>
              </a:rPr>
              <a:t>Profile Verification</a:t>
            </a:r>
            <a:r>
              <a:rPr lang="en-US" sz="2400" b="1" dirty="0"/>
              <a:t> Color Bar</a:t>
            </a:r>
          </a:p>
        </p:txBody>
      </p:sp>
      <p:sp>
        <p:nvSpPr>
          <p:cNvPr id="4" name="Rectangle 3">
            <a:extLst>
              <a:ext uri="{FF2B5EF4-FFF2-40B4-BE49-F238E27FC236}">
                <a16:creationId xmlns:a16="http://schemas.microsoft.com/office/drawing/2014/main" id="{6C52CA62-652A-4E68-AF75-58ECC33A231E}"/>
              </a:ext>
            </a:extLst>
          </p:cNvPr>
          <p:cNvSpPr/>
          <p:nvPr/>
        </p:nvSpPr>
        <p:spPr>
          <a:xfrm>
            <a:off x="6472719" y="954803"/>
            <a:ext cx="4179508" cy="2350580"/>
          </a:xfrm>
          <a:prstGeom prst="rect">
            <a:avLst/>
          </a:prstGeom>
        </p:spPr>
        <p:txBody>
          <a:bodyPr wrap="square">
            <a:spAutoFit/>
          </a:bodyPr>
          <a:lstStyle/>
          <a:p>
            <a:pPr marL="342900"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Check the “</a:t>
            </a:r>
            <a:r>
              <a:rPr lang="en-US" b="1" dirty="0">
                <a:ea typeface="Calibri" panose="020F0502020204030204" pitchFamily="34" charset="0"/>
                <a:cs typeface="Times New Roman" panose="02020603050405020304" pitchFamily="18" charset="0"/>
              </a:rPr>
              <a:t>Certified Process for Color Confirmation</a:t>
            </a:r>
            <a:r>
              <a:rPr lang="en-US" dirty="0">
                <a:ea typeface="Calibri" panose="020F0502020204030204" pitchFamily="34" charset="0"/>
                <a:cs typeface="Times New Roman" panose="02020603050405020304" pitchFamily="18" charset="0"/>
              </a:rPr>
              <a:t>” (CPCC) box</a:t>
            </a:r>
          </a:p>
          <a:p>
            <a:pPr marL="342900"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Select your Spectrophotometer and your Color Bar Name.</a:t>
            </a:r>
          </a:p>
          <a:p>
            <a:pPr marL="342900"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Click on Color Bar “Positions…” button and change it to “Sheet” for both “Color Bar” and “Label.”</a:t>
            </a:r>
          </a:p>
        </p:txBody>
      </p:sp>
      <p:pic>
        <p:nvPicPr>
          <p:cNvPr id="10" name="Picture 9" descr="A screenshot of a computer&#10;&#10;Description automatically generated with medium confidence">
            <a:extLst>
              <a:ext uri="{FF2B5EF4-FFF2-40B4-BE49-F238E27FC236}">
                <a16:creationId xmlns:a16="http://schemas.microsoft.com/office/drawing/2014/main" id="{C22129DD-3736-B653-4DDF-7FC83296EE08}"/>
              </a:ext>
            </a:extLst>
          </p:cNvPr>
          <p:cNvPicPr>
            <a:picLocks noChangeAspect="1"/>
          </p:cNvPicPr>
          <p:nvPr/>
        </p:nvPicPr>
        <p:blipFill>
          <a:blip r:embed="rId5"/>
          <a:stretch>
            <a:fillRect/>
          </a:stretch>
        </p:blipFill>
        <p:spPr>
          <a:xfrm>
            <a:off x="5916389" y="3429000"/>
            <a:ext cx="5292168" cy="2362706"/>
          </a:xfrm>
          <a:prstGeom prst="rect">
            <a:avLst/>
          </a:prstGeom>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9603F811-BA71-57C8-E583-5A92FF4F63F7}"/>
              </a:ext>
            </a:extLst>
          </p:cNvPr>
          <p:cNvCxnSpPr/>
          <p:nvPr/>
        </p:nvCxnSpPr>
        <p:spPr>
          <a:xfrm>
            <a:off x="4794637" y="3196424"/>
            <a:ext cx="1121752" cy="33395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3809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3: Process the Profile Verification Color Bar through your Workflow</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7582072" y="628958"/>
            <a:ext cx="4152573" cy="4436471"/>
          </a:xfrm>
          <a:prstGeom prst="rect">
            <a:avLst/>
          </a:prstGeom>
        </p:spPr>
        <p:txBody>
          <a:bodyPr wrap="square">
            <a:spAutoFit/>
          </a:bodyPr>
          <a:lstStyle/>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This step can be done using either the Kodak </a:t>
            </a:r>
            <a:r>
              <a:rPr lang="en-US" dirty="0" err="1">
                <a:ea typeface="Calibri" panose="020F0502020204030204" pitchFamily="34" charset="0"/>
                <a:cs typeface="Times New Roman" panose="02020603050405020304" pitchFamily="18" charset="0"/>
              </a:rPr>
              <a:t>Prinergy</a:t>
            </a:r>
            <a:r>
              <a:rPr lang="en-US" dirty="0">
                <a:ea typeface="Calibri" panose="020F0502020204030204" pitchFamily="34" charset="0"/>
                <a:cs typeface="Times New Roman" panose="02020603050405020304" pitchFamily="18" charset="0"/>
              </a:rPr>
              <a:t> Workflow or the KPS “Open Connect” Hot Folder Workflow.</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In this step your DVL is applied to your new Profile Verification Color Bar.</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b="1" dirty="0">
                <a:ea typeface="Calibri" panose="020F0502020204030204" pitchFamily="34" charset="0"/>
                <a:cs typeface="Times New Roman" panose="02020603050405020304" pitchFamily="18" charset="0"/>
              </a:rPr>
              <a:t>Note: </a:t>
            </a:r>
            <a:r>
              <a:rPr lang="en-US" dirty="0">
                <a:ea typeface="Calibri" panose="020F0502020204030204" pitchFamily="34" charset="0"/>
                <a:cs typeface="Times New Roman" panose="02020603050405020304" pitchFamily="18" charset="0"/>
              </a:rPr>
              <a:t>You do NOT need to actually print and measure this image (it is quite large).  After it is completed, it will automatically be in the “paused” state.  Then you can delete it.</a:t>
            </a:r>
          </a:p>
        </p:txBody>
      </p:sp>
      <p:pic>
        <p:nvPicPr>
          <p:cNvPr id="8" name="Picture 7" descr="Graphical user interface, text&#10;&#10;Description automatically generated">
            <a:extLst>
              <a:ext uri="{FF2B5EF4-FFF2-40B4-BE49-F238E27FC236}">
                <a16:creationId xmlns:a16="http://schemas.microsoft.com/office/drawing/2014/main" id="{30E45932-9EB7-92A0-69ED-BD7F122B77BC}"/>
              </a:ext>
            </a:extLst>
          </p:cNvPr>
          <p:cNvPicPr>
            <a:picLocks noChangeAspect="1"/>
          </p:cNvPicPr>
          <p:nvPr/>
        </p:nvPicPr>
        <p:blipFill>
          <a:blip r:embed="rId3"/>
          <a:stretch>
            <a:fillRect/>
          </a:stretch>
        </p:blipFill>
        <p:spPr>
          <a:xfrm>
            <a:off x="457355" y="870400"/>
            <a:ext cx="6968970" cy="473570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93295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2999126" y="1167648"/>
            <a:ext cx="6193747" cy="519886"/>
          </a:xfrm>
          <a:prstGeom prst="rect">
            <a:avLst/>
          </a:prstGeom>
        </p:spPr>
        <p:txBody>
          <a:bodyPr wrap="none">
            <a:spAutoFit/>
          </a:bodyPr>
          <a:lstStyle/>
          <a:p>
            <a:pPr>
              <a:lnSpc>
                <a:spcPct val="107000"/>
              </a:lnSpc>
              <a:spcAft>
                <a:spcPts val="800"/>
              </a:spcAft>
            </a:pPr>
            <a:r>
              <a:rPr lang="en-US" sz="2800" b="1" dirty="0">
                <a:ea typeface="Calibri" panose="020F0502020204030204" pitchFamily="34" charset="0"/>
                <a:cs typeface="Times New Roman" panose="02020603050405020304" pitchFamily="18" charset="0"/>
              </a:rPr>
              <a:t>When do you need Verify a Profile?</a:t>
            </a:r>
          </a:p>
        </p:txBody>
      </p:sp>
      <p:sp>
        <p:nvSpPr>
          <p:cNvPr id="5" name="Rectangle 4">
            <a:extLst>
              <a:ext uri="{FF2B5EF4-FFF2-40B4-BE49-F238E27FC236}">
                <a16:creationId xmlns:a16="http://schemas.microsoft.com/office/drawing/2014/main" id="{812ACE25-4BE1-49F3-8273-78217B56A4FF}"/>
              </a:ext>
            </a:extLst>
          </p:cNvPr>
          <p:cNvSpPr/>
          <p:nvPr/>
        </p:nvSpPr>
        <p:spPr>
          <a:xfrm>
            <a:off x="2019900" y="2043119"/>
            <a:ext cx="9591891" cy="727059"/>
          </a:xfrm>
          <a:prstGeom prst="rect">
            <a:avLst/>
          </a:prstGeom>
        </p:spPr>
        <p:txBody>
          <a:bodyPr wrap="square">
            <a:spAutoFit/>
          </a:bodyPr>
          <a:lstStyle/>
          <a:p>
            <a:pPr>
              <a:lnSpc>
                <a:spcPct val="107000"/>
              </a:lnSpc>
              <a:spcAft>
                <a:spcPts val="800"/>
              </a:spcAft>
            </a:pPr>
            <a:r>
              <a:rPr lang="en-US" sz="2000" dirty="0">
                <a:ea typeface="Calibri" panose="020F0502020204030204" pitchFamily="34" charset="0"/>
                <a:cs typeface="Times New Roman" panose="02020603050405020304" pitchFamily="18" charset="0"/>
              </a:rPr>
              <a:t>After creating a custom media configuration, you can verify the output color, improve the color, or apply for G7 certification.</a:t>
            </a:r>
            <a:endParaRPr lang="en-US" sz="2400" dirty="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BFD848EA-0F45-41B8-A185-930E8B7D88AD}"/>
              </a:ext>
            </a:extLst>
          </p:cNvPr>
          <p:cNvSpPr/>
          <p:nvPr/>
        </p:nvSpPr>
        <p:spPr>
          <a:xfrm>
            <a:off x="464172" y="5407481"/>
            <a:ext cx="10697444" cy="541751"/>
          </a:xfrm>
          <a:prstGeom prst="rect">
            <a:avLst/>
          </a:prstGeom>
        </p:spPr>
        <p:txBody>
          <a:bodyPr wrap="square">
            <a:spAutoFit/>
          </a:bodyPr>
          <a:lstStyle/>
          <a:p>
            <a:pPr>
              <a:lnSpc>
                <a:spcPct val="107000"/>
              </a:lnSpc>
              <a:spcAft>
                <a:spcPts val="800"/>
              </a:spcAft>
            </a:pPr>
            <a:r>
              <a:rPr lang="en-US" sz="1400" dirty="0">
                <a:ea typeface="Calibri" panose="020F0502020204030204" pitchFamily="34" charset="0"/>
                <a:cs typeface="Times New Roman" panose="02020603050405020304" pitchFamily="18" charset="0"/>
              </a:rPr>
              <a:t>For information on Creating Custom Media Configurations for KPS MPI Software: </a:t>
            </a:r>
            <a:r>
              <a:rPr lang="en-US" sz="1400" dirty="0">
                <a:hlinkClick r:id="rId3"/>
              </a:rPr>
              <a:t>https://workflowhelp.kodak.com/display/MPI82/Startup+Assistance+for+Custom+Media+Configurations</a:t>
            </a: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4E357F52-B109-58B4-287F-9CAECDAF2DF0}"/>
              </a:ext>
            </a:extLst>
          </p:cNvPr>
          <p:cNvPicPr>
            <a:picLocks noChangeAspect="1"/>
          </p:cNvPicPr>
          <p:nvPr/>
        </p:nvPicPr>
        <p:blipFill>
          <a:blip r:embed="rId4"/>
          <a:stretch>
            <a:fillRect/>
          </a:stretch>
        </p:blipFill>
        <p:spPr>
          <a:xfrm>
            <a:off x="10511869" y="4522546"/>
            <a:ext cx="1680131" cy="1854383"/>
          </a:xfrm>
          <a:prstGeom prst="rect">
            <a:avLst/>
          </a:prstGeom>
        </p:spPr>
      </p:pic>
      <p:pic>
        <p:nvPicPr>
          <p:cNvPr id="8" name="Picture 7">
            <a:extLst>
              <a:ext uri="{FF2B5EF4-FFF2-40B4-BE49-F238E27FC236}">
                <a16:creationId xmlns:a16="http://schemas.microsoft.com/office/drawing/2014/main" id="{B92DACDE-3517-D5C3-CA91-9293D064AF09}"/>
              </a:ext>
            </a:extLst>
          </p:cNvPr>
          <p:cNvPicPr>
            <a:picLocks noChangeAspect="1"/>
          </p:cNvPicPr>
          <p:nvPr/>
        </p:nvPicPr>
        <p:blipFill>
          <a:blip r:embed="rId5"/>
          <a:stretch>
            <a:fillRect/>
          </a:stretch>
        </p:blipFill>
        <p:spPr>
          <a:xfrm>
            <a:off x="5313497" y="3125763"/>
            <a:ext cx="1565003" cy="1571510"/>
          </a:xfrm>
          <a:prstGeom prst="rect">
            <a:avLst/>
          </a:prstGeom>
        </p:spPr>
      </p:pic>
    </p:spTree>
    <p:extLst>
      <p:ext uri="{BB962C8B-B14F-4D97-AF65-F5344CB8AC3E}">
        <p14:creationId xmlns:p14="http://schemas.microsoft.com/office/powerpoint/2010/main" val="3581133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72558" y="209552"/>
            <a:ext cx="11184900" cy="830997"/>
          </a:xfrm>
          <a:prstGeom prst="rect">
            <a:avLst/>
          </a:prstGeom>
          <a:noFill/>
        </p:spPr>
        <p:txBody>
          <a:bodyPr wrap="square" rtlCol="0">
            <a:spAutoFit/>
          </a:bodyPr>
          <a:lstStyle/>
          <a:p>
            <a:r>
              <a:rPr lang="en-US" sz="2400" b="1" dirty="0"/>
              <a:t>Step 3: Print the Profile Verification Color Bar</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8101105" y="1809197"/>
            <a:ext cx="3898011" cy="3239605"/>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You can now Print the Color Bar using any image (recommend using a very small one to save media).  </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It will be convenient to save this small image for this purpose somewhere on your KPS Controller; to be used every time you want to Verify the Color of your custom setup.</a:t>
            </a:r>
          </a:p>
        </p:txBody>
      </p:sp>
      <p:pic>
        <p:nvPicPr>
          <p:cNvPr id="10" name="Picture 9" descr="Graphical user interface&#10;&#10;Description automatically generated with low confidence">
            <a:extLst>
              <a:ext uri="{FF2B5EF4-FFF2-40B4-BE49-F238E27FC236}">
                <a16:creationId xmlns:a16="http://schemas.microsoft.com/office/drawing/2014/main" id="{3F3C7811-8E74-9DEE-5654-8D1ED11E8C5F}"/>
              </a:ext>
            </a:extLst>
          </p:cNvPr>
          <p:cNvPicPr>
            <a:picLocks noChangeAspect="1"/>
          </p:cNvPicPr>
          <p:nvPr/>
        </p:nvPicPr>
        <p:blipFill>
          <a:blip r:embed="rId3"/>
          <a:stretch>
            <a:fillRect/>
          </a:stretch>
        </p:blipFill>
        <p:spPr>
          <a:xfrm>
            <a:off x="502004" y="823149"/>
            <a:ext cx="7469655" cy="5075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89380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4: Dry then Measure the Profile Verification Color Bar</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705492" y="876056"/>
            <a:ext cx="10781016" cy="367152"/>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This can be done automatically using your inline spectrophotometer, or manually with an offline device.</a:t>
            </a:r>
          </a:p>
        </p:txBody>
      </p:sp>
      <p:pic>
        <p:nvPicPr>
          <p:cNvPr id="20" name="Picture 19" descr="Graphical user interface&#10;&#10;Description automatically generated with low confidence">
            <a:extLst>
              <a:ext uri="{FF2B5EF4-FFF2-40B4-BE49-F238E27FC236}">
                <a16:creationId xmlns:a16="http://schemas.microsoft.com/office/drawing/2014/main" id="{35FC1C4B-E157-35F9-D649-4664CAF9B805}"/>
              </a:ext>
            </a:extLst>
          </p:cNvPr>
          <p:cNvPicPr>
            <a:picLocks noChangeAspect="1"/>
          </p:cNvPicPr>
          <p:nvPr/>
        </p:nvPicPr>
        <p:blipFill>
          <a:blip r:embed="rId3"/>
          <a:stretch>
            <a:fillRect/>
          </a:stretch>
        </p:blipFill>
        <p:spPr>
          <a:xfrm>
            <a:off x="172994" y="1483840"/>
            <a:ext cx="5208051" cy="3411164"/>
          </a:xfrm>
          <a:prstGeom prst="rect">
            <a:avLst/>
          </a:prstGeom>
          <a:ln>
            <a:solidFill>
              <a:schemeClr val="tx1"/>
            </a:solidFill>
          </a:ln>
          <a:effectLst>
            <a:outerShdw blurRad="50800" dist="38100" dir="2700000" algn="tl" rotWithShape="0">
              <a:prstClr val="black">
                <a:alpha val="40000"/>
              </a:prstClr>
            </a:outerShdw>
          </a:effectLst>
        </p:spPr>
      </p:pic>
      <p:pic>
        <p:nvPicPr>
          <p:cNvPr id="18" name="Picture 17" descr="A picture containing timeline&#10;&#10;Description automatically generated">
            <a:extLst>
              <a:ext uri="{FF2B5EF4-FFF2-40B4-BE49-F238E27FC236}">
                <a16:creationId xmlns:a16="http://schemas.microsoft.com/office/drawing/2014/main" id="{E3413826-7037-8C5C-0612-A43BD4CE52AF}"/>
              </a:ext>
            </a:extLst>
          </p:cNvPr>
          <p:cNvPicPr>
            <a:picLocks noChangeAspect="1"/>
          </p:cNvPicPr>
          <p:nvPr/>
        </p:nvPicPr>
        <p:blipFill>
          <a:blip r:embed="rId4"/>
          <a:stretch>
            <a:fillRect/>
          </a:stretch>
        </p:blipFill>
        <p:spPr>
          <a:xfrm>
            <a:off x="5994140" y="1483840"/>
            <a:ext cx="5739844" cy="3618356"/>
          </a:xfrm>
          <a:prstGeom prst="rect">
            <a:avLst/>
          </a:prstGeom>
          <a:ln>
            <a:solidFill>
              <a:schemeClr val="tx1"/>
            </a:solidFill>
          </a:ln>
          <a:effectLst>
            <a:outerShdw blurRad="50800" dist="38100" dir="2700000" algn="tl" rotWithShape="0">
              <a:prstClr val="black">
                <a:alpha val="40000"/>
              </a:prstClr>
            </a:outerShdw>
          </a:effectLst>
        </p:spPr>
      </p:pic>
      <p:sp>
        <p:nvSpPr>
          <p:cNvPr id="13" name="Right Arrow 12">
            <a:extLst>
              <a:ext uri="{FF2B5EF4-FFF2-40B4-BE49-F238E27FC236}">
                <a16:creationId xmlns:a16="http://schemas.microsoft.com/office/drawing/2014/main" id="{CF434EC8-32BC-256F-F2CC-C228E213AD61}"/>
              </a:ext>
            </a:extLst>
          </p:cNvPr>
          <p:cNvSpPr/>
          <p:nvPr/>
        </p:nvSpPr>
        <p:spPr>
          <a:xfrm>
            <a:off x="5188829" y="3189422"/>
            <a:ext cx="997527" cy="4631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Graphical user interface, application&#10;&#10;Description automatically generated">
            <a:extLst>
              <a:ext uri="{FF2B5EF4-FFF2-40B4-BE49-F238E27FC236}">
                <a16:creationId xmlns:a16="http://schemas.microsoft.com/office/drawing/2014/main" id="{BFAA46F6-87A8-2E34-8761-3B283F9B7FE2}"/>
              </a:ext>
            </a:extLst>
          </p:cNvPr>
          <p:cNvPicPr>
            <a:picLocks noChangeAspect="1"/>
          </p:cNvPicPr>
          <p:nvPr/>
        </p:nvPicPr>
        <p:blipFill>
          <a:blip r:embed="rId5"/>
          <a:stretch>
            <a:fillRect/>
          </a:stretch>
        </p:blipFill>
        <p:spPr>
          <a:xfrm>
            <a:off x="2014197" y="4843314"/>
            <a:ext cx="4561856" cy="1345834"/>
          </a:xfrm>
          <a:prstGeom prst="rect">
            <a:avLst/>
          </a:prstGeom>
          <a:effectLst>
            <a:outerShdw blurRad="50800" dist="38100" dir="2700000" algn="tl" rotWithShape="0">
              <a:prstClr val="black">
                <a:alpha val="40000"/>
              </a:prstClr>
            </a:outerShdw>
          </a:effectLst>
        </p:spPr>
      </p:pic>
      <p:sp>
        <p:nvSpPr>
          <p:cNvPr id="16" name="Right Arrow 15">
            <a:extLst>
              <a:ext uri="{FF2B5EF4-FFF2-40B4-BE49-F238E27FC236}">
                <a16:creationId xmlns:a16="http://schemas.microsoft.com/office/drawing/2014/main" id="{4CE94681-2F00-BD32-015B-8C1897D56EF1}"/>
              </a:ext>
            </a:extLst>
          </p:cNvPr>
          <p:cNvSpPr/>
          <p:nvPr/>
        </p:nvSpPr>
        <p:spPr>
          <a:xfrm rot="10800000">
            <a:off x="3796361" y="5854202"/>
            <a:ext cx="997527" cy="4631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9907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7" y="209121"/>
            <a:ext cx="11184900" cy="830997"/>
          </a:xfrm>
          <a:prstGeom prst="rect">
            <a:avLst/>
          </a:prstGeom>
          <a:noFill/>
        </p:spPr>
        <p:txBody>
          <a:bodyPr wrap="square" rtlCol="0">
            <a:spAutoFit/>
          </a:bodyPr>
          <a:lstStyle/>
          <a:p>
            <a:r>
              <a:rPr lang="en-US" sz="2400" b="1" dirty="0"/>
              <a:t>Step 5: Create a CPCC Color Report for Profile Verification</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8381837" y="2053693"/>
            <a:ext cx="3555150" cy="2591287"/>
          </a:xfrm>
          <a:prstGeom prst="rect">
            <a:avLst/>
          </a:prstGeom>
        </p:spPr>
        <p:txBody>
          <a:bodyPr wrap="square">
            <a:spAutoFit/>
          </a:bodyPr>
          <a:lstStyle/>
          <a:p>
            <a:pPr>
              <a:lnSpc>
                <a:spcPct val="107000"/>
              </a:lnSpc>
              <a:spcAft>
                <a:spcPts val="800"/>
              </a:spcAft>
            </a:pPr>
            <a:r>
              <a:rPr lang="en-US" sz="1600" b="1" dirty="0">
                <a:ea typeface="Calibri" panose="020F0502020204030204" pitchFamily="34" charset="0"/>
                <a:cs typeface="Times New Roman" panose="02020603050405020304" pitchFamily="18" charset="0"/>
              </a:rPr>
              <a:t>In the KPS Proofer Viewer:</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Click the “</a:t>
            </a:r>
            <a:r>
              <a:rPr lang="en-US" sz="1600" b="1" dirty="0">
                <a:ea typeface="Calibri" panose="020F0502020204030204" pitchFamily="34" charset="0"/>
                <a:cs typeface="Times New Roman" panose="02020603050405020304" pitchFamily="18" charset="0"/>
              </a:rPr>
              <a:t>Reports</a:t>
            </a:r>
            <a:r>
              <a:rPr lang="en-US" sz="1600" dirty="0">
                <a:ea typeface="Calibri" panose="020F0502020204030204" pitchFamily="34" charset="0"/>
                <a:cs typeface="Times New Roman" panose="02020603050405020304" pitchFamily="18" charset="0"/>
              </a:rPr>
              <a:t>” Tab </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Select “</a:t>
            </a:r>
            <a:r>
              <a:rPr lang="en-US" sz="1600" b="1" dirty="0">
                <a:ea typeface="Calibri" panose="020F0502020204030204" pitchFamily="34" charset="0"/>
                <a:cs typeface="Times New Roman" panose="02020603050405020304" pitchFamily="18" charset="0"/>
              </a:rPr>
              <a:t>Color Confirmation Report By Proof Id</a:t>
            </a:r>
            <a:r>
              <a:rPr lang="en-US" sz="1600" dirty="0">
                <a:ea typeface="Calibri" panose="020F0502020204030204" pitchFamily="34" charset="0"/>
                <a:cs typeface="Times New Roman" panose="02020603050405020304" pitchFamily="18" charset="0"/>
              </a:rPr>
              <a:t>,” </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Select the Proof ID for your Profile Verification Chart (should be the first one in the list), </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Click “</a:t>
            </a:r>
            <a:r>
              <a:rPr lang="en-US" sz="1600" b="1" dirty="0">
                <a:ea typeface="Calibri" panose="020F0502020204030204" pitchFamily="34" charset="0"/>
                <a:cs typeface="Times New Roman" panose="02020603050405020304" pitchFamily="18" charset="0"/>
              </a:rPr>
              <a:t>Run</a:t>
            </a:r>
            <a:r>
              <a:rPr lang="en-US" sz="1600" dirty="0">
                <a:ea typeface="Calibri" panose="020F0502020204030204" pitchFamily="34" charset="0"/>
                <a:cs typeface="Times New Roman" panose="02020603050405020304" pitchFamily="18" charset="0"/>
              </a:rPr>
              <a:t>”.</a:t>
            </a:r>
          </a:p>
        </p:txBody>
      </p:sp>
      <p:pic>
        <p:nvPicPr>
          <p:cNvPr id="2" name="Picture 1">
            <a:extLst>
              <a:ext uri="{FF2B5EF4-FFF2-40B4-BE49-F238E27FC236}">
                <a16:creationId xmlns:a16="http://schemas.microsoft.com/office/drawing/2014/main" id="{B6086280-2E22-0768-1624-EF1397E5CF39}"/>
              </a:ext>
            </a:extLst>
          </p:cNvPr>
          <p:cNvPicPr>
            <a:picLocks noChangeAspect="1"/>
          </p:cNvPicPr>
          <p:nvPr/>
        </p:nvPicPr>
        <p:blipFill>
          <a:blip r:embed="rId3"/>
          <a:stretch>
            <a:fillRect/>
          </a:stretch>
        </p:blipFill>
        <p:spPr>
          <a:xfrm>
            <a:off x="425594" y="724717"/>
            <a:ext cx="7713332" cy="52492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28912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able&#10;&#10;Description automatically generated">
            <a:extLst>
              <a:ext uri="{FF2B5EF4-FFF2-40B4-BE49-F238E27FC236}">
                <a16:creationId xmlns:a16="http://schemas.microsoft.com/office/drawing/2014/main" id="{081217B8-D8E5-4056-F1A3-E451138702B0}"/>
              </a:ext>
            </a:extLst>
          </p:cNvPr>
          <p:cNvPicPr>
            <a:picLocks noChangeAspect="1"/>
          </p:cNvPicPr>
          <p:nvPr/>
        </p:nvPicPr>
        <p:blipFill>
          <a:blip r:embed="rId2"/>
          <a:stretch>
            <a:fillRect/>
          </a:stretch>
        </p:blipFill>
        <p:spPr>
          <a:xfrm>
            <a:off x="679934" y="629473"/>
            <a:ext cx="4363165" cy="5638985"/>
          </a:xfrm>
          <a:prstGeom prst="rect">
            <a:avLst/>
          </a:prstGeom>
        </p:spPr>
      </p:pic>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5: The CPCC Color Report for Profile Verification</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5654716" y="1040119"/>
            <a:ext cx="5220175" cy="1561261"/>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400" dirty="0">
                <a:ea typeface="Calibri" panose="020F0502020204030204" pitchFamily="34" charset="0"/>
                <a:cs typeface="Times New Roman" panose="02020603050405020304" pitchFamily="18" charset="0"/>
              </a:rPr>
              <a:t>The Report can be opened using various free tools including the Microsoft Edge application or Acrobat Reader.</a:t>
            </a:r>
          </a:p>
          <a:p>
            <a:pPr marL="285750" indent="-285750">
              <a:lnSpc>
                <a:spcPct val="107000"/>
              </a:lnSpc>
              <a:spcAft>
                <a:spcPts val="800"/>
              </a:spcAft>
              <a:buFont typeface="Arial" panose="020B0604020202020204" pitchFamily="34" charset="0"/>
              <a:buChar char="•"/>
            </a:pPr>
            <a:r>
              <a:rPr lang="en-US" sz="1400" dirty="0">
                <a:ea typeface="Calibri" panose="020F0502020204030204" pitchFamily="34" charset="0"/>
                <a:cs typeface="Times New Roman" panose="02020603050405020304" pitchFamily="18" charset="0"/>
              </a:rPr>
              <a:t>The CPCC/Profile Verification report contains all the necessary parameters to send to </a:t>
            </a:r>
            <a:r>
              <a:rPr lang="en-US" sz="1400" dirty="0" err="1">
                <a:ea typeface="Calibri" panose="020F0502020204030204" pitchFamily="34" charset="0"/>
                <a:cs typeface="Times New Roman" panose="02020603050405020304" pitchFamily="18" charset="0"/>
              </a:rPr>
              <a:t>GraCoL</a:t>
            </a:r>
            <a:r>
              <a:rPr lang="en-US" sz="1400" dirty="0">
                <a:ea typeface="Calibri" panose="020F0502020204030204" pitchFamily="34" charset="0"/>
                <a:cs typeface="Times New Roman" panose="02020603050405020304" pitchFamily="18" charset="0"/>
              </a:rPr>
              <a:t> for color certification.  Note that all parameters must pass in order to be certified.</a:t>
            </a:r>
          </a:p>
        </p:txBody>
      </p:sp>
      <p:pic>
        <p:nvPicPr>
          <p:cNvPr id="4" name="Picture 3" descr="Table&#10;&#10;Description automatically generated">
            <a:extLst>
              <a:ext uri="{FF2B5EF4-FFF2-40B4-BE49-F238E27FC236}">
                <a16:creationId xmlns:a16="http://schemas.microsoft.com/office/drawing/2014/main" id="{29D5CA25-EAB8-C015-2A37-FF603914E20B}"/>
              </a:ext>
            </a:extLst>
          </p:cNvPr>
          <p:cNvPicPr>
            <a:picLocks noChangeAspect="1"/>
          </p:cNvPicPr>
          <p:nvPr/>
        </p:nvPicPr>
        <p:blipFill>
          <a:blip r:embed="rId4"/>
          <a:stretch>
            <a:fillRect/>
          </a:stretch>
        </p:blipFill>
        <p:spPr>
          <a:xfrm>
            <a:off x="6066421" y="2815575"/>
            <a:ext cx="5220175" cy="2882092"/>
          </a:xfrm>
          <a:prstGeom prst="rect">
            <a:avLst/>
          </a:prstGeom>
          <a:ln w="38100">
            <a:solidFill>
              <a:schemeClr val="tx1"/>
            </a:solidFill>
          </a:ln>
          <a:effectLst>
            <a:outerShdw blurRad="50800" dist="38100" dir="2700000" algn="tl" rotWithShape="0">
              <a:prstClr val="black">
                <a:alpha val="40000"/>
              </a:prstClr>
            </a:outerShdw>
          </a:effectLst>
        </p:spPr>
      </p:pic>
      <p:sp>
        <p:nvSpPr>
          <p:cNvPr id="9" name="Right Arrow 8">
            <a:extLst>
              <a:ext uri="{FF2B5EF4-FFF2-40B4-BE49-F238E27FC236}">
                <a16:creationId xmlns:a16="http://schemas.microsoft.com/office/drawing/2014/main" id="{87D7DC1B-B5CE-063C-02AD-6630CB1E7F18}"/>
              </a:ext>
            </a:extLst>
          </p:cNvPr>
          <p:cNvSpPr/>
          <p:nvPr/>
        </p:nvSpPr>
        <p:spPr>
          <a:xfrm>
            <a:off x="4751929" y="4025056"/>
            <a:ext cx="997527" cy="4631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7014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5: Create a CPCC Color Report for Profile Verification</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6313181" y="2025005"/>
            <a:ext cx="5060208" cy="3484287"/>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The histograms are a useful tool to analyze the performance of your Media Config + profile performance.</a:t>
            </a:r>
          </a:p>
          <a:p>
            <a:pPr marL="285750" indent="-285750">
              <a:lnSpc>
                <a:spcPct val="107000"/>
              </a:lnSpc>
              <a:spcAft>
                <a:spcPts val="800"/>
              </a:spcAft>
              <a:buFont typeface="Arial" panose="020B0604020202020204" pitchFamily="34" charset="0"/>
              <a:buChar char="•"/>
            </a:pPr>
            <a:endParaRPr lang="en-US" sz="1600"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The histogram on the top is showing that 26.6% of the colors are between 0 and 0.5 dE00, 52.1% of the colors are between 0.5 and 1.0 dE00, etc. </a:t>
            </a:r>
          </a:p>
          <a:p>
            <a:pPr marL="285750" indent="-285750">
              <a:lnSpc>
                <a:spcPct val="107000"/>
              </a:lnSpc>
              <a:spcAft>
                <a:spcPts val="800"/>
              </a:spcAft>
              <a:buFont typeface="Arial" panose="020B0604020202020204" pitchFamily="34" charset="0"/>
              <a:buChar char="•"/>
            </a:pPr>
            <a:endParaRPr lang="en-US" sz="1600"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If you add them up…. </a:t>
            </a:r>
          </a:p>
          <a:p>
            <a:pPr lvl="1">
              <a:lnSpc>
                <a:spcPct val="107000"/>
              </a:lnSpc>
              <a:spcAft>
                <a:spcPts val="800"/>
              </a:spcAft>
            </a:pPr>
            <a:r>
              <a:rPr lang="en-US" sz="1600" dirty="0">
                <a:ea typeface="Calibri" panose="020F0502020204030204" pitchFamily="34" charset="0"/>
                <a:cs typeface="Times New Roman" panose="02020603050405020304" pitchFamily="18" charset="0"/>
              </a:rPr>
              <a:t>(26.6 + 52.1 + 16.3) = 95% of the colors are less than 1.0 dE00.</a:t>
            </a:r>
          </a:p>
        </p:txBody>
      </p:sp>
      <p:pic>
        <p:nvPicPr>
          <p:cNvPr id="8" name="Picture 7" descr="Chart&#10;&#10;Description automatically generated">
            <a:extLst>
              <a:ext uri="{FF2B5EF4-FFF2-40B4-BE49-F238E27FC236}">
                <a16:creationId xmlns:a16="http://schemas.microsoft.com/office/drawing/2014/main" id="{383E23FE-0752-B0D6-50B1-618294A48F6C}"/>
              </a:ext>
            </a:extLst>
          </p:cNvPr>
          <p:cNvPicPr>
            <a:picLocks noChangeAspect="1"/>
          </p:cNvPicPr>
          <p:nvPr/>
        </p:nvPicPr>
        <p:blipFill>
          <a:blip r:embed="rId3"/>
          <a:stretch>
            <a:fillRect/>
          </a:stretch>
        </p:blipFill>
        <p:spPr>
          <a:xfrm>
            <a:off x="1545100" y="715266"/>
            <a:ext cx="4333720" cy="5427468"/>
          </a:xfrm>
          <a:prstGeom prst="rect">
            <a:avLst/>
          </a:prstGeom>
          <a:effectLst>
            <a:outerShdw blurRad="50800" dist="38100" dir="2700000" algn="tl" rotWithShape="0">
              <a:prstClr val="black">
                <a:alpha val="40000"/>
              </a:prstClr>
            </a:outerShdw>
          </a:effectLst>
        </p:spPr>
      </p:pic>
      <p:sp>
        <p:nvSpPr>
          <p:cNvPr id="2" name="TextBox 1">
            <a:extLst>
              <a:ext uri="{FF2B5EF4-FFF2-40B4-BE49-F238E27FC236}">
                <a16:creationId xmlns:a16="http://schemas.microsoft.com/office/drawing/2014/main" id="{B054C992-932B-B95D-7653-2971EED4CA67}"/>
              </a:ext>
            </a:extLst>
          </p:cNvPr>
          <p:cNvSpPr txBox="1"/>
          <p:nvPr/>
        </p:nvSpPr>
        <p:spPr>
          <a:xfrm>
            <a:off x="7638292" y="1340656"/>
            <a:ext cx="2409987" cy="369332"/>
          </a:xfrm>
          <a:prstGeom prst="rect">
            <a:avLst/>
          </a:prstGeom>
          <a:noFill/>
        </p:spPr>
        <p:txBody>
          <a:bodyPr wrap="square" rtlCol="0">
            <a:spAutoFit/>
          </a:bodyPr>
          <a:lstStyle/>
          <a:p>
            <a:r>
              <a:rPr lang="en-US" b="1" dirty="0"/>
              <a:t>Some useful data</a:t>
            </a:r>
          </a:p>
        </p:txBody>
      </p:sp>
    </p:spTree>
    <p:extLst>
      <p:ext uri="{BB962C8B-B14F-4D97-AF65-F5344CB8AC3E}">
        <p14:creationId xmlns:p14="http://schemas.microsoft.com/office/powerpoint/2010/main" val="2809913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4565990" y="1106357"/>
            <a:ext cx="3392082" cy="584775"/>
          </a:xfrm>
          <a:prstGeom prst="rect">
            <a:avLst/>
          </a:prstGeom>
        </p:spPr>
        <p:txBody>
          <a:bodyPr wrap="none">
            <a:spAutoFit/>
          </a:bodyPr>
          <a:lstStyle/>
          <a:p>
            <a:r>
              <a:rPr lang="en-US" sz="3200" b="1" dirty="0"/>
              <a:t>Troubleshooting</a:t>
            </a:r>
          </a:p>
        </p:txBody>
      </p:sp>
      <p:sp>
        <p:nvSpPr>
          <p:cNvPr id="2" name="TextBox 1">
            <a:extLst>
              <a:ext uri="{FF2B5EF4-FFF2-40B4-BE49-F238E27FC236}">
                <a16:creationId xmlns:a16="http://schemas.microsoft.com/office/drawing/2014/main" id="{64DF430D-BFCB-F5AA-8EC5-6405E355EB86}"/>
              </a:ext>
            </a:extLst>
          </p:cNvPr>
          <p:cNvSpPr txBox="1"/>
          <p:nvPr/>
        </p:nvSpPr>
        <p:spPr>
          <a:xfrm>
            <a:off x="3704088" y="2036126"/>
            <a:ext cx="5912603" cy="646331"/>
          </a:xfrm>
          <a:prstGeom prst="rect">
            <a:avLst/>
          </a:prstGeom>
          <a:noFill/>
        </p:spPr>
        <p:txBody>
          <a:bodyPr wrap="square" rtlCol="0">
            <a:spAutoFit/>
          </a:bodyPr>
          <a:lstStyle/>
          <a:p>
            <a:r>
              <a:rPr lang="en-US" sz="1800" dirty="0">
                <a:ea typeface="Calibri" panose="020F0502020204030204" pitchFamily="34" charset="0"/>
                <a:cs typeface="Times New Roman" panose="02020603050405020304" pitchFamily="18" charset="0"/>
              </a:rPr>
              <a:t>What to do if your custom color setup does not achieve the results you are looking for?</a:t>
            </a:r>
            <a:endParaRPr lang="en-US" dirty="0"/>
          </a:p>
        </p:txBody>
      </p:sp>
      <p:pic>
        <p:nvPicPr>
          <p:cNvPr id="5" name="Picture 4">
            <a:extLst>
              <a:ext uri="{FF2B5EF4-FFF2-40B4-BE49-F238E27FC236}">
                <a16:creationId xmlns:a16="http://schemas.microsoft.com/office/drawing/2014/main" id="{1E68EBC1-AE1D-4B18-B6D4-B06F2202C661}"/>
              </a:ext>
            </a:extLst>
          </p:cNvPr>
          <p:cNvPicPr>
            <a:picLocks noChangeAspect="1"/>
          </p:cNvPicPr>
          <p:nvPr/>
        </p:nvPicPr>
        <p:blipFill>
          <a:blip r:embed="rId4"/>
          <a:stretch>
            <a:fillRect/>
          </a:stretch>
        </p:blipFill>
        <p:spPr>
          <a:xfrm>
            <a:off x="5139732" y="3027453"/>
            <a:ext cx="2232112" cy="2245764"/>
          </a:xfrm>
          <a:prstGeom prst="rect">
            <a:avLst/>
          </a:prstGeom>
        </p:spPr>
      </p:pic>
    </p:spTree>
    <p:extLst>
      <p:ext uri="{BB962C8B-B14F-4D97-AF65-F5344CB8AC3E}">
        <p14:creationId xmlns:p14="http://schemas.microsoft.com/office/powerpoint/2010/main" val="2144761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Rectangle 4">
            <a:extLst>
              <a:ext uri="{FF2B5EF4-FFF2-40B4-BE49-F238E27FC236}">
                <a16:creationId xmlns:a16="http://schemas.microsoft.com/office/drawing/2014/main" id="{D73FA8F0-8F5C-40C1-BB76-15DA2C2703C2}"/>
              </a:ext>
            </a:extLst>
          </p:cNvPr>
          <p:cNvSpPr/>
          <p:nvPr/>
        </p:nvSpPr>
        <p:spPr>
          <a:xfrm>
            <a:off x="956076" y="363399"/>
            <a:ext cx="10330520" cy="5611280"/>
          </a:xfrm>
          <a:prstGeom prst="rect">
            <a:avLst/>
          </a:prstGeom>
        </p:spPr>
        <p:txBody>
          <a:bodyPr wrap="square">
            <a:spAutoFit/>
          </a:bodyPr>
          <a:lstStyle/>
          <a:p>
            <a:pPr>
              <a:lnSpc>
                <a:spcPct val="107000"/>
              </a:lnSpc>
            </a:pPr>
            <a:r>
              <a:rPr lang="en-US" sz="1600" b="1" dirty="0">
                <a:ea typeface="Calibri" panose="020F0502020204030204" pitchFamily="34" charset="0"/>
                <a:cs typeface="Times New Roman" panose="02020603050405020304" pitchFamily="18" charset="0"/>
              </a:rPr>
              <a:t>Here are the most common areas of trouble…</a:t>
            </a:r>
          </a:p>
          <a:p>
            <a:pPr>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Media Quality</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Color of Media</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White point – should be close to that of the target white point.</a:t>
            </a:r>
          </a:p>
          <a:p>
            <a:pPr marL="1257227" lvl="2" indent="-342900">
              <a:lnSpc>
                <a:spcPct val="107000"/>
              </a:lnSpc>
              <a:buFontTx/>
              <a:buAutoNum type="arabicPeriod"/>
            </a:pPr>
            <a:r>
              <a:rPr lang="en-US" sz="1200" dirty="0">
                <a:ea typeface="Calibri" panose="020F0502020204030204" pitchFamily="34" charset="0"/>
                <a:cs typeface="Times New Roman" panose="02020603050405020304" pitchFamily="18" charset="0"/>
              </a:rPr>
              <a:t>White Point not compatible with Media type. – check paper manuf. For compatibility.  Best results with Epson Media on Epson Proofer.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Proper measurement Condition – some color targets/media requires a specific measurement condition.</a:t>
            </a:r>
          </a:p>
          <a:p>
            <a:pPr marL="800063" lvl="1" indent="-342900">
              <a:lnSpc>
                <a:spcPct val="107000"/>
              </a:lnSpc>
              <a:buFontTx/>
              <a:buAutoNum type="arabicPeriod"/>
            </a:pPr>
            <a:r>
              <a:rPr lang="en-US" sz="1200" dirty="0">
                <a:ea typeface="Calibri" panose="020F0502020204030204" pitchFamily="34" charset="0"/>
                <a:cs typeface="Times New Roman" panose="02020603050405020304" pitchFamily="18" charset="0"/>
              </a:rPr>
              <a:t>Color Gamut not compatible with Media type. – check paper manuf. For compatibility.  Best results with Epson Media on Epson Proofer.</a:t>
            </a:r>
          </a:p>
          <a:p>
            <a:pPr lvl="1">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Improper Media Configuration Settings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TIL – too low or too high (most Semi-Matte media types are never higher than 1.0, for P75/P95 never higher than 0.8)</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Paper Feed – try choosing again with the new chart in KPS v8.5 or higher; and re-create the custom Media Config + profiles.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For Best color results create a new custom Media Configuration. Kodak Factory Media Configs are not for color-critical work.</a:t>
            </a:r>
          </a:p>
          <a:p>
            <a:pPr lvl="1">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Spectrophotometer issues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Difficulty with hand measuring devices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Inline devices</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Use White backing strip supplied by the manufacturer.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Ensure Matching white tile installed (White tile serial number must match the Spectro serial number).</a:t>
            </a:r>
          </a:p>
          <a:p>
            <a:pPr lvl="2">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Printer performance</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If your Inkjet Printer has been unused for a long period of time it should be “warmed-up” before creating your</a:t>
            </a:r>
          </a:p>
          <a:p>
            <a:pPr lvl="2">
              <a:lnSpc>
                <a:spcPct val="107000"/>
              </a:lnSpc>
            </a:pPr>
            <a:r>
              <a:rPr lang="en-US" sz="1200" dirty="0">
                <a:ea typeface="Calibri" panose="020F0502020204030204" pitchFamily="34" charset="0"/>
                <a:cs typeface="Times New Roman" panose="02020603050405020304" pitchFamily="18" charset="0"/>
              </a:rPr>
              <a:t>custom Media Config + Profiles (see “How Do I Prepare” slide).</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Partially clogged printer head(s) – may cause inconsistencies, leading to higher color differences.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Recently changed ink cartridge(s) might cause the color to shift during the setup process.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Newly installed printers – must completely change out all of the installer ink kit (1 or 2 full days of printing).</a:t>
            </a:r>
          </a:p>
        </p:txBody>
      </p:sp>
      <p:pic>
        <p:nvPicPr>
          <p:cNvPr id="2" name="Picture 1">
            <a:extLst>
              <a:ext uri="{FF2B5EF4-FFF2-40B4-BE49-F238E27FC236}">
                <a16:creationId xmlns:a16="http://schemas.microsoft.com/office/drawing/2014/main" id="{F4A31412-BD89-D309-962A-A1E992442D1F}"/>
              </a:ext>
            </a:extLst>
          </p:cNvPr>
          <p:cNvPicPr>
            <a:picLocks noChangeAspect="1"/>
          </p:cNvPicPr>
          <p:nvPr/>
        </p:nvPicPr>
        <p:blipFill>
          <a:blip r:embed="rId4"/>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34438300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A6359E54-5DCF-4642-8EA8-75D0FECCA86D}"/>
              </a:ext>
            </a:extLst>
          </p:cNvPr>
          <p:cNvSpPr/>
          <p:nvPr/>
        </p:nvSpPr>
        <p:spPr>
          <a:xfrm>
            <a:off x="1498778" y="1360573"/>
            <a:ext cx="9155875" cy="1062599"/>
          </a:xfrm>
          <a:prstGeom prst="rect">
            <a:avLst/>
          </a:prstGeom>
        </p:spPr>
        <p:txBody>
          <a:bodyPr wrap="square">
            <a:spAutoFit/>
          </a:bodyPr>
          <a:lstStyle/>
          <a:p>
            <a:pPr>
              <a:lnSpc>
                <a:spcPct val="107000"/>
              </a:lnSpc>
              <a:spcAft>
                <a:spcPts val="800"/>
              </a:spcAft>
            </a:pPr>
            <a:r>
              <a:rPr lang="en-US" sz="3600" b="1" dirty="0">
                <a:ea typeface="Calibri" panose="020F0502020204030204" pitchFamily="34" charset="0"/>
                <a:cs typeface="Times New Roman" panose="02020603050405020304" pitchFamily="18" charset="0"/>
              </a:rPr>
              <a:t>Optimizing </a:t>
            </a:r>
            <a:r>
              <a:rPr lang="en-US" sz="3600" b="1" dirty="0" err="1">
                <a:ea typeface="Calibri" panose="020F0502020204030204" pitchFamily="34" charset="0"/>
                <a:cs typeface="Times New Roman" panose="02020603050405020304" pitchFamily="18" charset="0"/>
              </a:rPr>
              <a:t>DeviceLink</a:t>
            </a:r>
            <a:r>
              <a:rPr lang="en-US" sz="3600" b="1" dirty="0">
                <a:ea typeface="Calibri" panose="020F0502020204030204" pitchFamily="34" charset="0"/>
                <a:cs typeface="Times New Roman" panose="02020603050405020304" pitchFamily="18" charset="0"/>
              </a:rPr>
              <a:t> Profiles in KPS</a:t>
            </a:r>
          </a:p>
          <a:p>
            <a:pPr algn="ctr">
              <a:lnSpc>
                <a:spcPct val="107000"/>
              </a:lnSpc>
              <a:spcAft>
                <a:spcPts val="800"/>
              </a:spcAft>
            </a:pPr>
            <a:r>
              <a:rPr lang="en-US" b="1" dirty="0">
                <a:ea typeface="Calibri" panose="020F0502020204030204" pitchFamily="34" charset="0"/>
                <a:cs typeface="Times New Roman" panose="02020603050405020304" pitchFamily="18" charset="0"/>
              </a:rPr>
              <a:t>* Requires a KPS Commercial or Packaging license</a:t>
            </a:r>
          </a:p>
        </p:txBody>
      </p:sp>
      <p:sp>
        <p:nvSpPr>
          <p:cNvPr id="2" name="Rectangle 1">
            <a:extLst>
              <a:ext uri="{FF2B5EF4-FFF2-40B4-BE49-F238E27FC236}">
                <a16:creationId xmlns:a16="http://schemas.microsoft.com/office/drawing/2014/main" id="{20158E6B-A404-462F-BE4F-6D9094088919}"/>
              </a:ext>
            </a:extLst>
          </p:cNvPr>
          <p:cNvSpPr/>
          <p:nvPr/>
        </p:nvSpPr>
        <p:spPr>
          <a:xfrm>
            <a:off x="956076" y="2884587"/>
            <a:ext cx="10241280" cy="923330"/>
          </a:xfrm>
          <a:prstGeom prst="rect">
            <a:avLst/>
          </a:prstGeom>
        </p:spPr>
        <p:txBody>
          <a:bodyPr wrap="square">
            <a:spAutoFit/>
          </a:bodyPr>
          <a:lstStyle/>
          <a:p>
            <a:r>
              <a:rPr lang="en-US" dirty="0">
                <a:solidFill>
                  <a:srgbClr val="172B4D"/>
                </a:solidFill>
                <a:latin typeface="-apple-system"/>
              </a:rPr>
              <a:t>Under normal conditions, an optimized DVL is not necessary. The best performance will be achieved by creating a good profile from the start.  It is recommended to follow the troubleshooting instructions first, to create the best ICC DVL.</a:t>
            </a:r>
            <a:endParaRPr lang="en-US" b="0" i="0" dirty="0">
              <a:solidFill>
                <a:srgbClr val="172B4D"/>
              </a:solidFill>
              <a:effectLst/>
              <a:latin typeface="-apple-system"/>
            </a:endParaRPr>
          </a:p>
        </p:txBody>
      </p:sp>
      <p:pic>
        <p:nvPicPr>
          <p:cNvPr id="7" name="Picture 6">
            <a:extLst>
              <a:ext uri="{FF2B5EF4-FFF2-40B4-BE49-F238E27FC236}">
                <a16:creationId xmlns:a16="http://schemas.microsoft.com/office/drawing/2014/main" id="{6C1C376A-A578-0486-44CD-6154AE9AB978}"/>
              </a:ext>
            </a:extLst>
          </p:cNvPr>
          <p:cNvPicPr>
            <a:picLocks noChangeAspect="1"/>
          </p:cNvPicPr>
          <p:nvPr/>
        </p:nvPicPr>
        <p:blipFill>
          <a:blip r:embed="rId3"/>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3410987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316000"/>
            <a:ext cx="11184900" cy="769441"/>
          </a:xfrm>
          <a:prstGeom prst="rect">
            <a:avLst/>
          </a:prstGeom>
          <a:noFill/>
        </p:spPr>
        <p:txBody>
          <a:bodyPr wrap="square" rtlCol="0">
            <a:spAutoFit/>
          </a:bodyPr>
          <a:lstStyle/>
          <a:p>
            <a:r>
              <a:rPr lang="en-US" sz="2000" b="1" dirty="0"/>
              <a:t>Optimizing a Kodak ICC DVL.</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7284378" y="873596"/>
            <a:ext cx="4327413" cy="4071564"/>
          </a:xfrm>
          <a:prstGeom prst="rect">
            <a:avLst/>
          </a:prstGeom>
        </p:spPr>
        <p:txBody>
          <a:bodyPr wrap="square">
            <a:spAutoFit/>
          </a:bodyPr>
          <a:lstStyle/>
          <a:p>
            <a:pPr>
              <a:lnSpc>
                <a:spcPct val="107000"/>
              </a:lnSpc>
              <a:spcAft>
                <a:spcPts val="800"/>
              </a:spcAft>
            </a:pPr>
            <a:r>
              <a:rPr lang="en-US" sz="1400" dirty="0">
                <a:ea typeface="Calibri" panose="020F0502020204030204" pitchFamily="34" charset="0"/>
                <a:cs typeface="Times New Roman" panose="02020603050405020304" pitchFamily="18" charset="0"/>
              </a:rPr>
              <a:t>You can use your Profile Verification measurement data to optimize a Kodak ICC DVL (this algorithm only works with ICC DVLs created by Kodak Software). </a:t>
            </a:r>
          </a:p>
          <a:p>
            <a:pPr>
              <a:lnSpc>
                <a:spcPct val="107000"/>
              </a:lnSpc>
              <a:spcAft>
                <a:spcPts val="800"/>
              </a:spcAft>
            </a:pPr>
            <a:r>
              <a:rPr lang="en-US" sz="1400" dirty="0">
                <a:ea typeface="Calibri" panose="020F0502020204030204" pitchFamily="34" charset="0"/>
                <a:cs typeface="Times New Roman" panose="02020603050405020304" pitchFamily="18" charset="0"/>
              </a:rPr>
              <a:t>If you measured your Profile Verification chart using Kodak </a:t>
            </a:r>
            <a:r>
              <a:rPr lang="en-US" sz="1400" dirty="0" err="1">
                <a:ea typeface="Calibri" panose="020F0502020204030204" pitchFamily="34" charset="0"/>
                <a:cs typeface="Times New Roman" panose="02020603050405020304" pitchFamily="18" charset="0"/>
              </a:rPr>
              <a:t>ColorFlow</a:t>
            </a:r>
            <a:r>
              <a:rPr lang="en-US" sz="1400" dirty="0">
                <a:ea typeface="Calibri" panose="020F0502020204030204" pitchFamily="34" charset="0"/>
                <a:cs typeface="Times New Roman" panose="02020603050405020304" pitchFamily="18" charset="0"/>
              </a:rPr>
              <a:t> Software you can export your measurement data and select it, using the “Browse…” button.</a:t>
            </a:r>
          </a:p>
          <a:p>
            <a:pPr>
              <a:lnSpc>
                <a:spcPct val="107000"/>
              </a:lnSpc>
              <a:spcAft>
                <a:spcPts val="800"/>
              </a:spcAft>
            </a:pPr>
            <a:r>
              <a:rPr lang="en-US" sz="1400" dirty="0">
                <a:ea typeface="Calibri" panose="020F0502020204030204" pitchFamily="34" charset="0"/>
                <a:cs typeface="Times New Roman" panose="02020603050405020304" pitchFamily="18" charset="0"/>
              </a:rPr>
              <a:t>In the example shown the KPS measurement data is automatically selected.  KPS can Optimize your DVL with one click of the “OK” button.  The optimized DVL will appear in the profiles list, with a new date on the end of the name.</a:t>
            </a:r>
          </a:p>
          <a:p>
            <a:pPr>
              <a:lnSpc>
                <a:spcPct val="107000"/>
              </a:lnSpc>
              <a:spcAft>
                <a:spcPts val="800"/>
              </a:spcAft>
            </a:pPr>
            <a:r>
              <a:rPr lang="en-US" sz="1400" dirty="0">
                <a:ea typeface="Calibri" panose="020F0502020204030204" pitchFamily="34" charset="0"/>
                <a:cs typeface="Times New Roman" panose="02020603050405020304" pitchFamily="18" charset="0"/>
              </a:rPr>
              <a:t>You will need to repeat the Profile Verification procedure to verify the color performance of the new Optimized DVL.</a:t>
            </a:r>
          </a:p>
        </p:txBody>
      </p:sp>
      <p:pic>
        <p:nvPicPr>
          <p:cNvPr id="8" name="Picture 7" descr="Graphical user interface, text, application, email&#10;&#10;Description automatically generated">
            <a:extLst>
              <a:ext uri="{FF2B5EF4-FFF2-40B4-BE49-F238E27FC236}">
                <a16:creationId xmlns:a16="http://schemas.microsoft.com/office/drawing/2014/main" id="{E383B9DF-9847-9222-3E9E-C4B1AEA3047C}"/>
              </a:ext>
            </a:extLst>
          </p:cNvPr>
          <p:cNvPicPr>
            <a:picLocks noChangeAspect="1"/>
          </p:cNvPicPr>
          <p:nvPr/>
        </p:nvPicPr>
        <p:blipFill>
          <a:blip r:embed="rId3"/>
          <a:stretch>
            <a:fillRect/>
          </a:stretch>
        </p:blipFill>
        <p:spPr>
          <a:xfrm>
            <a:off x="853694" y="822079"/>
            <a:ext cx="5903262" cy="5465983"/>
          </a:xfrm>
          <a:prstGeom prst="rect">
            <a:avLst/>
          </a:prstGeom>
        </p:spPr>
      </p:pic>
    </p:spTree>
    <p:extLst>
      <p:ext uri="{BB962C8B-B14F-4D97-AF65-F5344CB8AC3E}">
        <p14:creationId xmlns:p14="http://schemas.microsoft.com/office/powerpoint/2010/main" val="26258801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A6359E54-5DCF-4642-8EA8-75D0FECCA86D}"/>
              </a:ext>
            </a:extLst>
          </p:cNvPr>
          <p:cNvSpPr/>
          <p:nvPr/>
        </p:nvSpPr>
        <p:spPr>
          <a:xfrm>
            <a:off x="1498778" y="1126956"/>
            <a:ext cx="9155875" cy="1062599"/>
          </a:xfrm>
          <a:prstGeom prst="rect">
            <a:avLst/>
          </a:prstGeom>
        </p:spPr>
        <p:txBody>
          <a:bodyPr wrap="square">
            <a:spAutoFit/>
          </a:bodyPr>
          <a:lstStyle/>
          <a:p>
            <a:pPr>
              <a:lnSpc>
                <a:spcPct val="107000"/>
              </a:lnSpc>
              <a:spcAft>
                <a:spcPts val="800"/>
              </a:spcAft>
            </a:pPr>
            <a:r>
              <a:rPr lang="en-US" sz="3600" b="1" dirty="0">
                <a:ea typeface="Calibri" panose="020F0502020204030204" pitchFamily="34" charset="0"/>
                <a:cs typeface="Times New Roman" panose="02020603050405020304" pitchFamily="18" charset="0"/>
              </a:rPr>
              <a:t>Creating </a:t>
            </a:r>
            <a:r>
              <a:rPr lang="en-US" sz="3600" b="1" dirty="0" err="1">
                <a:ea typeface="Calibri" panose="020F0502020204030204" pitchFamily="34" charset="0"/>
                <a:cs typeface="Times New Roman" panose="02020603050405020304" pitchFamily="18" charset="0"/>
              </a:rPr>
              <a:t>DeviceLink</a:t>
            </a:r>
            <a:r>
              <a:rPr lang="en-US" sz="3600" b="1" dirty="0">
                <a:ea typeface="Calibri" panose="020F0502020204030204" pitchFamily="34" charset="0"/>
                <a:cs typeface="Times New Roman" panose="02020603050405020304" pitchFamily="18" charset="0"/>
              </a:rPr>
              <a:t> Profiles in KPS</a:t>
            </a:r>
          </a:p>
          <a:p>
            <a:pPr algn="ctr">
              <a:lnSpc>
                <a:spcPct val="107000"/>
              </a:lnSpc>
              <a:spcAft>
                <a:spcPts val="800"/>
              </a:spcAft>
            </a:pPr>
            <a:r>
              <a:rPr lang="en-US" b="1" dirty="0">
                <a:ea typeface="Calibri" panose="020F0502020204030204" pitchFamily="34" charset="0"/>
                <a:cs typeface="Times New Roman" panose="02020603050405020304" pitchFamily="18" charset="0"/>
              </a:rPr>
              <a:t>* Requires a KPS Commercial or Packaging license</a:t>
            </a:r>
          </a:p>
        </p:txBody>
      </p:sp>
      <p:sp>
        <p:nvSpPr>
          <p:cNvPr id="2" name="Rectangle 1">
            <a:extLst>
              <a:ext uri="{FF2B5EF4-FFF2-40B4-BE49-F238E27FC236}">
                <a16:creationId xmlns:a16="http://schemas.microsoft.com/office/drawing/2014/main" id="{20158E6B-A404-462F-BE4F-6D9094088919}"/>
              </a:ext>
            </a:extLst>
          </p:cNvPr>
          <p:cNvSpPr/>
          <p:nvPr/>
        </p:nvSpPr>
        <p:spPr>
          <a:xfrm>
            <a:off x="956076" y="2650970"/>
            <a:ext cx="10241280" cy="1754326"/>
          </a:xfrm>
          <a:prstGeom prst="rect">
            <a:avLst/>
          </a:prstGeom>
        </p:spPr>
        <p:txBody>
          <a:bodyPr wrap="square">
            <a:spAutoFit/>
          </a:bodyPr>
          <a:lstStyle/>
          <a:p>
            <a:r>
              <a:rPr lang="en-US" dirty="0">
                <a:solidFill>
                  <a:srgbClr val="172B4D"/>
                </a:solidFill>
                <a:latin typeface="-apple-system"/>
              </a:rPr>
              <a:t>ICC </a:t>
            </a:r>
            <a:r>
              <a:rPr lang="en-US" dirty="0" err="1">
                <a:solidFill>
                  <a:srgbClr val="172B4D"/>
                </a:solidFill>
                <a:latin typeface="-apple-system"/>
              </a:rPr>
              <a:t>DeviceLink</a:t>
            </a:r>
            <a:r>
              <a:rPr lang="en-US" dirty="0">
                <a:solidFill>
                  <a:srgbClr val="172B4D"/>
                </a:solidFill>
                <a:latin typeface="-apple-system"/>
              </a:rPr>
              <a:t> profiles are a powerful application of the mathematics of device profiles. They effectively combine two device profiles to create a one-way link with a single rendering intent, and can be used to align color on different output devices. </a:t>
            </a:r>
          </a:p>
          <a:p>
            <a:endParaRPr lang="en-US" dirty="0">
              <a:solidFill>
                <a:srgbClr val="172B4D"/>
              </a:solidFill>
              <a:latin typeface="-apple-system"/>
            </a:endParaRPr>
          </a:p>
          <a:p>
            <a:r>
              <a:rPr lang="en-US" dirty="0">
                <a:solidFill>
                  <a:srgbClr val="172B4D"/>
                </a:solidFill>
                <a:latin typeface="-apple-system"/>
              </a:rPr>
              <a:t>A </a:t>
            </a:r>
            <a:r>
              <a:rPr lang="en-US" dirty="0" err="1">
                <a:solidFill>
                  <a:srgbClr val="172B4D"/>
                </a:solidFill>
                <a:latin typeface="-apple-system"/>
              </a:rPr>
              <a:t>DeviceLink</a:t>
            </a:r>
            <a:r>
              <a:rPr lang="en-US" dirty="0">
                <a:solidFill>
                  <a:srgbClr val="172B4D"/>
                </a:solidFill>
                <a:latin typeface="-apple-system"/>
              </a:rPr>
              <a:t> uses a color lookup table to transform CMYK input values in the source color space to CMYK output values in the destination color space.</a:t>
            </a:r>
            <a:endParaRPr lang="en-US" b="0" i="0" dirty="0">
              <a:solidFill>
                <a:srgbClr val="172B4D"/>
              </a:solidFill>
              <a:effectLst/>
              <a:latin typeface="-apple-system"/>
            </a:endParaRPr>
          </a:p>
        </p:txBody>
      </p:sp>
      <p:pic>
        <p:nvPicPr>
          <p:cNvPr id="7" name="Picture 6">
            <a:extLst>
              <a:ext uri="{FF2B5EF4-FFF2-40B4-BE49-F238E27FC236}">
                <a16:creationId xmlns:a16="http://schemas.microsoft.com/office/drawing/2014/main" id="{BE8E96C7-218B-F891-90CD-965C24AC9B8A}"/>
              </a:ext>
            </a:extLst>
          </p:cNvPr>
          <p:cNvPicPr>
            <a:picLocks noChangeAspect="1"/>
          </p:cNvPicPr>
          <p:nvPr/>
        </p:nvPicPr>
        <p:blipFill>
          <a:blip r:embed="rId3"/>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2412595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3773889" y="1409770"/>
            <a:ext cx="4644220" cy="580993"/>
          </a:xfrm>
          <a:prstGeom prst="rect">
            <a:avLst/>
          </a:prstGeom>
        </p:spPr>
        <p:txBody>
          <a:bodyPr wrap="none">
            <a:spAutoFit/>
          </a:bodyPr>
          <a:lstStyle/>
          <a:p>
            <a:pPr>
              <a:lnSpc>
                <a:spcPct val="107000"/>
              </a:lnSpc>
              <a:spcAft>
                <a:spcPts val="800"/>
              </a:spcAft>
            </a:pPr>
            <a:r>
              <a:rPr lang="en-US" sz="3200" b="1" dirty="0">
                <a:ea typeface="Calibri" panose="020F0502020204030204" pitchFamily="34" charset="0"/>
                <a:cs typeface="Times New Roman" panose="02020603050405020304" pitchFamily="18" charset="0"/>
              </a:rPr>
              <a:t>How long does it take?</a:t>
            </a:r>
          </a:p>
        </p:txBody>
      </p:sp>
      <p:pic>
        <p:nvPicPr>
          <p:cNvPr id="5" name="Picture 4">
            <a:extLst>
              <a:ext uri="{FF2B5EF4-FFF2-40B4-BE49-F238E27FC236}">
                <a16:creationId xmlns:a16="http://schemas.microsoft.com/office/drawing/2014/main" id="{F3C3B8DA-4877-8BF1-17CF-4742633EA73D}"/>
              </a:ext>
            </a:extLst>
          </p:cNvPr>
          <p:cNvPicPr>
            <a:picLocks noChangeAspect="1"/>
          </p:cNvPicPr>
          <p:nvPr/>
        </p:nvPicPr>
        <p:blipFill>
          <a:blip r:embed="rId3"/>
          <a:stretch>
            <a:fillRect/>
          </a:stretch>
        </p:blipFill>
        <p:spPr>
          <a:xfrm>
            <a:off x="10511869" y="4522546"/>
            <a:ext cx="1680131" cy="1854383"/>
          </a:xfrm>
          <a:prstGeom prst="rect">
            <a:avLst/>
          </a:prstGeom>
        </p:spPr>
      </p:pic>
      <p:pic>
        <p:nvPicPr>
          <p:cNvPr id="7" name="Picture 6">
            <a:extLst>
              <a:ext uri="{FF2B5EF4-FFF2-40B4-BE49-F238E27FC236}">
                <a16:creationId xmlns:a16="http://schemas.microsoft.com/office/drawing/2014/main" id="{DC19042F-CA9C-12E4-AF95-2717BED6A7DA}"/>
              </a:ext>
            </a:extLst>
          </p:cNvPr>
          <p:cNvPicPr>
            <a:picLocks noChangeAspect="1"/>
          </p:cNvPicPr>
          <p:nvPr/>
        </p:nvPicPr>
        <p:blipFill>
          <a:blip r:embed="rId4"/>
          <a:stretch>
            <a:fillRect/>
          </a:stretch>
        </p:blipFill>
        <p:spPr>
          <a:xfrm>
            <a:off x="5116869" y="2522859"/>
            <a:ext cx="1958259" cy="2219075"/>
          </a:xfrm>
          <a:prstGeom prst="rect">
            <a:avLst/>
          </a:prstGeom>
        </p:spPr>
      </p:pic>
    </p:spTree>
    <p:extLst>
      <p:ext uri="{BB962C8B-B14F-4D97-AF65-F5344CB8AC3E}">
        <p14:creationId xmlns:p14="http://schemas.microsoft.com/office/powerpoint/2010/main" val="1872481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523332" y="345624"/>
            <a:ext cx="5674951"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Create new </a:t>
            </a:r>
            <a:r>
              <a:rPr lang="en-US" sz="2400" b="1" dirty="0" err="1">
                <a:ea typeface="Calibri" panose="020F0502020204030204" pitchFamily="34" charset="0"/>
                <a:cs typeface="Times New Roman" panose="02020603050405020304" pitchFamily="18" charset="0"/>
              </a:rPr>
              <a:t>DeviceLink</a:t>
            </a:r>
            <a:r>
              <a:rPr lang="en-US" sz="2400" b="1" dirty="0">
                <a:ea typeface="Calibri" panose="020F0502020204030204" pitchFamily="34" charset="0"/>
                <a:cs typeface="Times New Roman" panose="02020603050405020304" pitchFamily="18" charset="0"/>
              </a:rPr>
              <a:t> Profile</a:t>
            </a:r>
            <a:endParaRPr lang="en-US" sz="2400" b="1" dirty="0">
              <a:effectLst/>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D0E596D-26A7-454E-9844-25220035CE77}"/>
              </a:ext>
            </a:extLst>
          </p:cNvPr>
          <p:cNvPicPr>
            <a:picLocks noChangeAspect="1"/>
          </p:cNvPicPr>
          <p:nvPr/>
        </p:nvPicPr>
        <p:blipFill>
          <a:blip r:embed="rId3"/>
          <a:stretch>
            <a:fillRect/>
          </a:stretch>
        </p:blipFill>
        <p:spPr>
          <a:xfrm>
            <a:off x="598589" y="965200"/>
            <a:ext cx="6703103" cy="4978400"/>
          </a:xfrm>
          <a:prstGeom prst="rect">
            <a:avLst/>
          </a:prstGeom>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1FC5A638-0E59-4051-9F91-0728245FE426}"/>
              </a:ext>
            </a:extLst>
          </p:cNvPr>
          <p:cNvSpPr/>
          <p:nvPr/>
        </p:nvSpPr>
        <p:spPr>
          <a:xfrm>
            <a:off x="7433772" y="863600"/>
            <a:ext cx="6096000" cy="1367234"/>
          </a:xfrm>
          <a:prstGeom prst="rect">
            <a:avLst/>
          </a:prstGeom>
        </p:spPr>
        <p:txBody>
          <a:bodyPr>
            <a:spAutoFit/>
          </a:bodyPr>
          <a:lstStyle/>
          <a:p>
            <a:pPr>
              <a:lnSpc>
                <a:spcPct val="107000"/>
              </a:lnSpc>
              <a:spcAft>
                <a:spcPts val="800"/>
              </a:spcAft>
            </a:pPr>
            <a:r>
              <a:rPr lang="en-US" b="1" dirty="0">
                <a:ea typeface="Calibri" panose="020F0502020204030204" pitchFamily="34" charset="0"/>
                <a:cs typeface="Times New Roman" panose="02020603050405020304" pitchFamily="18" charset="0"/>
              </a:rPr>
              <a:t>Launch the Kodak Proofer Administrator:</a:t>
            </a:r>
          </a:p>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Select the Proofer</a:t>
            </a:r>
          </a:p>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Select the ICC Profiles Tab</a:t>
            </a:r>
          </a:p>
          <a:p>
            <a:pPr marL="342900" marR="0" lvl="0" indent="-342900">
              <a:lnSpc>
                <a:spcPct val="107000"/>
              </a:lnSpc>
              <a:spcBef>
                <a:spcPts val="0"/>
              </a:spcBef>
              <a:spcAft>
                <a:spcPts val="80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Click on New</a:t>
            </a:r>
          </a:p>
        </p:txBody>
      </p:sp>
    </p:spTree>
    <p:extLst>
      <p:ext uri="{BB962C8B-B14F-4D97-AF65-F5344CB8AC3E}">
        <p14:creationId xmlns:p14="http://schemas.microsoft.com/office/powerpoint/2010/main" val="4292808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1202940" y="259672"/>
            <a:ext cx="8714245"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Create Simulation </a:t>
            </a:r>
            <a:r>
              <a:rPr lang="en-US" sz="2400" b="1" dirty="0" err="1">
                <a:ea typeface="Calibri" panose="020F0502020204030204" pitchFamily="34" charset="0"/>
                <a:cs typeface="Times New Roman" panose="02020603050405020304" pitchFamily="18" charset="0"/>
              </a:rPr>
              <a:t>DeviceLink</a:t>
            </a:r>
            <a:r>
              <a:rPr lang="en-US" sz="2400" b="1" dirty="0">
                <a:ea typeface="Calibri" panose="020F0502020204030204" pitchFamily="34" charset="0"/>
                <a:cs typeface="Times New Roman" panose="02020603050405020304" pitchFamily="18" charset="0"/>
              </a:rPr>
              <a:t> Profile Dialogue Box</a:t>
            </a:r>
            <a:endParaRPr lang="en-US" sz="2400" b="1" dirty="0">
              <a:effectLst/>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7D46B402-65E7-43E3-8D44-CB07B64A52E1}"/>
              </a:ext>
            </a:extLst>
          </p:cNvPr>
          <p:cNvPicPr>
            <a:picLocks noChangeAspect="1"/>
          </p:cNvPicPr>
          <p:nvPr/>
        </p:nvPicPr>
        <p:blipFill>
          <a:blip r:embed="rId3"/>
          <a:stretch>
            <a:fillRect/>
          </a:stretch>
        </p:blipFill>
        <p:spPr>
          <a:xfrm>
            <a:off x="2423252" y="748932"/>
            <a:ext cx="6273623" cy="536013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32639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345791" y="274504"/>
            <a:ext cx="2577950"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Simulate</a:t>
            </a:r>
            <a:endParaRPr lang="en-US" sz="2400" b="1" dirty="0">
              <a:effectLst/>
              <a:ea typeface="Calibri" panose="020F0502020204030204" pitchFamily="34"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9E2FBAFD-B03E-476E-8A83-3550C567EA26}"/>
              </a:ext>
            </a:extLst>
          </p:cNvPr>
          <p:cNvGraphicFramePr>
            <a:graphicFrameLocks noGrp="1"/>
          </p:cNvGraphicFramePr>
          <p:nvPr>
            <p:extLst>
              <p:ext uri="{D42A27DB-BD31-4B8C-83A1-F6EECF244321}">
                <p14:modId xmlns:p14="http://schemas.microsoft.com/office/powerpoint/2010/main" val="391735279"/>
              </p:ext>
            </p:extLst>
          </p:nvPr>
        </p:nvGraphicFramePr>
        <p:xfrm>
          <a:off x="5303520" y="937827"/>
          <a:ext cx="6410609" cy="4982346"/>
        </p:xfrm>
        <a:graphic>
          <a:graphicData uri="http://schemas.openxmlformats.org/drawingml/2006/table">
            <a:tbl>
              <a:tblPr firstRow="1" firstCol="1" bandRow="1">
                <a:tableStyleId>{5C22544A-7EE6-4342-B048-85BDC9FD1C3A}</a:tableStyleId>
              </a:tblPr>
              <a:tblGrid>
                <a:gridCol w="1554087">
                  <a:extLst>
                    <a:ext uri="{9D8B030D-6E8A-4147-A177-3AD203B41FA5}">
                      <a16:colId xmlns:a16="http://schemas.microsoft.com/office/drawing/2014/main" val="742374348"/>
                    </a:ext>
                  </a:extLst>
                </a:gridCol>
                <a:gridCol w="4856522">
                  <a:extLst>
                    <a:ext uri="{9D8B030D-6E8A-4147-A177-3AD203B41FA5}">
                      <a16:colId xmlns:a16="http://schemas.microsoft.com/office/drawing/2014/main" val="4130924989"/>
                    </a:ext>
                  </a:extLst>
                </a:gridCol>
              </a:tblGrid>
              <a:tr h="830348">
                <a:tc>
                  <a:txBody>
                    <a:bodyPr/>
                    <a:lstStyle/>
                    <a:p>
                      <a:pPr marL="0" marR="0" algn="ctr">
                        <a:lnSpc>
                          <a:spcPct val="107000"/>
                        </a:lnSpc>
                        <a:spcBef>
                          <a:spcPts val="0"/>
                        </a:spcBef>
                        <a:spcAft>
                          <a:spcPts val="0"/>
                        </a:spcAft>
                      </a:pPr>
                      <a:r>
                        <a:rPr lang="en-US" sz="1200" dirty="0">
                          <a:effectLst/>
                        </a:rPr>
                        <a:t>Simulate option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gn="ctr">
                        <a:lnSpc>
                          <a:spcPct val="107000"/>
                        </a:lnSpc>
                        <a:spcBef>
                          <a:spcPts val="0"/>
                        </a:spcBef>
                        <a:spcAft>
                          <a:spcPts val="0"/>
                        </a:spcAft>
                      </a:pPr>
                      <a:r>
                        <a:rPr lang="en-US" sz="1200" dirty="0">
                          <a:effectLst/>
                        </a:rPr>
                        <a:t>Press characterization data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244184847"/>
                  </a:ext>
                </a:extLst>
              </a:tr>
              <a:tr h="830348">
                <a:tc>
                  <a:txBody>
                    <a:bodyPr/>
                    <a:lstStyle/>
                    <a:p>
                      <a:pPr marL="0" marR="0">
                        <a:lnSpc>
                          <a:spcPct val="107000"/>
                        </a:lnSpc>
                        <a:spcBef>
                          <a:spcPts val="0"/>
                        </a:spcBef>
                        <a:spcAft>
                          <a:spcPts val="0"/>
                        </a:spcAft>
                      </a:pPr>
                      <a:r>
                        <a:rPr lang="en-US" sz="1200">
                          <a:effectLst/>
                        </a:rPr>
                        <a:t>No Highlight Bump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nSpc>
                          <a:spcPct val="107000"/>
                        </a:lnSpc>
                        <a:spcBef>
                          <a:spcPts val="0"/>
                        </a:spcBef>
                        <a:spcAft>
                          <a:spcPts val="0"/>
                        </a:spcAft>
                      </a:pPr>
                      <a:r>
                        <a:rPr lang="en-US" sz="1200" dirty="0">
                          <a:effectLst/>
                        </a:rPr>
                        <a:t>Select characterization data that reflects a press run without flexographic highlight dot adjustments.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2416951623"/>
                  </a:ext>
                </a:extLst>
              </a:tr>
              <a:tr h="1937649">
                <a:tc>
                  <a:txBody>
                    <a:bodyPr/>
                    <a:lstStyle/>
                    <a:p>
                      <a:pPr marL="0" marR="0">
                        <a:lnSpc>
                          <a:spcPct val="107000"/>
                        </a:lnSpc>
                        <a:spcBef>
                          <a:spcPts val="0"/>
                        </a:spcBef>
                        <a:spcAft>
                          <a:spcPts val="0"/>
                        </a:spcAft>
                      </a:pPr>
                      <a:r>
                        <a:rPr lang="en-US" sz="1200">
                          <a:effectLst/>
                        </a:rPr>
                        <a:t>Highlight Bump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nSpc>
                          <a:spcPct val="107000"/>
                        </a:lnSpc>
                        <a:spcBef>
                          <a:spcPts val="0"/>
                        </a:spcBef>
                        <a:spcAft>
                          <a:spcPts val="0"/>
                        </a:spcAft>
                      </a:pPr>
                      <a:r>
                        <a:rPr lang="en-US" sz="1200">
                          <a:effectLst/>
                        </a:rPr>
                        <a:t>Select characterization data that reflects a flexographic press run with plates imaged for a highlight bump. For the best results, the characterization data should reflect the number(s) that you type in the Minimum Dot on Plate (%) area in the Cyan, Magenta, Yellow, and Black boxes.</a:t>
                      </a:r>
                    </a:p>
                    <a:p>
                      <a:pPr marL="0" marR="0">
                        <a:lnSpc>
                          <a:spcPct val="107000"/>
                        </a:lnSpc>
                        <a:spcBef>
                          <a:spcPts val="0"/>
                        </a:spcBef>
                        <a:spcAft>
                          <a:spcPts val="0"/>
                        </a:spcAft>
                      </a:pPr>
                      <a:r>
                        <a:rPr lang="en-US" sz="1200">
                          <a:effectLst/>
                        </a:rPr>
                        <a:t>For example, type 8.0 in the Minimum Dot on Plate (%) boxes when you are using the sample characterization file named IT874_Highlight_Bump_8.cgt.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539987980"/>
                  </a:ext>
                </a:extLst>
              </a:tr>
              <a:tr h="1384001">
                <a:tc>
                  <a:txBody>
                    <a:bodyPr/>
                    <a:lstStyle/>
                    <a:p>
                      <a:pPr marL="0" marR="0">
                        <a:lnSpc>
                          <a:spcPct val="107000"/>
                        </a:lnSpc>
                        <a:spcBef>
                          <a:spcPts val="0"/>
                        </a:spcBef>
                        <a:spcAft>
                          <a:spcPts val="0"/>
                        </a:spcAft>
                      </a:pPr>
                      <a:r>
                        <a:rPr lang="en-US" sz="1200">
                          <a:effectLst/>
                        </a:rPr>
                        <a:t>Highlight Minimum Dot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nSpc>
                          <a:spcPct val="107000"/>
                        </a:lnSpc>
                        <a:spcBef>
                          <a:spcPts val="0"/>
                        </a:spcBef>
                        <a:spcAft>
                          <a:spcPts val="0"/>
                        </a:spcAft>
                      </a:pPr>
                      <a:r>
                        <a:rPr lang="en-US" sz="1200" dirty="0">
                          <a:effectLst/>
                        </a:rPr>
                        <a:t>Select characterization data that reflects a flexographic press run with plates imaged for a highlight minimum dot. For the best results, the characterization data should reflect the number(s) that you type in the Minimum Dot on Plate (%) area in the Cyan, Magenta, Yellow, and Black boxes.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697809259"/>
                  </a:ext>
                </a:extLst>
              </a:tr>
            </a:tbl>
          </a:graphicData>
        </a:graphic>
      </p:graphicFrame>
      <p:sp>
        <p:nvSpPr>
          <p:cNvPr id="10" name="Rectangle 1">
            <a:extLst>
              <a:ext uri="{FF2B5EF4-FFF2-40B4-BE49-F238E27FC236}">
                <a16:creationId xmlns:a16="http://schemas.microsoft.com/office/drawing/2014/main" id="{6E914D13-5B5B-4E00-B77C-AE99E9130F25}"/>
              </a:ext>
            </a:extLst>
          </p:cNvPr>
          <p:cNvSpPr>
            <a:spLocks noChangeArrowheads="1"/>
          </p:cNvSpPr>
          <p:nvPr/>
        </p:nvSpPr>
        <p:spPr bwMode="auto">
          <a:xfrm>
            <a:off x="5774776" y="2865437"/>
            <a:ext cx="7538468" cy="1047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4" name="Picture 13">
            <a:extLst>
              <a:ext uri="{FF2B5EF4-FFF2-40B4-BE49-F238E27FC236}">
                <a16:creationId xmlns:a16="http://schemas.microsoft.com/office/drawing/2014/main" id="{BC0B9E55-E6C4-4F37-9E10-7C1DC26FFCC8}"/>
              </a:ext>
            </a:extLst>
          </p:cNvPr>
          <p:cNvPicPr>
            <a:picLocks noChangeAspect="1"/>
          </p:cNvPicPr>
          <p:nvPr/>
        </p:nvPicPr>
        <p:blipFill>
          <a:blip r:embed="rId3"/>
          <a:stretch>
            <a:fillRect/>
          </a:stretch>
        </p:blipFill>
        <p:spPr>
          <a:xfrm>
            <a:off x="477871" y="937827"/>
            <a:ext cx="4600000" cy="271428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331309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854956" y="294824"/>
            <a:ext cx="3738524"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Rendering Intent</a:t>
            </a:r>
            <a:endParaRPr lang="en-US" sz="2400" b="1" dirty="0">
              <a:effectLs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209E1C00-643C-44DD-8D71-C3CA18D9A3BF}"/>
              </a:ext>
            </a:extLst>
          </p:cNvPr>
          <p:cNvSpPr/>
          <p:nvPr/>
        </p:nvSpPr>
        <p:spPr>
          <a:xfrm>
            <a:off x="5008880" y="1193178"/>
            <a:ext cx="6096000" cy="4824078"/>
          </a:xfrm>
          <a:prstGeom prst="rect">
            <a:avLst/>
          </a:prstGeom>
        </p:spPr>
        <p:txBody>
          <a:bodyPr>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Defines how to transform the file. Rendering intents are available only when </a:t>
            </a:r>
            <a:r>
              <a:rPr lang="en-US" b="1" dirty="0">
                <a:ea typeface="Calibri" panose="020F0502020204030204" pitchFamily="34" charset="0"/>
                <a:cs typeface="Times New Roman" panose="02020603050405020304" pitchFamily="18" charset="0"/>
              </a:rPr>
              <a:t>ICC Handling</a:t>
            </a:r>
            <a:r>
              <a:rPr lang="en-US" dirty="0">
                <a:ea typeface="Calibri" panose="020F0502020204030204" pitchFamily="34" charset="0"/>
                <a:cs typeface="Times New Roman" panose="02020603050405020304" pitchFamily="18" charset="0"/>
              </a:rPr>
              <a:t> is set to </a:t>
            </a:r>
            <a:r>
              <a:rPr lang="en-US" b="1" dirty="0">
                <a:ea typeface="Calibri" panose="020F0502020204030204" pitchFamily="34" charset="0"/>
                <a:cs typeface="Times New Roman" panose="02020603050405020304" pitchFamily="18" charset="0"/>
              </a:rPr>
              <a:t>ICC Profiles</a:t>
            </a:r>
            <a:r>
              <a:rPr lang="en-US" dirty="0">
                <a:ea typeface="Calibri" panose="020F0502020204030204" pitchFamily="34" charset="0"/>
                <a:cs typeface="Times New Roman" panose="02020603050405020304" pitchFamily="18" charset="0"/>
              </a:rPr>
              <a:t>. Select one of the following options:</a:t>
            </a:r>
          </a:p>
          <a:p>
            <a:pPr>
              <a:lnSpc>
                <a:spcPct val="107000"/>
              </a:lnSpc>
              <a:spcAft>
                <a:spcPts val="800"/>
              </a:spcAft>
            </a:pPr>
            <a:r>
              <a:rPr lang="en-US" b="1" dirty="0">
                <a:ea typeface="Calibri" panose="020F0502020204030204" pitchFamily="34" charset="0"/>
                <a:cs typeface="Times New Roman" panose="02020603050405020304" pitchFamily="18" charset="0"/>
              </a:rPr>
              <a:t>Relative—</a:t>
            </a:r>
            <a:r>
              <a:rPr lang="en-US" dirty="0">
                <a:ea typeface="Calibri" panose="020F0502020204030204" pitchFamily="34" charset="0"/>
                <a:cs typeface="Times New Roman" panose="02020603050405020304" pitchFamily="18" charset="0"/>
              </a:rPr>
              <a:t>transforms colors without simulating a paper tint. The </a:t>
            </a:r>
            <a:r>
              <a:rPr lang="en-US" b="1" dirty="0">
                <a:ea typeface="Calibri" panose="020F0502020204030204" pitchFamily="34" charset="0"/>
                <a:cs typeface="Times New Roman" panose="02020603050405020304" pitchFamily="18" charset="0"/>
              </a:rPr>
              <a:t>Relative</a:t>
            </a:r>
            <a:r>
              <a:rPr lang="en-US" dirty="0">
                <a:ea typeface="Calibri" panose="020F0502020204030204" pitchFamily="34" charset="0"/>
                <a:cs typeface="Times New Roman" panose="02020603050405020304" pitchFamily="18" charset="0"/>
              </a:rPr>
              <a:t> rendering intent clips out-of-gamut colors.</a:t>
            </a:r>
          </a:p>
          <a:p>
            <a:pPr>
              <a:lnSpc>
                <a:spcPct val="107000"/>
              </a:lnSpc>
              <a:spcAft>
                <a:spcPts val="800"/>
              </a:spcAft>
            </a:pPr>
            <a:r>
              <a:rPr lang="en-US" b="1" dirty="0">
                <a:ea typeface="Calibri" panose="020F0502020204030204" pitchFamily="34" charset="0"/>
                <a:cs typeface="Times New Roman" panose="02020603050405020304" pitchFamily="18" charset="0"/>
              </a:rPr>
              <a:t>Absolute—</a:t>
            </a:r>
            <a:r>
              <a:rPr lang="en-US" dirty="0">
                <a:ea typeface="Calibri" panose="020F0502020204030204" pitchFamily="34" charset="0"/>
                <a:cs typeface="Times New Roman" panose="02020603050405020304" pitchFamily="18" charset="0"/>
              </a:rPr>
              <a:t>transforms colors and simulates a paper tint. The </a:t>
            </a:r>
            <a:r>
              <a:rPr lang="en-US" b="1" dirty="0">
                <a:ea typeface="Calibri" panose="020F0502020204030204" pitchFamily="34" charset="0"/>
                <a:cs typeface="Times New Roman" panose="02020603050405020304" pitchFamily="18" charset="0"/>
              </a:rPr>
              <a:t>Absolute</a:t>
            </a:r>
            <a:r>
              <a:rPr lang="en-US" dirty="0">
                <a:ea typeface="Calibri" panose="020F0502020204030204" pitchFamily="34" charset="0"/>
                <a:cs typeface="Times New Roman" panose="02020603050405020304" pitchFamily="18" charset="0"/>
              </a:rPr>
              <a:t> rendering intent compresses out-of-gamut colors and maps them to the edge of the gamut.  This setting is recommended for all Certified Process for Color Confirmation work.</a:t>
            </a:r>
          </a:p>
          <a:p>
            <a:pPr>
              <a:lnSpc>
                <a:spcPct val="107000"/>
              </a:lnSpc>
              <a:spcAft>
                <a:spcPts val="800"/>
              </a:spcAft>
            </a:pPr>
            <a:r>
              <a:rPr lang="en-US" b="1" dirty="0">
                <a:ea typeface="Calibri" panose="020F0502020204030204" pitchFamily="34" charset="0"/>
                <a:cs typeface="Times New Roman" panose="02020603050405020304" pitchFamily="18" charset="0"/>
              </a:rPr>
              <a:t>Perceptual</a:t>
            </a:r>
            <a:r>
              <a:rPr lang="en-US" dirty="0">
                <a:ea typeface="Calibri" panose="020F0502020204030204" pitchFamily="34" charset="0"/>
                <a:cs typeface="Times New Roman" panose="02020603050405020304" pitchFamily="18" charset="0"/>
              </a:rPr>
              <a:t>—transforms colors without simulating a paper tint. The </a:t>
            </a:r>
            <a:r>
              <a:rPr lang="en-US" b="1" dirty="0">
                <a:ea typeface="Calibri" panose="020F0502020204030204" pitchFamily="34" charset="0"/>
                <a:cs typeface="Times New Roman" panose="02020603050405020304" pitchFamily="18" charset="0"/>
              </a:rPr>
              <a:t>Perceptual</a:t>
            </a:r>
            <a:r>
              <a:rPr lang="en-US" dirty="0">
                <a:ea typeface="Calibri" panose="020F0502020204030204" pitchFamily="34" charset="0"/>
                <a:cs typeface="Times New Roman" panose="02020603050405020304" pitchFamily="18" charset="0"/>
              </a:rPr>
              <a:t> rendering intent compresses all colors to map them to the smaller color space. Use </a:t>
            </a:r>
            <a:r>
              <a:rPr lang="en-US" b="1" dirty="0">
                <a:ea typeface="Calibri" panose="020F0502020204030204" pitchFamily="34" charset="0"/>
                <a:cs typeface="Times New Roman" panose="02020603050405020304" pitchFamily="18" charset="0"/>
              </a:rPr>
              <a:t>Perceptual</a:t>
            </a:r>
            <a:r>
              <a:rPr lang="en-US" dirty="0">
                <a:ea typeface="Calibri" panose="020F0502020204030204" pitchFamily="34" charset="0"/>
                <a:cs typeface="Times New Roman" panose="02020603050405020304" pitchFamily="18" charset="0"/>
              </a:rPr>
              <a:t> for imposition media.</a:t>
            </a:r>
          </a:p>
        </p:txBody>
      </p:sp>
      <p:pic>
        <p:nvPicPr>
          <p:cNvPr id="13" name="Picture 12">
            <a:extLst>
              <a:ext uri="{FF2B5EF4-FFF2-40B4-BE49-F238E27FC236}">
                <a16:creationId xmlns:a16="http://schemas.microsoft.com/office/drawing/2014/main" id="{EA3B39ED-97BF-481E-B83C-B38B241869B5}"/>
              </a:ext>
            </a:extLst>
          </p:cNvPr>
          <p:cNvPicPr>
            <a:picLocks noChangeAspect="1"/>
          </p:cNvPicPr>
          <p:nvPr/>
        </p:nvPicPr>
        <p:blipFill>
          <a:blip r:embed="rId3"/>
          <a:stretch>
            <a:fillRect/>
          </a:stretch>
        </p:blipFill>
        <p:spPr>
          <a:xfrm>
            <a:off x="933924" y="1201757"/>
            <a:ext cx="3659556" cy="16937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526095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854956" y="294824"/>
            <a:ext cx="4083169"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Simulate Substrate</a:t>
            </a:r>
            <a:endParaRPr lang="en-US" sz="2400" b="1" dirty="0">
              <a:effectLs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3BB02350-9F73-433A-835F-A692AC459086}"/>
              </a:ext>
            </a:extLst>
          </p:cNvPr>
          <p:cNvSpPr/>
          <p:nvPr/>
        </p:nvSpPr>
        <p:spPr>
          <a:xfrm>
            <a:off x="4341197" y="753604"/>
            <a:ext cx="7805297" cy="1705339"/>
          </a:xfrm>
          <a:prstGeom prst="rect">
            <a:avLst/>
          </a:prstGeom>
        </p:spPr>
        <p:txBody>
          <a:bodyPr wrap="square">
            <a:spAutoFit/>
          </a:bodyPr>
          <a:lstStyle/>
          <a:p>
            <a:pPr>
              <a:lnSpc>
                <a:spcPct val="107000"/>
              </a:lnSpc>
            </a:pPr>
            <a:r>
              <a:rPr lang="en-US" dirty="0">
                <a:solidFill>
                  <a:srgbClr val="000000"/>
                </a:solidFill>
                <a:ea typeface="Times New Roman" panose="02020603050405020304" pitchFamily="18" charset="0"/>
                <a:cs typeface="Times New Roman" panose="02020603050405020304" pitchFamily="18" charset="0"/>
              </a:rPr>
              <a:t>When the </a:t>
            </a:r>
            <a:r>
              <a:rPr lang="en-US" b="1" dirty="0">
                <a:solidFill>
                  <a:srgbClr val="000000"/>
                </a:solidFill>
                <a:ea typeface="Times New Roman" panose="02020603050405020304" pitchFamily="18" charset="0"/>
                <a:cs typeface="Times New Roman" panose="02020603050405020304" pitchFamily="18" charset="0"/>
              </a:rPr>
              <a:t>Rendering Intent</a:t>
            </a:r>
            <a:r>
              <a:rPr lang="en-US" dirty="0">
                <a:solidFill>
                  <a:srgbClr val="000000"/>
                </a:solidFill>
                <a:ea typeface="Times New Roman" panose="02020603050405020304" pitchFamily="18" charset="0"/>
                <a:cs typeface="Times New Roman" panose="02020603050405020304" pitchFamily="18" charset="0"/>
              </a:rPr>
              <a:t> list displays </a:t>
            </a:r>
            <a:r>
              <a:rPr lang="en-US" b="1" dirty="0">
                <a:solidFill>
                  <a:srgbClr val="000000"/>
                </a:solidFill>
                <a:ea typeface="Times New Roman" panose="02020603050405020304" pitchFamily="18" charset="0"/>
                <a:cs typeface="Times New Roman" panose="02020603050405020304" pitchFamily="18" charset="0"/>
              </a:rPr>
              <a:t>Absolute</a:t>
            </a:r>
            <a:r>
              <a:rPr lang="en-US" dirty="0">
                <a:solidFill>
                  <a:srgbClr val="000000"/>
                </a:solidFill>
                <a:ea typeface="Times New Roman" panose="02020603050405020304" pitchFamily="18" charset="0"/>
                <a:cs typeface="Times New Roman" panose="02020603050405020304" pitchFamily="18" charset="0"/>
              </a:rPr>
              <a:t>, you can choose to define a substrate in the inkjet proofer color space (not the press color space). The software will override the substrate definition in the characterization data with the new substrate definition.</a:t>
            </a:r>
          </a:p>
          <a:p>
            <a:pPr>
              <a:lnSpc>
                <a:spcPct val="107000"/>
              </a:lnSpc>
            </a:pPr>
            <a:endParaRPr lang="en-US" sz="2800" dirty="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92793D61-6F4A-494F-9069-8F82110616B0}"/>
              </a:ext>
            </a:extLst>
          </p:cNvPr>
          <p:cNvSpPr/>
          <p:nvPr/>
        </p:nvSpPr>
        <p:spPr>
          <a:xfrm>
            <a:off x="4494592" y="2049631"/>
            <a:ext cx="6096000" cy="4231351"/>
          </a:xfrm>
          <a:prstGeom prst="rect">
            <a:avLst/>
          </a:prstGeom>
        </p:spPr>
        <p:txBody>
          <a:bodyPr>
            <a:spAutoFit/>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Leave Unchanged</a:t>
            </a:r>
            <a:r>
              <a:rPr lang="en-US" dirty="0">
                <a:solidFill>
                  <a:srgbClr val="000000"/>
                </a:solidFill>
                <a:ea typeface="Times New Roman" panose="02020603050405020304" pitchFamily="18" charset="0"/>
                <a:cs typeface="Times New Roman" panose="02020603050405020304" pitchFamily="18" charset="0"/>
              </a:rPr>
              <a:t>: turns off the override, and uses the substrate definition in the characterization data.</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Edit CMYK</a:t>
            </a:r>
            <a:r>
              <a:rPr lang="en-US" dirty="0">
                <a:solidFill>
                  <a:srgbClr val="000000"/>
                </a:solidFill>
                <a:ea typeface="Times New Roman" panose="02020603050405020304" pitchFamily="18" charset="0"/>
                <a:cs typeface="Times New Roman" panose="02020603050405020304" pitchFamily="18" charset="0"/>
              </a:rPr>
              <a:t>: lets you define the substrate in CMYK tint percentages. Type a percentage from 0 to 100.  Changes will be spread to colors near the white point.</a:t>
            </a:r>
            <a:endParaRPr lang="en-US" dirty="0">
              <a:solidFill>
                <a:srgbClr val="000000"/>
              </a:solidFill>
              <a:ea typeface="Calibri" panose="020F0502020204030204" pitchFamily="34" charset="0"/>
              <a:cs typeface="Times New Roman" panose="02020603050405020304" pitchFamily="18" charset="0"/>
            </a:endParaRPr>
          </a:p>
          <a:p>
            <a:pPr marL="342900" indent="-342900">
              <a:lnSpc>
                <a:spcPct val="107000"/>
              </a:lnSpc>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Edit L*a*b*: </a:t>
            </a:r>
            <a:r>
              <a:rPr lang="en-US" dirty="0">
                <a:solidFill>
                  <a:srgbClr val="000000"/>
                </a:solidFill>
                <a:ea typeface="Times New Roman" panose="02020603050405020304" pitchFamily="18" charset="0"/>
                <a:cs typeface="Times New Roman" panose="02020603050405020304" pitchFamily="18" charset="0"/>
              </a:rPr>
              <a:t>lets you define the substrate in L*a*b* color space. In the L* box, type a number from 0 to 100. In the a* box and the b* box, type a number from -128 to 127. Changes will be spread to colors near the white.</a:t>
            </a:r>
            <a:endParaRPr lang="en-US" dirty="0">
              <a:solidFill>
                <a:srgbClr val="000000"/>
              </a:solidFill>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No Paper Tint: </a:t>
            </a:r>
            <a:r>
              <a:rPr lang="en-US" dirty="0">
                <a:solidFill>
                  <a:srgbClr val="000000"/>
                </a:solidFill>
                <a:ea typeface="Times New Roman" panose="02020603050405020304" pitchFamily="18" charset="0"/>
                <a:cs typeface="Times New Roman" panose="02020603050405020304" pitchFamily="18" charset="0"/>
              </a:rPr>
              <a:t>Sets the White Point CMYK value to zero; while leaving all other colors around the white point unaltered.</a:t>
            </a:r>
            <a:endParaRPr lang="en-US" dirty="0">
              <a:solidFill>
                <a:srgbClr val="000000"/>
              </a:solidFill>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8E5D9578-F7DE-4223-9F4B-A9BBAC547B67}"/>
              </a:ext>
            </a:extLst>
          </p:cNvPr>
          <p:cNvPicPr>
            <a:picLocks noChangeAspect="1"/>
          </p:cNvPicPr>
          <p:nvPr/>
        </p:nvPicPr>
        <p:blipFill>
          <a:blip r:embed="rId3"/>
          <a:stretch>
            <a:fillRect/>
          </a:stretch>
        </p:blipFill>
        <p:spPr>
          <a:xfrm>
            <a:off x="658355" y="1038980"/>
            <a:ext cx="3289801" cy="153333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404191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1555996" y="321615"/>
            <a:ext cx="5243743"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Proofer Separation Control</a:t>
            </a:r>
            <a:endParaRPr lang="en-US" sz="2400" b="1" dirty="0">
              <a:effectLst/>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B72F6D26-6E5B-422B-AA64-B951FCC57FDE}"/>
              </a:ext>
            </a:extLst>
          </p:cNvPr>
          <p:cNvPicPr>
            <a:picLocks noChangeAspect="1"/>
          </p:cNvPicPr>
          <p:nvPr/>
        </p:nvPicPr>
        <p:blipFill>
          <a:blip r:embed="rId3"/>
          <a:stretch>
            <a:fillRect/>
          </a:stretch>
        </p:blipFill>
        <p:spPr>
          <a:xfrm>
            <a:off x="1677436" y="892356"/>
            <a:ext cx="3819124" cy="5257338"/>
          </a:xfrm>
          <a:prstGeom prst="rect">
            <a:avLst/>
          </a:prstGeom>
          <a:effectLst>
            <a:outerShdw blurRad="50800" dist="38100" dir="2700000" algn="tl" rotWithShape="0">
              <a:prstClr val="black">
                <a:alpha val="40000"/>
              </a:prstClr>
            </a:outerShdw>
          </a:effectLst>
        </p:spPr>
      </p:pic>
      <p:sp>
        <p:nvSpPr>
          <p:cNvPr id="10" name="Rectangle 9">
            <a:extLst>
              <a:ext uri="{FF2B5EF4-FFF2-40B4-BE49-F238E27FC236}">
                <a16:creationId xmlns:a16="http://schemas.microsoft.com/office/drawing/2014/main" id="{E7EC2C71-8D63-4328-A800-0F5F2C056681}"/>
              </a:ext>
            </a:extLst>
          </p:cNvPr>
          <p:cNvSpPr/>
          <p:nvPr/>
        </p:nvSpPr>
        <p:spPr>
          <a:xfrm>
            <a:off x="6106160" y="861876"/>
            <a:ext cx="4529020" cy="5324535"/>
          </a:xfrm>
          <a:prstGeom prst="rect">
            <a:avLst/>
          </a:prstGeom>
        </p:spPr>
        <p:txBody>
          <a:bodyPr wrap="square">
            <a:spAutoFit/>
          </a:bodyPr>
          <a:lstStyle/>
          <a:p>
            <a:pPr marL="342900" indent="-342900">
              <a:buSzPts val="1000"/>
              <a:buFont typeface="Symbol" panose="05050102010706020507" pitchFamily="18" charset="2"/>
              <a:buChar char=""/>
              <a:tabLst>
                <a:tab pos="457200" algn="l"/>
              </a:tabLst>
            </a:pPr>
            <a:r>
              <a:rPr lang="en-US" sz="1600" b="1" dirty="0">
                <a:solidFill>
                  <a:srgbClr val="000000"/>
                </a:solidFill>
                <a:ea typeface="Times New Roman" panose="02020603050405020304" pitchFamily="18" charset="0"/>
              </a:rPr>
              <a:t>Black Strength:</a:t>
            </a:r>
            <a:r>
              <a:rPr lang="en-US" sz="1600" dirty="0">
                <a:solidFill>
                  <a:srgbClr val="000000"/>
                </a:solidFill>
                <a:ea typeface="Times New Roman" panose="02020603050405020304" pitchFamily="18" charset="0"/>
              </a:rPr>
              <a:t> </a:t>
            </a:r>
            <a:r>
              <a:rPr lang="en-US" sz="1600" dirty="0">
                <a:ea typeface="Times New Roman" panose="02020603050405020304" pitchFamily="18" charset="0"/>
              </a:rPr>
              <a:t>To specify the relative </a:t>
            </a:r>
            <a:r>
              <a:rPr lang="en-US" dirty="0">
                <a:ea typeface="Times New Roman" panose="02020603050405020304" pitchFamily="18" charset="0"/>
              </a:rPr>
              <a:t>quantity of black vs cyan, magenta, and yellow used to generate the neutral gray component of colors. As you increase the strength, colors can contain more black.</a:t>
            </a:r>
          </a:p>
          <a:p>
            <a:pPr>
              <a:buSzPts val="1000"/>
              <a:tabLst>
                <a:tab pos="457200" algn="l"/>
              </a:tabLst>
            </a:pPr>
            <a:endParaRPr lang="en-US" dirty="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b="1" dirty="0">
                <a:ea typeface="Times New Roman" panose="02020603050405020304" pitchFamily="18" charset="0"/>
              </a:rPr>
              <a:t>Start Black</a:t>
            </a:r>
            <a:r>
              <a:rPr lang="en-US" dirty="0">
                <a:ea typeface="Times New Roman" panose="02020603050405020304" pitchFamily="18" charset="0"/>
              </a:rPr>
              <a:t>: Specify the start point on the neutral axis for black ink. For example, if you set the start point value to 20%, tones less than 20% will print with CMY inks only</a:t>
            </a:r>
          </a:p>
          <a:p>
            <a:pPr marR="0" lvl="0">
              <a:spcBef>
                <a:spcPts val="0"/>
              </a:spcBef>
              <a:spcAft>
                <a:spcPts val="0"/>
              </a:spcAft>
              <a:buSzPts val="1000"/>
              <a:tabLst>
                <a:tab pos="457200" algn="l"/>
              </a:tabLst>
            </a:pPr>
            <a:endParaRPr lang="en-US" dirty="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b="1" dirty="0">
                <a:ea typeface="Times New Roman" panose="02020603050405020304" pitchFamily="18" charset="0"/>
              </a:rPr>
              <a:t>Max Black</a:t>
            </a:r>
            <a:r>
              <a:rPr lang="en-US" dirty="0">
                <a:ea typeface="Times New Roman" panose="02020603050405020304" pitchFamily="18" charset="0"/>
              </a:rPr>
              <a:t>: Specify the maximum allowable percentage of black ink used in the black separation</a:t>
            </a:r>
          </a:p>
          <a:p>
            <a:pPr marR="0" lvl="0">
              <a:spcBef>
                <a:spcPts val="0"/>
              </a:spcBef>
              <a:spcAft>
                <a:spcPts val="0"/>
              </a:spcAft>
              <a:buSzPts val="1000"/>
              <a:tabLst>
                <a:tab pos="457200" algn="l"/>
              </a:tabLst>
            </a:pPr>
            <a:endParaRPr lang="en-US" dirty="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rPr>
              <a:t>Total Ink Limit:</a:t>
            </a:r>
            <a:r>
              <a:rPr lang="en-US" dirty="0">
                <a:ea typeface="Times New Roman" panose="02020603050405020304" pitchFamily="18" charset="0"/>
              </a:rPr>
              <a:t> Specify the maximum sum of tint values of all the inks</a:t>
            </a:r>
          </a:p>
        </p:txBody>
      </p:sp>
    </p:spTree>
    <p:extLst>
      <p:ext uri="{BB962C8B-B14F-4D97-AF65-F5344CB8AC3E}">
        <p14:creationId xmlns:p14="http://schemas.microsoft.com/office/powerpoint/2010/main" val="39726375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854956" y="386264"/>
            <a:ext cx="9990235"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Simulation Source, Media Configuration and Proofer Profile</a:t>
            </a:r>
            <a:endParaRPr lang="en-US" sz="2400" b="1" dirty="0">
              <a:effectLst/>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B902DE0F-020F-4CF4-93C7-61B9551BFAE1}"/>
              </a:ext>
            </a:extLst>
          </p:cNvPr>
          <p:cNvSpPr/>
          <p:nvPr/>
        </p:nvSpPr>
        <p:spPr>
          <a:xfrm>
            <a:off x="956076" y="3108939"/>
            <a:ext cx="8888987" cy="1393330"/>
          </a:xfrm>
          <a:prstGeom prst="rect">
            <a:avLst/>
          </a:prstGeom>
        </p:spPr>
        <p:txBody>
          <a:bodyPr wrap="square">
            <a:spAutoFit/>
          </a:bodyPr>
          <a:lstStyle/>
          <a:p>
            <a:pPr>
              <a:lnSpc>
                <a:spcPct val="107000"/>
              </a:lnSpc>
              <a:spcAft>
                <a:spcPts val="800"/>
              </a:spcAft>
            </a:pPr>
            <a:r>
              <a:rPr lang="en-US" sz="1600" b="1" dirty="0">
                <a:ea typeface="Calibri" panose="020F0502020204030204" pitchFamily="34" charset="0"/>
                <a:cs typeface="Times New Roman" panose="02020603050405020304" pitchFamily="18" charset="0"/>
              </a:rPr>
              <a:t>Simulation Source</a:t>
            </a:r>
            <a:r>
              <a:rPr lang="en-US" sz="1600" dirty="0">
                <a:ea typeface="Calibri" panose="020F0502020204030204" pitchFamily="34" charset="0"/>
                <a:cs typeface="Times New Roman" panose="02020603050405020304" pitchFamily="18" charset="0"/>
              </a:rPr>
              <a:t>: Select an ICC Source Profile or a CGATS5 File of spectrophotometer measurements of the IT8.7/4 chart printed on the press or proofer that you want to simulate.</a:t>
            </a:r>
          </a:p>
          <a:p>
            <a:pPr>
              <a:lnSpc>
                <a:spcPct val="107000"/>
              </a:lnSpc>
              <a:spcAft>
                <a:spcPts val="800"/>
              </a:spcAft>
            </a:pPr>
            <a:r>
              <a:rPr lang="en-US" sz="1600" i="1" dirty="0">
                <a:ea typeface="Calibri" panose="020F0502020204030204" pitchFamily="34" charset="0"/>
                <a:cs typeface="Times New Roman" panose="02020603050405020304" pitchFamily="18" charset="0"/>
              </a:rPr>
              <a:t>Note</a:t>
            </a:r>
            <a:r>
              <a:rPr lang="en-US" sz="1600" dirty="0">
                <a:ea typeface="Calibri" panose="020F0502020204030204" pitchFamily="34" charset="0"/>
                <a:cs typeface="Times New Roman" panose="02020603050405020304" pitchFamily="18" charset="0"/>
              </a:rPr>
              <a:t>: The supplied CGATS files are located in the Proofer Client &gt; Docs folder.</a:t>
            </a:r>
          </a:p>
          <a:p>
            <a:pPr>
              <a:lnSpc>
                <a:spcPct val="107000"/>
              </a:lnSpc>
              <a:spcAft>
                <a:spcPts val="800"/>
              </a:spcAft>
            </a:pPr>
            <a:endParaRPr lang="en-US" sz="2000" dirty="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D83D8BD9-09CA-44EC-AE5F-4439CDA452D0}"/>
              </a:ext>
            </a:extLst>
          </p:cNvPr>
          <p:cNvSpPr/>
          <p:nvPr/>
        </p:nvSpPr>
        <p:spPr>
          <a:xfrm>
            <a:off x="956076" y="4323080"/>
            <a:ext cx="7319632" cy="342466"/>
          </a:xfrm>
          <a:prstGeom prst="rect">
            <a:avLst/>
          </a:prstGeom>
        </p:spPr>
        <p:txBody>
          <a:bodyPr wrap="non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M</a:t>
            </a:r>
            <a:r>
              <a:rPr lang="en-US" sz="1600" b="1" dirty="0">
                <a:ea typeface="Calibri" panose="020F0502020204030204" pitchFamily="34" charset="0"/>
                <a:cs typeface="Times New Roman" panose="02020603050405020304" pitchFamily="18" charset="0"/>
              </a:rPr>
              <a:t>edia Configuration</a:t>
            </a:r>
            <a:r>
              <a:rPr lang="en-US" sz="1600" dirty="0">
                <a:ea typeface="Calibri" panose="020F0502020204030204" pitchFamily="34" charset="0"/>
                <a:cs typeface="Times New Roman" panose="02020603050405020304" pitchFamily="18" charset="0"/>
              </a:rPr>
              <a:t>: Select a media configuration to use with the </a:t>
            </a:r>
            <a:r>
              <a:rPr lang="en-US" sz="1600" dirty="0" err="1">
                <a:ea typeface="Calibri" panose="020F0502020204030204" pitchFamily="34" charset="0"/>
                <a:cs typeface="Times New Roman" panose="02020603050405020304" pitchFamily="18" charset="0"/>
              </a:rPr>
              <a:t>DeviceLink</a:t>
            </a:r>
            <a:endParaRPr lang="en-US" sz="1600" dirty="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CE4D1D67-0F44-404A-8E19-49AAA733B3F6}"/>
              </a:ext>
            </a:extLst>
          </p:cNvPr>
          <p:cNvSpPr/>
          <p:nvPr/>
        </p:nvSpPr>
        <p:spPr>
          <a:xfrm>
            <a:off x="956076" y="5039835"/>
            <a:ext cx="6617517" cy="336631"/>
          </a:xfrm>
          <a:prstGeom prst="rect">
            <a:avLst/>
          </a:prstGeom>
        </p:spPr>
        <p:txBody>
          <a:bodyPr wrap="none">
            <a:spAutoFit/>
          </a:bodyPr>
          <a:lstStyle/>
          <a:p>
            <a:pPr>
              <a:lnSpc>
                <a:spcPct val="107000"/>
              </a:lnSpc>
              <a:spcAft>
                <a:spcPts val="800"/>
              </a:spcAft>
            </a:pPr>
            <a:r>
              <a:rPr lang="en-US" sz="1600" b="1" dirty="0">
                <a:ea typeface="Calibri" panose="020F0502020204030204" pitchFamily="34" charset="0"/>
                <a:cs typeface="Times New Roman" panose="02020603050405020304" pitchFamily="18" charset="0"/>
              </a:rPr>
              <a:t>Proofer Profile</a:t>
            </a:r>
            <a:r>
              <a:rPr lang="en-US" sz="1600" dirty="0">
                <a:ea typeface="Calibri" panose="020F0502020204030204" pitchFamily="34" charset="0"/>
                <a:cs typeface="Times New Roman" panose="02020603050405020304" pitchFamily="18" charset="0"/>
              </a:rPr>
              <a:t>: Select proofer profile on which to base the </a:t>
            </a:r>
            <a:r>
              <a:rPr lang="en-US" sz="1600" dirty="0" err="1">
                <a:ea typeface="Calibri" panose="020F0502020204030204" pitchFamily="34" charset="0"/>
                <a:cs typeface="Times New Roman" panose="02020603050405020304" pitchFamily="18" charset="0"/>
              </a:rPr>
              <a:t>DeviceLink</a:t>
            </a:r>
            <a:endParaRPr lang="en-US" sz="1600" dirty="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54BC7A88-DC7E-40C3-8530-9F0187F38BB7}"/>
              </a:ext>
            </a:extLst>
          </p:cNvPr>
          <p:cNvPicPr>
            <a:picLocks noChangeAspect="1"/>
          </p:cNvPicPr>
          <p:nvPr/>
        </p:nvPicPr>
        <p:blipFill>
          <a:blip r:embed="rId3"/>
          <a:stretch>
            <a:fillRect/>
          </a:stretch>
        </p:blipFill>
        <p:spPr>
          <a:xfrm>
            <a:off x="956076" y="1043081"/>
            <a:ext cx="9183604" cy="190474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96976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644931" y="304984"/>
            <a:ext cx="3772186" cy="397738"/>
          </a:xfrm>
          <a:prstGeom prst="rect">
            <a:avLst/>
          </a:prstGeom>
        </p:spPr>
        <p:txBody>
          <a:bodyPr wrap="none">
            <a:spAutoFit/>
          </a:bodyPr>
          <a:lstStyle/>
          <a:p>
            <a:pPr>
              <a:lnSpc>
                <a:spcPct val="107000"/>
              </a:lnSpc>
              <a:spcAft>
                <a:spcPts val="800"/>
              </a:spcAft>
            </a:pPr>
            <a:r>
              <a:rPr lang="en-US" sz="2000" b="1" dirty="0">
                <a:ea typeface="Calibri" panose="020F0502020204030204" pitchFamily="34" charset="0"/>
                <a:cs typeface="Times New Roman" panose="02020603050405020304" pitchFamily="18" charset="0"/>
              </a:rPr>
              <a:t>Click OK to Save the Settings</a:t>
            </a:r>
            <a:endParaRPr lang="en-US" sz="2000" b="1" dirty="0">
              <a:effectLst/>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3053F086-7718-4B0C-A9CC-956A25DE8497}"/>
              </a:ext>
            </a:extLst>
          </p:cNvPr>
          <p:cNvPicPr>
            <a:picLocks noChangeAspect="1"/>
          </p:cNvPicPr>
          <p:nvPr/>
        </p:nvPicPr>
        <p:blipFill>
          <a:blip r:embed="rId3"/>
          <a:stretch>
            <a:fillRect/>
          </a:stretch>
        </p:blipFill>
        <p:spPr>
          <a:xfrm>
            <a:off x="644931" y="773924"/>
            <a:ext cx="8153629" cy="1691123"/>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DBD6AC46-42AD-46A7-95F9-6DF4D076CB86}"/>
              </a:ext>
            </a:extLst>
          </p:cNvPr>
          <p:cNvPicPr>
            <a:picLocks noChangeAspect="1"/>
          </p:cNvPicPr>
          <p:nvPr/>
        </p:nvPicPr>
        <p:blipFill>
          <a:blip r:embed="rId4"/>
          <a:stretch>
            <a:fillRect/>
          </a:stretch>
        </p:blipFill>
        <p:spPr>
          <a:xfrm>
            <a:off x="2094522" y="2624529"/>
            <a:ext cx="3257143" cy="3619048"/>
          </a:xfrm>
          <a:prstGeom prst="rect">
            <a:avLst/>
          </a:prstGeom>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9D1D9F15-42D0-4CEC-9A70-98E69F3EB5FE}"/>
              </a:ext>
            </a:extLst>
          </p:cNvPr>
          <p:cNvSpPr/>
          <p:nvPr/>
        </p:nvSpPr>
        <p:spPr>
          <a:xfrm>
            <a:off x="5354320" y="4942461"/>
            <a:ext cx="5546436" cy="727059"/>
          </a:xfrm>
          <a:prstGeom prst="rect">
            <a:avLst/>
          </a:prstGeom>
        </p:spPr>
        <p:txBody>
          <a:bodyPr wrap="square">
            <a:spAutoFit/>
          </a:bodyPr>
          <a:lstStyle/>
          <a:p>
            <a:pPr>
              <a:lnSpc>
                <a:spcPct val="107000"/>
              </a:lnSpc>
              <a:spcAft>
                <a:spcPts val="800"/>
              </a:spcAft>
            </a:pPr>
            <a:r>
              <a:rPr lang="en-US" sz="2000" b="1" dirty="0">
                <a:ea typeface="Calibri" panose="020F0502020204030204" pitchFamily="34" charset="0"/>
                <a:cs typeface="Times New Roman" panose="02020603050405020304" pitchFamily="18" charset="0"/>
              </a:rPr>
              <a:t>Give a name to the </a:t>
            </a:r>
            <a:r>
              <a:rPr lang="en-US" sz="2000" b="1" dirty="0" err="1">
                <a:ea typeface="Calibri" panose="020F0502020204030204" pitchFamily="34" charset="0"/>
                <a:cs typeface="Times New Roman" panose="02020603050405020304" pitchFamily="18" charset="0"/>
              </a:rPr>
              <a:t>DeviceLink</a:t>
            </a:r>
            <a:r>
              <a:rPr lang="en-US" sz="2000" b="1" dirty="0">
                <a:ea typeface="Calibri" panose="020F0502020204030204" pitchFamily="34" charset="0"/>
                <a:cs typeface="Times New Roman" panose="02020603050405020304" pitchFamily="18" charset="0"/>
              </a:rPr>
              <a:t> Profile and Click OK to Create the </a:t>
            </a:r>
            <a:r>
              <a:rPr lang="en-US" sz="2000" b="1" dirty="0" err="1">
                <a:ea typeface="Calibri" panose="020F0502020204030204" pitchFamily="34" charset="0"/>
                <a:cs typeface="Times New Roman" panose="02020603050405020304" pitchFamily="18" charset="0"/>
              </a:rPr>
              <a:t>DeviceLink</a:t>
            </a:r>
            <a:r>
              <a:rPr lang="en-US" sz="2000" b="1" dirty="0">
                <a:ea typeface="Calibri" panose="020F0502020204030204" pitchFamily="34" charset="0"/>
                <a:cs typeface="Times New Roman" panose="02020603050405020304" pitchFamily="18" charset="0"/>
              </a:rPr>
              <a:t> Profile</a:t>
            </a:r>
            <a:endParaRPr lang="en-US" sz="20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49695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679869" y="290109"/>
            <a:ext cx="10606727" cy="829651"/>
          </a:xfrm>
          <a:prstGeom prst="rect">
            <a:avLst/>
          </a:prstGeom>
        </p:spPr>
        <p:txBody>
          <a:bodyPr wrap="square">
            <a:spAutoFit/>
          </a:bodyPr>
          <a:lstStyle/>
          <a:p>
            <a:pPr>
              <a:lnSpc>
                <a:spcPct val="107000"/>
              </a:lnSpc>
              <a:spcAft>
                <a:spcPts val="800"/>
              </a:spcAft>
            </a:pPr>
            <a:r>
              <a:rPr lang="en-US" sz="2000" b="1" dirty="0">
                <a:ea typeface="Calibri" panose="020F0502020204030204" pitchFamily="34" charset="0"/>
                <a:cs typeface="Times New Roman" panose="02020603050405020304" pitchFamily="18" charset="0"/>
              </a:rPr>
              <a:t>The </a:t>
            </a:r>
            <a:r>
              <a:rPr lang="en-US" sz="2000" b="1" dirty="0" err="1">
                <a:ea typeface="Calibri" panose="020F0502020204030204" pitchFamily="34" charset="0"/>
                <a:cs typeface="Times New Roman" panose="02020603050405020304" pitchFamily="18" charset="0"/>
              </a:rPr>
              <a:t>DeviceLink</a:t>
            </a:r>
            <a:r>
              <a:rPr lang="en-US" sz="2000" b="1" dirty="0">
                <a:ea typeface="Calibri" panose="020F0502020204030204" pitchFamily="34" charset="0"/>
                <a:cs typeface="Times New Roman" panose="02020603050405020304" pitchFamily="18" charset="0"/>
              </a:rPr>
              <a:t> Profile will appear in the ICC Profiles List and it will be signed for</a:t>
            </a:r>
          </a:p>
          <a:p>
            <a:pPr>
              <a:lnSpc>
                <a:spcPct val="107000"/>
              </a:lnSpc>
              <a:spcAft>
                <a:spcPts val="800"/>
              </a:spcAft>
            </a:pPr>
            <a:r>
              <a:rPr lang="en-US" sz="2000" b="1" dirty="0">
                <a:ea typeface="Calibri" panose="020F0502020204030204" pitchFamily="34" charset="0"/>
                <a:cs typeface="Times New Roman" panose="02020603050405020304" pitchFamily="18" charset="0"/>
              </a:rPr>
              <a:t>Certified Process for Color Confirmation</a:t>
            </a:r>
            <a:endParaRPr lang="en-US" sz="2000" b="1" dirty="0">
              <a:effectLst/>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1C52956D-B1D3-4410-A0A1-902372BE0187}"/>
              </a:ext>
            </a:extLst>
          </p:cNvPr>
          <p:cNvPicPr>
            <a:picLocks noChangeAspect="1"/>
          </p:cNvPicPr>
          <p:nvPr/>
        </p:nvPicPr>
        <p:blipFill>
          <a:blip r:embed="rId3"/>
          <a:stretch>
            <a:fillRect/>
          </a:stretch>
        </p:blipFill>
        <p:spPr>
          <a:xfrm>
            <a:off x="746852" y="1160400"/>
            <a:ext cx="10333333" cy="48761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86869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2D198D06-9448-4739-B79A-60BBB1F9BE50}"/>
              </a:ext>
            </a:extLst>
          </p:cNvPr>
          <p:cNvSpPr/>
          <p:nvPr/>
        </p:nvSpPr>
        <p:spPr>
          <a:xfrm>
            <a:off x="1821924" y="1844110"/>
            <a:ext cx="9214084" cy="2054217"/>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Verifying a profile, can take  approximately 1 hour, depending on the type of spectrophotometer you have.</a:t>
            </a:r>
          </a:p>
          <a:p>
            <a:pPr>
              <a:lnSpc>
                <a:spcPct val="107000"/>
              </a:lnSpc>
              <a:spcAft>
                <a:spcPts val="800"/>
              </a:spcAft>
            </a:pPr>
            <a:r>
              <a:rPr lang="en-US" dirty="0">
                <a:ea typeface="Calibri" panose="020F0502020204030204" pitchFamily="34" charset="0"/>
                <a:cs typeface="Times New Roman" panose="02020603050405020304" pitchFamily="18" charset="0"/>
              </a:rPr>
              <a:t>If you are using a printer with an inline spectrophotometer, all the steps can be performed remotely.</a:t>
            </a:r>
          </a:p>
          <a:p>
            <a:pPr>
              <a:lnSpc>
                <a:spcPct val="107000"/>
              </a:lnSpc>
              <a:spcAft>
                <a:spcPts val="800"/>
              </a:spcAft>
            </a:pPr>
            <a:r>
              <a:rPr lang="en-US" dirty="0">
                <a:ea typeface="Calibri" panose="020F0502020204030204" pitchFamily="34" charset="0"/>
                <a:cs typeface="Times New Roman" panose="02020603050405020304" pitchFamily="18" charset="0"/>
              </a:rPr>
              <a:t>If you are using an offline spectrophotometer, additional active participation is required to measure charts.</a:t>
            </a:r>
          </a:p>
        </p:txBody>
      </p:sp>
      <p:sp>
        <p:nvSpPr>
          <p:cNvPr id="8" name="Rectangle 7">
            <a:extLst>
              <a:ext uri="{FF2B5EF4-FFF2-40B4-BE49-F238E27FC236}">
                <a16:creationId xmlns:a16="http://schemas.microsoft.com/office/drawing/2014/main" id="{F9A265E2-A58E-4E62-8B11-D38F8F0BCDE6}"/>
              </a:ext>
            </a:extLst>
          </p:cNvPr>
          <p:cNvSpPr/>
          <p:nvPr/>
        </p:nvSpPr>
        <p:spPr>
          <a:xfrm>
            <a:off x="1821924" y="3947469"/>
            <a:ext cx="8970244" cy="1062535"/>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When verifying a profile, a special Color Bar containing a profile chart (TC1617 – includes press grays) will be printed for measurement.</a:t>
            </a:r>
          </a:p>
          <a:p>
            <a:pPr>
              <a:lnSpc>
                <a:spcPct val="107000"/>
              </a:lnSpc>
              <a:spcAft>
                <a:spcPts val="800"/>
              </a:spcAft>
            </a:pPr>
            <a:r>
              <a:rPr lang="en-US" dirty="0">
                <a:ea typeface="Calibri" panose="020F0502020204030204" pitchFamily="34" charset="0"/>
                <a:cs typeface="Times New Roman" panose="02020603050405020304" pitchFamily="18" charset="0"/>
              </a:rPr>
              <a:t>For all supported spectrophotometers, the profile chart is 1 page.</a:t>
            </a:r>
          </a:p>
        </p:txBody>
      </p:sp>
      <p:pic>
        <p:nvPicPr>
          <p:cNvPr id="5" name="Picture 4">
            <a:extLst>
              <a:ext uri="{FF2B5EF4-FFF2-40B4-BE49-F238E27FC236}">
                <a16:creationId xmlns:a16="http://schemas.microsoft.com/office/drawing/2014/main" id="{F3C3B8DA-4877-8BF1-17CF-4742633EA73D}"/>
              </a:ext>
            </a:extLst>
          </p:cNvPr>
          <p:cNvPicPr>
            <a:picLocks noChangeAspect="1"/>
          </p:cNvPicPr>
          <p:nvPr/>
        </p:nvPicPr>
        <p:blipFill>
          <a:blip r:embed="rId3"/>
          <a:stretch>
            <a:fillRect/>
          </a:stretch>
        </p:blipFill>
        <p:spPr>
          <a:xfrm>
            <a:off x="10511869" y="4522546"/>
            <a:ext cx="1680131" cy="1854383"/>
          </a:xfrm>
          <a:prstGeom prst="rect">
            <a:avLst/>
          </a:prstGeom>
        </p:spPr>
      </p:pic>
      <p:pic>
        <p:nvPicPr>
          <p:cNvPr id="7" name="Picture 6">
            <a:extLst>
              <a:ext uri="{FF2B5EF4-FFF2-40B4-BE49-F238E27FC236}">
                <a16:creationId xmlns:a16="http://schemas.microsoft.com/office/drawing/2014/main" id="{7A2493A1-470B-831B-7D35-C8A40B508DDE}"/>
              </a:ext>
            </a:extLst>
          </p:cNvPr>
          <p:cNvPicPr>
            <a:picLocks noChangeAspect="1"/>
          </p:cNvPicPr>
          <p:nvPr/>
        </p:nvPicPr>
        <p:blipFill>
          <a:blip r:embed="rId4"/>
          <a:stretch>
            <a:fillRect/>
          </a:stretch>
        </p:blipFill>
        <p:spPr>
          <a:xfrm>
            <a:off x="5543374" y="313734"/>
            <a:ext cx="1105252" cy="1252458"/>
          </a:xfrm>
          <a:prstGeom prst="rect">
            <a:avLst/>
          </a:prstGeom>
        </p:spPr>
      </p:pic>
    </p:spTree>
    <p:extLst>
      <p:ext uri="{BB962C8B-B14F-4D97-AF65-F5344CB8AC3E}">
        <p14:creationId xmlns:p14="http://schemas.microsoft.com/office/powerpoint/2010/main" val="1242048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4642944" y="1481693"/>
            <a:ext cx="3759362" cy="584775"/>
          </a:xfrm>
          <a:prstGeom prst="rect">
            <a:avLst/>
          </a:prstGeom>
        </p:spPr>
        <p:txBody>
          <a:bodyPr wrap="none">
            <a:spAutoFit/>
          </a:bodyPr>
          <a:lstStyle/>
          <a:p>
            <a:r>
              <a:rPr lang="en-US" sz="3200" b="1" dirty="0"/>
              <a:t>How do I prepare?</a:t>
            </a:r>
          </a:p>
        </p:txBody>
      </p:sp>
      <p:pic>
        <p:nvPicPr>
          <p:cNvPr id="2" name="Picture 1">
            <a:extLst>
              <a:ext uri="{FF2B5EF4-FFF2-40B4-BE49-F238E27FC236}">
                <a16:creationId xmlns:a16="http://schemas.microsoft.com/office/drawing/2014/main" id="{F6617419-5C74-6C4B-1D02-B969E0EE5A8C}"/>
              </a:ext>
            </a:extLst>
          </p:cNvPr>
          <p:cNvPicPr>
            <a:picLocks noChangeAspect="1"/>
          </p:cNvPicPr>
          <p:nvPr/>
        </p:nvPicPr>
        <p:blipFill>
          <a:blip r:embed="rId3"/>
          <a:stretch>
            <a:fillRect/>
          </a:stretch>
        </p:blipFill>
        <p:spPr>
          <a:xfrm>
            <a:off x="10511869" y="4522546"/>
            <a:ext cx="1680131" cy="1854383"/>
          </a:xfrm>
          <a:prstGeom prst="rect">
            <a:avLst/>
          </a:prstGeom>
        </p:spPr>
      </p:pic>
      <p:pic>
        <p:nvPicPr>
          <p:cNvPr id="8" name="Picture 7">
            <a:extLst>
              <a:ext uri="{FF2B5EF4-FFF2-40B4-BE49-F238E27FC236}">
                <a16:creationId xmlns:a16="http://schemas.microsoft.com/office/drawing/2014/main" id="{C209C66B-F14B-4D5F-7B94-A6C2289FDF1F}"/>
              </a:ext>
            </a:extLst>
          </p:cNvPr>
          <p:cNvPicPr>
            <a:picLocks noChangeAspect="1"/>
          </p:cNvPicPr>
          <p:nvPr/>
        </p:nvPicPr>
        <p:blipFill>
          <a:blip r:embed="rId4">
            <a:alphaModFix/>
          </a:blip>
          <a:stretch>
            <a:fillRect/>
          </a:stretch>
        </p:blipFill>
        <p:spPr>
          <a:xfrm>
            <a:off x="5867615" y="2570994"/>
            <a:ext cx="1310020" cy="1951552"/>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3556945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1571070" y="412975"/>
            <a:ext cx="2136098" cy="523220"/>
          </a:xfrm>
          <a:prstGeom prst="rect">
            <a:avLst/>
          </a:prstGeom>
        </p:spPr>
        <p:txBody>
          <a:bodyPr wrap="none">
            <a:spAutoFit/>
          </a:bodyPr>
          <a:lstStyle/>
          <a:p>
            <a:r>
              <a:rPr lang="en-US" sz="2800" b="1" dirty="0"/>
              <a:t>To prepare:</a:t>
            </a:r>
          </a:p>
        </p:txBody>
      </p:sp>
      <p:sp>
        <p:nvSpPr>
          <p:cNvPr id="5" name="Rectangle 4">
            <a:extLst>
              <a:ext uri="{FF2B5EF4-FFF2-40B4-BE49-F238E27FC236}">
                <a16:creationId xmlns:a16="http://schemas.microsoft.com/office/drawing/2014/main" id="{D73FA8F0-8F5C-40C1-BB76-15DA2C2703C2}"/>
              </a:ext>
            </a:extLst>
          </p:cNvPr>
          <p:cNvSpPr/>
          <p:nvPr/>
        </p:nvSpPr>
        <p:spPr>
          <a:xfrm>
            <a:off x="1643898" y="1086082"/>
            <a:ext cx="8289524" cy="4685835"/>
          </a:xfrm>
          <a:prstGeom prst="rect">
            <a:avLst/>
          </a:prstGeom>
        </p:spPr>
        <p:txBody>
          <a:bodyPr wrap="square">
            <a:spAutoFit/>
          </a:bodyPr>
          <a:lstStyle/>
          <a:p>
            <a:pPr marL="342900"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Create a custom Media Configuration and Proofer Profile using KPS v8.5 or higher.</a:t>
            </a:r>
          </a:p>
          <a:p>
            <a:pPr>
              <a:lnSpc>
                <a:spcPct val="107000"/>
              </a:lnSpc>
            </a:pPr>
            <a:endParaRPr lang="en-US" sz="1400" dirty="0">
              <a:ea typeface="Calibri" panose="020F0502020204030204" pitchFamily="34" charset="0"/>
              <a:cs typeface="Times New Roman" panose="02020603050405020304" pitchFamily="18" charset="0"/>
            </a:endParaRPr>
          </a:p>
          <a:p>
            <a:pPr marL="342900"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Create a custom ICC DVL with your custom Media Configuration and Proofer Profile. The best color performance can be achieved by using an ICC DVL.  You can also use Profile Pairs; but this will not yield the best color performance.  (See the Instructions below, “</a:t>
            </a:r>
            <a:r>
              <a:rPr lang="en-US" sz="1400" b="1" dirty="0">
                <a:ea typeface="Calibri" panose="020F0502020204030204" pitchFamily="34" charset="0"/>
                <a:cs typeface="Times New Roman" panose="02020603050405020304" pitchFamily="18" charset="0"/>
              </a:rPr>
              <a:t>Creating </a:t>
            </a:r>
            <a:r>
              <a:rPr lang="en-US" sz="1400" b="1" dirty="0" err="1">
                <a:ea typeface="Calibri" panose="020F0502020204030204" pitchFamily="34" charset="0"/>
                <a:cs typeface="Times New Roman" panose="02020603050405020304" pitchFamily="18" charset="0"/>
              </a:rPr>
              <a:t>DeviceLink</a:t>
            </a:r>
            <a:r>
              <a:rPr lang="en-US" sz="1400" b="1" dirty="0">
                <a:ea typeface="Calibri" panose="020F0502020204030204" pitchFamily="34" charset="0"/>
                <a:cs typeface="Times New Roman" panose="02020603050405020304" pitchFamily="18" charset="0"/>
              </a:rPr>
              <a:t> Profiles in KPS”</a:t>
            </a:r>
            <a:r>
              <a:rPr lang="en-US" sz="1400" dirty="0">
                <a:ea typeface="Calibri" panose="020F0502020204030204" pitchFamily="34" charset="0"/>
                <a:cs typeface="Times New Roman" panose="02020603050405020304" pitchFamily="18" charset="0"/>
              </a:rPr>
              <a:t>)</a:t>
            </a:r>
          </a:p>
          <a:p>
            <a:pPr marL="342900" marR="0" lvl="0" indent="-342900">
              <a:lnSpc>
                <a:spcPct val="107000"/>
              </a:lnSpc>
              <a:spcBef>
                <a:spcPts val="0"/>
              </a:spcBef>
              <a:spcAft>
                <a:spcPts val="0"/>
              </a:spcAft>
              <a:buFont typeface="Calibri" panose="020F0502020204030204" pitchFamily="34" charset="0"/>
              <a:buChar char="-"/>
            </a:pPr>
            <a:endParaRPr lang="en-US" sz="1400" dirty="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en-US" sz="1400" dirty="0">
                <a:ea typeface="Calibri" panose="020F0502020204030204" pitchFamily="34" charset="0"/>
                <a:cs typeface="Times New Roman" panose="02020603050405020304" pitchFamily="18" charset="0"/>
              </a:rPr>
              <a:t>It is best to verify the color of your new Media Configuration + DVL immediately after creating it.  You can also verify the color, at any time in the future.</a:t>
            </a:r>
          </a:p>
          <a:p>
            <a:pPr marR="0" lvl="0">
              <a:lnSpc>
                <a:spcPct val="107000"/>
              </a:lnSpc>
              <a:spcBef>
                <a:spcPts val="0"/>
              </a:spcBef>
              <a:spcAft>
                <a:spcPts val="0"/>
              </a:spcAft>
            </a:pPr>
            <a:endParaRPr lang="en-US" sz="1400" dirty="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en-US" sz="1400" dirty="0">
                <a:ea typeface="Calibri" panose="020F0502020204030204" pitchFamily="34" charset="0"/>
                <a:cs typeface="Times New Roman" panose="02020603050405020304" pitchFamily="18" charset="0"/>
              </a:rPr>
              <a:t>If you are verifying the color of an existing Media Configuration, you will need to do the following first:</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Load the proper media into the printer, ensuring that you have enough media to complete the process—including calibration.</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Ensure that you have an adequate supply of ink.</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Run a nozzle check test, and clean if needed.</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If your printer has been idle for a long time or is newly installed; it is recommended to “warm-up” the printer first.  Run a series of fully inked proofs for a day or two; perform normal head cleaning cleaning cycles at the start and end of each day, and as needed. If nozzle performance is intermittent; continue the ”warm-up” for another day.</a:t>
            </a:r>
          </a:p>
        </p:txBody>
      </p:sp>
      <p:pic>
        <p:nvPicPr>
          <p:cNvPr id="2" name="Picture 1">
            <a:extLst>
              <a:ext uri="{FF2B5EF4-FFF2-40B4-BE49-F238E27FC236}">
                <a16:creationId xmlns:a16="http://schemas.microsoft.com/office/drawing/2014/main" id="{F6617419-5C74-6C4B-1D02-B969E0EE5A8C}"/>
              </a:ext>
            </a:extLst>
          </p:cNvPr>
          <p:cNvPicPr>
            <a:picLocks noChangeAspect="1"/>
          </p:cNvPicPr>
          <p:nvPr/>
        </p:nvPicPr>
        <p:blipFill>
          <a:blip r:embed="rId3"/>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2848484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4677297" y="313884"/>
            <a:ext cx="2114618" cy="523220"/>
          </a:xfrm>
          <a:prstGeom prst="rect">
            <a:avLst/>
          </a:prstGeom>
        </p:spPr>
        <p:txBody>
          <a:bodyPr wrap="none">
            <a:spAutoFit/>
          </a:bodyPr>
          <a:lstStyle/>
          <a:p>
            <a:r>
              <a:rPr lang="en-US" sz="2800" b="1" dirty="0"/>
              <a:t> Setup Tips</a:t>
            </a:r>
          </a:p>
        </p:txBody>
      </p:sp>
      <p:sp>
        <p:nvSpPr>
          <p:cNvPr id="5" name="Rectangle 4">
            <a:extLst>
              <a:ext uri="{FF2B5EF4-FFF2-40B4-BE49-F238E27FC236}">
                <a16:creationId xmlns:a16="http://schemas.microsoft.com/office/drawing/2014/main" id="{D73FA8F0-8F5C-40C1-BB76-15DA2C2703C2}"/>
              </a:ext>
            </a:extLst>
          </p:cNvPr>
          <p:cNvSpPr/>
          <p:nvPr/>
        </p:nvSpPr>
        <p:spPr>
          <a:xfrm>
            <a:off x="931800" y="1026682"/>
            <a:ext cx="10509884" cy="5018490"/>
          </a:xfrm>
          <a:prstGeom prst="rect">
            <a:avLst/>
          </a:prstGeom>
        </p:spPr>
        <p:txBody>
          <a:bodyPr wrap="square">
            <a:spAutoFit/>
          </a:bodyPr>
          <a:lstStyle/>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Media – choose the right Media </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Color of Media</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Paper color – should be close as possible to the target white point.</a:t>
            </a:r>
          </a:p>
          <a:p>
            <a:pPr marL="1257227" lvl="2" indent="-342900">
              <a:lnSpc>
                <a:spcPct val="107000"/>
              </a:lnSpc>
              <a:buFontTx/>
              <a:buAutoNum type="arabicPeriod"/>
            </a:pPr>
            <a:r>
              <a:rPr lang="en-US" sz="1200" dirty="0">
                <a:ea typeface="Calibri" panose="020F0502020204030204" pitchFamily="34" charset="0"/>
                <a:cs typeface="Times New Roman" panose="02020603050405020304" pitchFamily="18" charset="0"/>
              </a:rPr>
              <a:t>Check paper manuf. for compatibility with your color target.  Best results with Epson Media on Epson Proofer.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Choose the right Measurement Condition – some color targets/media require a specific measurement condition.</a:t>
            </a:r>
          </a:p>
          <a:p>
            <a:pPr marL="800063" lvl="1" indent="-342900">
              <a:lnSpc>
                <a:spcPct val="107000"/>
              </a:lnSpc>
              <a:buFontTx/>
              <a:buAutoNum type="arabicPeriod"/>
            </a:pPr>
            <a:r>
              <a:rPr lang="en-US" sz="1200" dirty="0">
                <a:ea typeface="Calibri" panose="020F0502020204030204" pitchFamily="34" charset="0"/>
                <a:cs typeface="Times New Roman" panose="02020603050405020304" pitchFamily="18" charset="0"/>
              </a:rPr>
              <a:t>Color Gamut requirements. Check paper manuf. for compatibility with your color target.  Best results with Epson Media on Epson Proofer.</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Media Configuration Settings tips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30min drying time for all prints is ideal.</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Total Ink Limit should not be set too high (most Semi-Matte media types are never higher than 1.0, for P75/P95 usually not higher than 0.8)</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Paper Feed – use the new method in KPS v8.5 or higher.</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For Optimum color results create a new custom Media Configuration. Kodak Factory Media Configs are not for color-critical work.</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Spectrophotometer tips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White calibration tile should be clean.</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Spectrophotometers that require hand measurement can be frustrating and inconsistent.  Recommend using an inline Spectrophotometer.</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Inline devices</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Use the White backing strip supplied by the Manufacturer.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Ensure Matching white tile installed (White tile serial number must match the Spectro serial number).</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Printer checklist:</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All nozzles should be firing/printing on a nozzle check pattern.</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Inkjet Printers that sit unused for long periods of time – should be “warmed-up” first. (see “</a:t>
            </a:r>
            <a:r>
              <a:rPr lang="en-US" sz="1200" b="1" dirty="0">
                <a:ea typeface="Calibri" panose="020F0502020204030204" pitchFamily="34" charset="0"/>
                <a:cs typeface="Times New Roman" panose="02020603050405020304" pitchFamily="18" charset="0"/>
              </a:rPr>
              <a:t>How Do I Prepare</a:t>
            </a:r>
            <a:r>
              <a:rPr lang="en-US" sz="1200" dirty="0">
                <a:ea typeface="Calibri" panose="020F0502020204030204" pitchFamily="34" charset="0"/>
                <a:cs typeface="Times New Roman" panose="02020603050405020304" pitchFamily="18" charset="0"/>
              </a:rPr>
              <a:t>” slide).</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Stable Ink – color might shift after changing cartridges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Newly installed printers – must completely change out all of the installer ink kit (1 or 2 full days of printing).</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Check the prints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Ensure that all prints are not showing banding of any kind.  Color patches should have consistent color across </a:t>
            </a:r>
          </a:p>
          <a:p>
            <a:pPr lvl="1">
              <a:lnSpc>
                <a:spcPct val="107000"/>
              </a:lnSpc>
            </a:pPr>
            <a:r>
              <a:rPr lang="en-US" sz="1200" dirty="0">
                <a:ea typeface="Calibri" panose="020F0502020204030204" pitchFamily="34" charset="0"/>
                <a:cs typeface="Times New Roman" panose="02020603050405020304" pitchFamily="18" charset="0"/>
              </a:rPr>
              <a:t>        the patch.</a:t>
            </a:r>
          </a:p>
        </p:txBody>
      </p:sp>
      <p:pic>
        <p:nvPicPr>
          <p:cNvPr id="2" name="Picture 1">
            <a:extLst>
              <a:ext uri="{FF2B5EF4-FFF2-40B4-BE49-F238E27FC236}">
                <a16:creationId xmlns:a16="http://schemas.microsoft.com/office/drawing/2014/main" id="{829E8171-20B8-BBE9-E5D7-A960F74C8BCB}"/>
              </a:ext>
            </a:extLst>
          </p:cNvPr>
          <p:cNvPicPr>
            <a:picLocks noChangeAspect="1"/>
          </p:cNvPicPr>
          <p:nvPr/>
        </p:nvPicPr>
        <p:blipFill>
          <a:blip r:embed="rId4"/>
          <a:stretch>
            <a:fillRect/>
          </a:stretch>
        </p:blipFill>
        <p:spPr>
          <a:xfrm>
            <a:off x="10511869" y="4522546"/>
            <a:ext cx="1680131" cy="1854383"/>
          </a:xfrm>
          <a:prstGeom prst="rect">
            <a:avLst/>
          </a:prstGeom>
        </p:spPr>
      </p:pic>
      <p:pic>
        <p:nvPicPr>
          <p:cNvPr id="7" name="Picture 6">
            <a:extLst>
              <a:ext uri="{FF2B5EF4-FFF2-40B4-BE49-F238E27FC236}">
                <a16:creationId xmlns:a16="http://schemas.microsoft.com/office/drawing/2014/main" id="{2E203235-3B5E-E90B-6F07-131E963F93AE}"/>
              </a:ext>
            </a:extLst>
          </p:cNvPr>
          <p:cNvPicPr>
            <a:picLocks noChangeAspect="1"/>
          </p:cNvPicPr>
          <p:nvPr/>
        </p:nvPicPr>
        <p:blipFill>
          <a:blip r:embed="rId5"/>
          <a:stretch>
            <a:fillRect/>
          </a:stretch>
        </p:blipFill>
        <p:spPr>
          <a:xfrm>
            <a:off x="6880928" y="214287"/>
            <a:ext cx="644666" cy="716889"/>
          </a:xfrm>
          <a:prstGeom prst="rect">
            <a:avLst/>
          </a:prstGeom>
        </p:spPr>
      </p:pic>
    </p:spTree>
    <p:extLst>
      <p:ext uri="{BB962C8B-B14F-4D97-AF65-F5344CB8AC3E}">
        <p14:creationId xmlns:p14="http://schemas.microsoft.com/office/powerpoint/2010/main" val="1554351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7" name="TextBox 6">
            <a:extLst>
              <a:ext uri="{FF2B5EF4-FFF2-40B4-BE49-F238E27FC236}">
                <a16:creationId xmlns:a16="http://schemas.microsoft.com/office/drawing/2014/main" id="{F133D1F3-1CB2-4CE0-B005-559630BF2261}"/>
              </a:ext>
            </a:extLst>
          </p:cNvPr>
          <p:cNvSpPr txBox="1"/>
          <p:nvPr/>
        </p:nvSpPr>
        <p:spPr>
          <a:xfrm>
            <a:off x="2343647" y="1750679"/>
            <a:ext cx="8168222" cy="584775"/>
          </a:xfrm>
          <a:prstGeom prst="rect">
            <a:avLst/>
          </a:prstGeom>
          <a:noFill/>
        </p:spPr>
        <p:txBody>
          <a:bodyPr wrap="square" rtlCol="0">
            <a:spAutoFit/>
          </a:bodyPr>
          <a:lstStyle/>
          <a:p>
            <a:r>
              <a:rPr lang="en-US" sz="3200" b="1" dirty="0"/>
              <a:t>Where are the Profiles located in KPS?</a:t>
            </a:r>
          </a:p>
        </p:txBody>
      </p:sp>
      <p:pic>
        <p:nvPicPr>
          <p:cNvPr id="9" name="Picture 8">
            <a:extLst>
              <a:ext uri="{FF2B5EF4-FFF2-40B4-BE49-F238E27FC236}">
                <a16:creationId xmlns:a16="http://schemas.microsoft.com/office/drawing/2014/main" id="{0E2801A3-9FC0-91E9-C0C2-D07611F2AEDD}"/>
              </a:ext>
            </a:extLst>
          </p:cNvPr>
          <p:cNvPicPr>
            <a:picLocks noChangeAspect="1"/>
          </p:cNvPicPr>
          <p:nvPr/>
        </p:nvPicPr>
        <p:blipFill>
          <a:blip r:embed="rId3"/>
          <a:stretch>
            <a:fillRect/>
          </a:stretch>
        </p:blipFill>
        <p:spPr>
          <a:xfrm>
            <a:off x="4614652" y="2682004"/>
            <a:ext cx="2962696" cy="1806919"/>
          </a:xfrm>
          <a:prstGeom prst="rect">
            <a:avLst/>
          </a:prstGeom>
        </p:spPr>
      </p:pic>
      <p:pic>
        <p:nvPicPr>
          <p:cNvPr id="10" name="Picture 9">
            <a:extLst>
              <a:ext uri="{FF2B5EF4-FFF2-40B4-BE49-F238E27FC236}">
                <a16:creationId xmlns:a16="http://schemas.microsoft.com/office/drawing/2014/main" id="{839D2E98-3644-CE06-4F64-7E310A748919}"/>
              </a:ext>
            </a:extLst>
          </p:cNvPr>
          <p:cNvPicPr>
            <a:picLocks noChangeAspect="1"/>
          </p:cNvPicPr>
          <p:nvPr/>
        </p:nvPicPr>
        <p:blipFill>
          <a:blip r:embed="rId4"/>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367015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7" name="TextBox 6">
            <a:extLst>
              <a:ext uri="{FF2B5EF4-FFF2-40B4-BE49-F238E27FC236}">
                <a16:creationId xmlns:a16="http://schemas.microsoft.com/office/drawing/2014/main" id="{F133D1F3-1CB2-4CE0-B005-559630BF2261}"/>
              </a:ext>
            </a:extLst>
          </p:cNvPr>
          <p:cNvSpPr txBox="1"/>
          <p:nvPr/>
        </p:nvSpPr>
        <p:spPr>
          <a:xfrm>
            <a:off x="3885022" y="302371"/>
            <a:ext cx="4421955" cy="461665"/>
          </a:xfrm>
          <a:prstGeom prst="rect">
            <a:avLst/>
          </a:prstGeom>
          <a:noFill/>
        </p:spPr>
        <p:txBody>
          <a:bodyPr wrap="square" rtlCol="0">
            <a:spAutoFit/>
          </a:bodyPr>
          <a:lstStyle/>
          <a:p>
            <a:r>
              <a:rPr lang="en-US" sz="2400" b="1" dirty="0"/>
              <a:t>To locate the Profiles in KPS</a:t>
            </a:r>
          </a:p>
        </p:txBody>
      </p:sp>
      <p:pic>
        <p:nvPicPr>
          <p:cNvPr id="4" name="Picture 3">
            <a:extLst>
              <a:ext uri="{FF2B5EF4-FFF2-40B4-BE49-F238E27FC236}">
                <a16:creationId xmlns:a16="http://schemas.microsoft.com/office/drawing/2014/main" id="{CC70E3AD-4350-4CED-81D9-7FDEC398A9FE}"/>
              </a:ext>
            </a:extLst>
          </p:cNvPr>
          <p:cNvPicPr>
            <a:picLocks noChangeAspect="1"/>
          </p:cNvPicPr>
          <p:nvPr/>
        </p:nvPicPr>
        <p:blipFill>
          <a:blip r:embed="rId3"/>
          <a:stretch>
            <a:fillRect/>
          </a:stretch>
        </p:blipFill>
        <p:spPr>
          <a:xfrm>
            <a:off x="1597343" y="3103374"/>
            <a:ext cx="8629762" cy="2990590"/>
          </a:xfrm>
          <a:prstGeom prst="rect">
            <a:avLst/>
          </a:prstGeom>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id="{906C9108-0A10-4E7F-9F28-61CF665029A9}"/>
              </a:ext>
            </a:extLst>
          </p:cNvPr>
          <p:cNvSpPr/>
          <p:nvPr/>
        </p:nvSpPr>
        <p:spPr>
          <a:xfrm>
            <a:off x="681755" y="764036"/>
            <a:ext cx="10991689" cy="2476575"/>
          </a:xfrm>
          <a:prstGeom prst="rect">
            <a:avLst/>
          </a:prstGeom>
        </p:spPr>
        <p:txBody>
          <a:bodyPr wrap="square">
            <a:spAutoFit/>
          </a:bodyPr>
          <a:lstStyle/>
          <a:p>
            <a:pPr marR="0" lvl="0">
              <a:lnSpc>
                <a:spcPct val="107000"/>
              </a:lnSpc>
              <a:spcBef>
                <a:spcPts val="0"/>
              </a:spcBef>
              <a:spcAft>
                <a:spcPts val="800"/>
              </a:spcAft>
              <a:tabLst>
                <a:tab pos="457200" algn="l"/>
                <a:tab pos="571500" algn="l"/>
              </a:tabLst>
            </a:pPr>
            <a:r>
              <a:rPr lang="en-US" sz="2000" dirty="0">
                <a:latin typeface="Calibri" panose="020F0502020204030204" pitchFamily="34" charset="0"/>
                <a:ea typeface="Calibri" panose="020F0502020204030204" pitchFamily="34" charset="0"/>
                <a:cs typeface="Times New Roman" panose="02020603050405020304" pitchFamily="18" charset="0"/>
              </a:rPr>
              <a:t>Go to the </a:t>
            </a:r>
            <a:r>
              <a:rPr lang="en-US" sz="2000" b="1" dirty="0">
                <a:latin typeface="Calibri" panose="020F0502020204030204" pitchFamily="34" charset="0"/>
                <a:ea typeface="Calibri" panose="020F0502020204030204" pitchFamily="34" charset="0"/>
                <a:cs typeface="Times New Roman" panose="02020603050405020304" pitchFamily="18" charset="0"/>
              </a:rPr>
              <a:t>Kodak Proofer Administrator</a:t>
            </a:r>
          </a:p>
          <a:p>
            <a:pPr marL="57150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1. Select your Proofer by its name on top</a:t>
            </a:r>
          </a:p>
          <a:p>
            <a:pPr marL="57150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2. Select the “</a:t>
            </a:r>
            <a:r>
              <a:rPr lang="en-US" sz="2000" b="1" dirty="0">
                <a:latin typeface="Calibri" panose="020F0502020204030204" pitchFamily="34" charset="0"/>
                <a:ea typeface="Calibri" panose="020F0502020204030204" pitchFamily="34" charset="0"/>
                <a:cs typeface="Times New Roman" panose="02020603050405020304" pitchFamily="18" charset="0"/>
              </a:rPr>
              <a:t>ICC Profiles</a:t>
            </a:r>
            <a:r>
              <a:rPr lang="en-US" sz="2000" dirty="0">
                <a:latin typeface="Calibri" panose="020F0502020204030204" pitchFamily="34" charset="0"/>
                <a:ea typeface="Calibri" panose="020F0502020204030204" pitchFamily="34" charset="0"/>
                <a:cs typeface="Times New Roman" panose="02020603050405020304" pitchFamily="18" charset="0"/>
              </a:rPr>
              <a:t>” Tab</a:t>
            </a:r>
          </a:p>
          <a:p>
            <a:pPr marL="57150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3. The Profiles will be in the list</a:t>
            </a:r>
          </a:p>
          <a:p>
            <a:pPr>
              <a:spcAft>
                <a:spcPts val="800"/>
              </a:spcAft>
            </a:pPr>
            <a:r>
              <a:rPr lang="en-US" dirty="0">
                <a:ea typeface="Calibri" panose="020F0502020204030204" pitchFamily="34" charset="0"/>
                <a:cs typeface="Times New Roman" panose="02020603050405020304" pitchFamily="18" charset="0"/>
              </a:rPr>
              <a:t>	</a:t>
            </a:r>
            <a:r>
              <a:rPr lang="en-US" b="1" i="1" dirty="0">
                <a:ea typeface="Calibri" panose="020F0502020204030204" pitchFamily="34" charset="0"/>
                <a:cs typeface="Times New Roman" panose="02020603050405020304" pitchFamily="18" charset="0"/>
              </a:rPr>
              <a:t>Note</a:t>
            </a:r>
            <a:r>
              <a:rPr lang="en-US" b="1"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All Profiles created by KPS are automatically signed for Certified Process for Color Confirmation</a:t>
            </a:r>
          </a:p>
          <a:p>
            <a:pPr marR="0" lvl="0">
              <a:spcBef>
                <a:spcPts val="0"/>
              </a:spcBef>
              <a:spcAft>
                <a:spcPts val="800"/>
              </a:spcAft>
            </a:pPr>
            <a:endParaRPr lang="en-US" dirty="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CD972091-5245-D6F6-6D51-99C6AF397A4A}"/>
              </a:ext>
            </a:extLst>
          </p:cNvPr>
          <p:cNvPicPr>
            <a:picLocks noChangeAspect="1"/>
          </p:cNvPicPr>
          <p:nvPr/>
        </p:nvPicPr>
        <p:blipFill>
          <a:blip r:embed="rId3"/>
          <a:stretch>
            <a:fillRect/>
          </a:stretch>
        </p:blipFill>
        <p:spPr>
          <a:xfrm>
            <a:off x="1589391" y="3103374"/>
            <a:ext cx="8629762" cy="29905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70480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17CECA5697BC54F8DFF5BEB0EA53B3A" ma:contentTypeVersion="2" ma:contentTypeDescription="Create a new document." ma:contentTypeScope="" ma:versionID="ad4b49b55ec453c2e0a5ff7a3fc639de">
  <xsd:schema xmlns:xsd="http://www.w3.org/2001/XMLSchema" xmlns:p="http://schemas.microsoft.com/office/2006/metadata/properties" xmlns:ns2="25e0686f-a80c-4642-a45b-dd0c7a669c54" targetNamespace="http://schemas.microsoft.com/office/2006/metadata/properties" ma:root="true" ma:fieldsID="c662fd7c257cf492b7ba6bacf0069fa1" ns2:_="">
    <xsd:import namespace="25e0686f-a80c-4642-a45b-dd0c7a669c5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25e0686f-a80c-4642-a45b-dd0c7a669c54" elementFormDefault="qualified">
    <xsd:import namespace="http://schemas.microsoft.com/office/2006/documentManagement/types"/>
    <xsd:element name="Description0" ma:index="1"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ma:readOnly="true"/>
        <xsd:element ref="dc:title" minOccurs="0" maxOccurs="1" ma:index="3" ma:displayName="Title"/>
        <xsd:element ref="dc:subject" minOccurs="0" maxOccurs="1"/>
        <xsd:element ref="dc:description" minOccurs="0" maxOccurs="1"/>
        <xsd:element name="keywords" minOccurs="0" maxOccurs="1" type="xsd:string" ma:index="2"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Description0 xmlns="25e0686f-a80c-4642-a45b-dd0c7a669c5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A04854-3CDC-4A95-8204-A31C2DE725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e0686f-a80c-4642-a45b-dd0c7a669c54"/>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AF28D39F-AAD8-4828-9AD5-A826BB01B4FC}">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terms/"/>
    <ds:schemaRef ds:uri="http://schemas.microsoft.com/office/2006/metadata/properties"/>
    <ds:schemaRef ds:uri="25e0686f-a80c-4642-a45b-dd0c7a669c54"/>
    <ds:schemaRef ds:uri="http://purl.org/dc/dcmitype/"/>
  </ds:schemaRefs>
</ds:datastoreItem>
</file>

<file path=customXml/itemProps3.xml><?xml version="1.0" encoding="utf-8"?>
<ds:datastoreItem xmlns:ds="http://schemas.openxmlformats.org/officeDocument/2006/customXml" ds:itemID="{35DF9271-5C15-4B70-BDE1-49FE0BA849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60670</TotalTime>
  <Words>3117</Words>
  <Application>Microsoft Macintosh PowerPoint</Application>
  <PresentationFormat>Widescreen</PresentationFormat>
  <Paragraphs>270</Paragraphs>
  <Slides>38</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-apple-system</vt:lpstr>
      <vt:lpstr>Arial</vt:lpstr>
      <vt:lpstr>Calibri</vt:lpstr>
      <vt:lpstr>Graphik Medium</vt:lpstr>
      <vt:lpstr>Lucida Grande</vt:lpstr>
      <vt:lpstr>Symbol</vt:lpstr>
      <vt:lpstr>Times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Eastman Kodak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Slayton, Amy</dc:creator>
  <cp:lastModifiedBy>Kong, Paul</cp:lastModifiedBy>
  <cp:revision>1899</cp:revision>
  <cp:lastPrinted>2017-05-09T10:27:29Z</cp:lastPrinted>
  <dcterms:created xsi:type="dcterms:W3CDTF">2015-08-10T13:17:04Z</dcterms:created>
  <dcterms:modified xsi:type="dcterms:W3CDTF">2023-04-12T17:26:17Z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0x010100617CECA5697BC54F8DFF5BEB0EA53B3A</vt:lpwstr>
  </property>
</Properties>
</file>