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6" r:id="rId1"/>
  </p:sldMasterIdLst>
  <p:notesMasterIdLst>
    <p:notesMasterId r:id="rId39"/>
  </p:notesMasterIdLst>
  <p:sldIdLst>
    <p:sldId id="269" r:id="rId2"/>
    <p:sldId id="270" r:id="rId3"/>
    <p:sldId id="273" r:id="rId4"/>
    <p:sldId id="275" r:id="rId5"/>
    <p:sldId id="276" r:id="rId6"/>
    <p:sldId id="277" r:id="rId7"/>
    <p:sldId id="284" r:id="rId8"/>
    <p:sldId id="286" r:id="rId9"/>
    <p:sldId id="386" r:id="rId10"/>
    <p:sldId id="294" r:id="rId11"/>
    <p:sldId id="297" r:id="rId12"/>
    <p:sldId id="298" r:id="rId13"/>
    <p:sldId id="282" r:id="rId14"/>
    <p:sldId id="377" r:id="rId15"/>
    <p:sldId id="383" r:id="rId16"/>
    <p:sldId id="381" r:id="rId17"/>
    <p:sldId id="384" r:id="rId18"/>
    <p:sldId id="313" r:id="rId19"/>
    <p:sldId id="359" r:id="rId20"/>
    <p:sldId id="376" r:id="rId21"/>
    <p:sldId id="385" r:id="rId22"/>
    <p:sldId id="378" r:id="rId23"/>
    <p:sldId id="314" r:id="rId24"/>
    <p:sldId id="374" r:id="rId25"/>
    <p:sldId id="379" r:id="rId26"/>
    <p:sldId id="375" r:id="rId27"/>
    <p:sldId id="380" r:id="rId28"/>
    <p:sldId id="382" r:id="rId29"/>
    <p:sldId id="340" r:id="rId30"/>
    <p:sldId id="315" r:id="rId31"/>
    <p:sldId id="318" r:id="rId32"/>
    <p:sldId id="319" r:id="rId33"/>
    <p:sldId id="320" r:id="rId34"/>
    <p:sldId id="321" r:id="rId35"/>
    <p:sldId id="271" r:id="rId36"/>
    <p:sldId id="387" r:id="rId37"/>
    <p:sldId id="272" r:id="rId38"/>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1pPr>
    <a:lvl2pPr marL="4572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2pPr>
    <a:lvl3pPr marL="9144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3pPr>
    <a:lvl4pPr marL="13716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4pPr>
    <a:lvl5pPr marL="1828800" algn="l" defTabSz="457200" rtl="0" fontAlgn="base">
      <a:spcBef>
        <a:spcPct val="0"/>
      </a:spcBef>
      <a:spcAft>
        <a:spcPct val="0"/>
      </a:spcAft>
      <a:defRPr kern="1200">
        <a:solidFill>
          <a:schemeClr val="tx1"/>
        </a:solidFill>
        <a:latin typeface="Arial" pitchFamily="-72" charset="0"/>
        <a:ea typeface="ＭＳ Ｐゴシック" pitchFamily="-72" charset="-128"/>
        <a:cs typeface="ＭＳ Ｐゴシック" pitchFamily="-72" charset="-128"/>
      </a:defRPr>
    </a:lvl5pPr>
    <a:lvl6pPr marL="22860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6pPr>
    <a:lvl7pPr marL="27432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7pPr>
    <a:lvl8pPr marL="32004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8pPr>
    <a:lvl9pPr marL="3657600" algn="l" defTabSz="457200" rtl="0" eaLnBrk="1" latinLnBrk="0" hangingPunct="1">
      <a:defRPr kern="1200">
        <a:solidFill>
          <a:schemeClr val="tx1"/>
        </a:solidFill>
        <a:latin typeface="Arial" pitchFamily="-72" charset="0"/>
        <a:ea typeface="ＭＳ Ｐゴシック" pitchFamily="-72" charset="-128"/>
        <a:cs typeface="ＭＳ Ｐゴシック" pitchFamily="-72"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ichard Tunstall" initials="RT" lastIdx="11" clrIdx="0"/>
  <p:cmAuthor id="1" name="Liad Negev" initials="LN" lastIdx="15" clrIdx="1"/>
  <p:cmAuthor id="2" name="Eastman Kodak Company" initials="EKC" lastIdx="1" clrIdx="2"/>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FCEEB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38" autoAdjust="0"/>
    <p:restoredTop sz="86124" autoAdjust="0"/>
  </p:normalViewPr>
  <p:slideViewPr>
    <p:cSldViewPr snapToGrid="0" snapToObjects="1">
      <p:cViewPr varScale="1">
        <p:scale>
          <a:sx n="96" d="100"/>
          <a:sy n="96" d="100"/>
        </p:scale>
        <p:origin x="672" y="84"/>
      </p:cViewPr>
      <p:guideLst>
        <p:guide orient="horz" pos="2160"/>
        <p:guide pos="2880"/>
      </p:guideLst>
    </p:cSldViewPr>
  </p:slideViewPr>
  <p:outlineViewPr>
    <p:cViewPr>
      <p:scale>
        <a:sx n="33" d="100"/>
        <a:sy n="33" d="100"/>
      </p:scale>
      <p:origin x="0" y="57522"/>
    </p:cViewPr>
  </p:outlineViewPr>
  <p:notesTextViewPr>
    <p:cViewPr>
      <p:scale>
        <a:sx n="66" d="100"/>
        <a:sy n="66" d="100"/>
      </p:scale>
      <p:origin x="0" y="0"/>
    </p:cViewPr>
  </p:notesTextViewPr>
  <p:notesViewPr>
    <p:cSldViewPr snapToGrid="0" snapToObjects="1">
      <p:cViewPr varScale="1">
        <p:scale>
          <a:sx n="88" d="100"/>
          <a:sy n="88" d="100"/>
        </p:scale>
        <p:origin x="-3858" y="-108"/>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image" Target="../media/image5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2338" name="Rectangle 2"/>
          <p:cNvSpPr>
            <a:spLocks noGrp="1" noChangeArrowheads="1"/>
          </p:cNvSpPr>
          <p:nvPr>
            <p:ph type="hdr" sz="quarter"/>
          </p:nvPr>
        </p:nvSpPr>
        <p:spPr bwMode="auto">
          <a:xfrm>
            <a:off x="0" y="0"/>
            <a:ext cx="3037840"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defRPr sz="1200"/>
            </a:lvl1pPr>
          </a:lstStyle>
          <a:p>
            <a:endParaRPr lang="en-US"/>
          </a:p>
        </p:txBody>
      </p:sp>
      <p:sp>
        <p:nvSpPr>
          <p:cNvPr id="142339" name="Rectangle 3"/>
          <p:cNvSpPr>
            <a:spLocks noGrp="1" noChangeArrowheads="1"/>
          </p:cNvSpPr>
          <p:nvPr>
            <p:ph type="dt" idx="1"/>
          </p:nvPr>
        </p:nvSpPr>
        <p:spPr bwMode="auto">
          <a:xfrm>
            <a:off x="3972560" y="0"/>
            <a:ext cx="3037840" cy="46482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lvl1pPr algn="r">
              <a:defRPr sz="1200"/>
            </a:lvl1pPr>
          </a:lstStyle>
          <a:p>
            <a:fld id="{01E379B2-D8E5-4679-8025-57CF06E49167}" type="datetime1">
              <a:rPr lang="en-US"/>
              <a:pPr/>
              <a:t>5/18/2016</a:t>
            </a:fld>
            <a:endParaRPr lang="en-US"/>
          </a:p>
        </p:txBody>
      </p:sp>
      <p:sp>
        <p:nvSpPr>
          <p:cNvPr id="142340" name="Placeholder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142341" name="Rectangle 5"/>
          <p:cNvSpPr>
            <a:spLocks noGrp="1" noChangeArrowheads="1"/>
          </p:cNvSpPr>
          <p:nvPr>
            <p:ph type="body" sz="quarter" idx="3"/>
          </p:nvPr>
        </p:nvSpPr>
        <p:spPr bwMode="auto">
          <a:xfrm>
            <a:off x="934720" y="4415790"/>
            <a:ext cx="5140960" cy="4183380"/>
          </a:xfrm>
          <a:prstGeom prst="rect">
            <a:avLst/>
          </a:prstGeom>
          <a:noFill/>
          <a:ln w="9525">
            <a:noFill/>
            <a:miter lim="800000"/>
            <a:headEnd/>
            <a:tailEnd/>
          </a:ln>
        </p:spPr>
        <p:txBody>
          <a:bodyPr vert="horz" wrap="square" lIns="93177" tIns="46589" rIns="93177" bIns="4658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2342" name="Rectangle 6"/>
          <p:cNvSpPr>
            <a:spLocks noGrp="1" noChangeArrowheads="1"/>
          </p:cNvSpPr>
          <p:nvPr>
            <p:ph type="ftr" sz="quarter" idx="4"/>
          </p:nvPr>
        </p:nvSpPr>
        <p:spPr bwMode="auto">
          <a:xfrm>
            <a:off x="0" y="8831580"/>
            <a:ext cx="3037840"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defRPr sz="1200"/>
            </a:lvl1pPr>
          </a:lstStyle>
          <a:p>
            <a:endParaRPr lang="en-US"/>
          </a:p>
        </p:txBody>
      </p:sp>
      <p:sp>
        <p:nvSpPr>
          <p:cNvPr id="142343" name="Rectangle 7"/>
          <p:cNvSpPr>
            <a:spLocks noGrp="1" noChangeArrowheads="1"/>
          </p:cNvSpPr>
          <p:nvPr>
            <p:ph type="sldNum" sz="quarter" idx="5"/>
          </p:nvPr>
        </p:nvSpPr>
        <p:spPr bwMode="auto">
          <a:xfrm>
            <a:off x="3972560" y="8831580"/>
            <a:ext cx="3037840" cy="464820"/>
          </a:xfrm>
          <a:prstGeom prst="rect">
            <a:avLst/>
          </a:prstGeom>
          <a:noFill/>
          <a:ln w="9525">
            <a:noFill/>
            <a:miter lim="800000"/>
            <a:headEnd/>
            <a:tailEnd/>
          </a:ln>
        </p:spPr>
        <p:txBody>
          <a:bodyPr vert="horz" wrap="square" lIns="93177" tIns="46589" rIns="93177" bIns="46589" numCol="1" anchor="b" anchorCtr="0" compatLnSpc="1">
            <a:prstTxWarp prst="textNoShape">
              <a:avLst/>
            </a:prstTxWarp>
          </a:bodyPr>
          <a:lstStyle>
            <a:lvl1pPr algn="r">
              <a:defRPr sz="1200"/>
            </a:lvl1pPr>
          </a:lstStyle>
          <a:p>
            <a:fld id="{E0FEC08A-A023-48D4-8CBA-EF204648AA32}" type="slidenum">
              <a:rPr lang="en-US"/>
              <a:pPr/>
              <a:t>‹#›</a:t>
            </a:fld>
            <a:endParaRPr lang="en-US"/>
          </a:p>
        </p:txBody>
      </p:sp>
    </p:spTree>
    <p:extLst>
      <p:ext uri="{BB962C8B-B14F-4D97-AF65-F5344CB8AC3E}">
        <p14:creationId xmlns:p14="http://schemas.microsoft.com/office/powerpoint/2010/main" val="170997317"/>
      </p:ext>
    </p:extLst>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Calibri" pitchFamily="-72" charset="0"/>
        <a:ea typeface="ＭＳ Ｐゴシック" pitchFamily="-72" charset="-128"/>
        <a:cs typeface="ＭＳ Ｐゴシック" pitchFamily="-72" charset="-128"/>
      </a:defRPr>
    </a:lvl1pPr>
    <a:lvl2pPr marL="457200" algn="l" defTabSz="457200" rtl="0" fontAlgn="base">
      <a:spcBef>
        <a:spcPct val="30000"/>
      </a:spcBef>
      <a:spcAft>
        <a:spcPct val="0"/>
      </a:spcAft>
      <a:defRPr sz="1200" kern="1200">
        <a:solidFill>
          <a:schemeClr val="tx1"/>
        </a:solidFill>
        <a:latin typeface="Calibri" pitchFamily="-72" charset="0"/>
        <a:ea typeface="ＭＳ Ｐゴシック" pitchFamily="-72" charset="-128"/>
        <a:cs typeface="+mn-cs"/>
      </a:defRPr>
    </a:lvl2pPr>
    <a:lvl3pPr marL="914400" algn="l" defTabSz="457200" rtl="0" fontAlgn="base">
      <a:spcBef>
        <a:spcPct val="30000"/>
      </a:spcBef>
      <a:spcAft>
        <a:spcPct val="0"/>
      </a:spcAft>
      <a:defRPr sz="1200" kern="1200">
        <a:solidFill>
          <a:schemeClr val="tx1"/>
        </a:solidFill>
        <a:latin typeface="Calibri" pitchFamily="-72" charset="0"/>
        <a:ea typeface="ＭＳ Ｐゴシック" pitchFamily="-72" charset="-128"/>
        <a:cs typeface="+mn-cs"/>
      </a:defRPr>
    </a:lvl3pPr>
    <a:lvl4pPr marL="1371600" algn="l" defTabSz="457200" rtl="0" fontAlgn="base">
      <a:spcBef>
        <a:spcPct val="30000"/>
      </a:spcBef>
      <a:spcAft>
        <a:spcPct val="0"/>
      </a:spcAft>
      <a:defRPr sz="1200" kern="1200">
        <a:solidFill>
          <a:schemeClr val="tx1"/>
        </a:solidFill>
        <a:latin typeface="Calibri" pitchFamily="-72" charset="0"/>
        <a:ea typeface="ＭＳ Ｐゴシック" pitchFamily="-72" charset="-128"/>
        <a:cs typeface="+mn-cs"/>
      </a:defRPr>
    </a:lvl4pPr>
    <a:lvl5pPr marL="1828800" algn="l" defTabSz="457200" rtl="0" fontAlgn="base">
      <a:spcBef>
        <a:spcPct val="30000"/>
      </a:spcBef>
      <a:spcAft>
        <a:spcPct val="0"/>
      </a:spcAft>
      <a:defRPr sz="1200" kern="1200">
        <a:solidFill>
          <a:schemeClr val="tx1"/>
        </a:solidFill>
        <a:latin typeface="Calibri" pitchFamily="-72" charset="0"/>
        <a:ea typeface="ＭＳ Ｐゴシック" pitchFamily="-7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Placeholder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pPr marL="158531">
              <a:spcBef>
                <a:spcPts val="421"/>
              </a:spcBef>
            </a:pPr>
            <a:r>
              <a:rPr lang="en-US" dirty="0" smtClean="0">
                <a:solidFill>
                  <a:srgbClr val="000000"/>
                </a:solidFill>
                <a:latin typeface="Whitney K Book" pitchFamily="50" charset="0"/>
                <a:sym typeface="Whitney K Book" pitchFamily="50" charset="0"/>
              </a:rPr>
              <a:t>Kodak’s revolutionary ColorFlow Software Solution provides a unique opportunity to integrate a large set of existing products and tools into one platform, deliver enhanced functionality and simplify setup of color reproduction for you</a:t>
            </a:r>
            <a:endParaRPr lang="en-US" dirty="0">
              <a:solidFill>
                <a:srgbClr val="000000"/>
              </a:solidFill>
              <a:latin typeface="Whitney K Book" pitchFamily="50" charset="0"/>
              <a:sym typeface="Whitney K Book" pitchFamily="50" charset="0"/>
            </a:endParaRPr>
          </a:p>
        </p:txBody>
      </p:sp>
    </p:spTree>
    <p:extLst>
      <p:ext uri="{BB962C8B-B14F-4D97-AF65-F5344CB8AC3E}">
        <p14:creationId xmlns:p14="http://schemas.microsoft.com/office/powerpoint/2010/main" val="42954127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465887">
              <a:defRPr/>
            </a:pPr>
            <a:r>
              <a:rPr lang="en-US" dirty="0">
                <a:latin typeface="Arial" pitchFamily="34" charset="0"/>
                <a:ea typeface="ＭＳ Ｐゴシック" charset="-128"/>
                <a:cs typeface="ＭＳ Ｐゴシック" charset="-128"/>
              </a:rPr>
              <a:t>ColorFlow 2.0 </a:t>
            </a:r>
            <a:r>
              <a:rPr lang="en-US" dirty="0" err="1">
                <a:latin typeface="Arial" pitchFamily="34" charset="0"/>
                <a:ea typeface="ＭＳ Ｐゴシック" charset="-128"/>
                <a:cs typeface="ＭＳ Ｐゴシック" charset="-128"/>
              </a:rPr>
              <a:t>annd</a:t>
            </a:r>
            <a:r>
              <a:rPr lang="en-US" dirty="0">
                <a:latin typeface="Arial" pitchFamily="34" charset="0"/>
                <a:ea typeface="ＭＳ Ｐゴシック" charset="-128"/>
                <a:cs typeface="ＭＳ Ｐゴシック" charset="-128"/>
              </a:rPr>
              <a:t> later includes end-to-end support for flexographic printing. This means not only controlling the response of flexographic press, but also profile generation for your proofing systems so you can preview the effects of your bump or cutoff curves, and curve edits, before running production jobs on press.</a:t>
            </a:r>
            <a:r>
              <a:rPr lang="en-US" sz="900" dirty="0"/>
              <a:t> </a:t>
            </a:r>
            <a:endParaRPr lang="en-US" sz="800" dirty="0">
              <a:solidFill>
                <a:srgbClr val="000000"/>
              </a:solidFill>
              <a:ea typeface="ＭＳ Ｐゴシック" pitchFamily="34" charset="-128"/>
              <a:sym typeface="Whitney K Book" charset="0"/>
            </a:endParaRPr>
          </a:p>
          <a:p>
            <a:endParaRPr lang="en-US" dirty="0" smtClean="0"/>
          </a:p>
          <a:p>
            <a:pPr marL="42059">
              <a:spcBef>
                <a:spcPts val="446"/>
              </a:spcBef>
              <a:defRPr/>
            </a:pPr>
            <a:r>
              <a:rPr lang="en-US" dirty="0">
                <a:solidFill>
                  <a:srgbClr val="000000"/>
                </a:solidFill>
                <a:latin typeface="Calibri" pitchFamily="34" charset="0"/>
                <a:ea typeface="ＭＳ Ｐゴシック" pitchFamily="34" charset="-128"/>
                <a:sym typeface="Whitney K Bold" charset="0"/>
              </a:rPr>
              <a:t>Key requirements:</a:t>
            </a:r>
          </a:p>
          <a:p>
            <a:pPr marL="42059">
              <a:spcBef>
                <a:spcPts val="446"/>
              </a:spcBef>
              <a:buFont typeface="Arial" pitchFamily="34" charset="0"/>
              <a:buChar char="•"/>
              <a:defRPr/>
            </a:pPr>
            <a:r>
              <a:rPr lang="en-US" dirty="0">
                <a:solidFill>
                  <a:srgbClr val="000000"/>
                </a:solidFill>
                <a:latin typeface="Calibri" pitchFamily="34" charset="0"/>
                <a:ea typeface="ＭＳ Ｐゴシック" pitchFamily="34" charset="-128"/>
                <a:sym typeface="Whitney K Bold" charset="0"/>
              </a:rPr>
              <a:t> compensate for scum dots by bump or cut off curves in the highlights</a:t>
            </a:r>
          </a:p>
          <a:p>
            <a:pPr marL="42059" lvl="1" defTabSz="931774">
              <a:spcBef>
                <a:spcPts val="446"/>
              </a:spcBef>
              <a:buFont typeface="Arial" pitchFamily="34" charset="0"/>
              <a:buChar char="•"/>
              <a:defRPr/>
            </a:pPr>
            <a:r>
              <a:rPr lang="en-US" sz="1100" dirty="0">
                <a:latin typeface="Times New Roman" pitchFamily="18" charset="0"/>
                <a:ea typeface="ＭＳ Ｐゴシック" charset="-128"/>
              </a:rPr>
              <a:t>Narrow-web with </a:t>
            </a:r>
            <a:r>
              <a:rPr lang="en-US" sz="1100" dirty="0" err="1">
                <a:latin typeface="Times New Roman" pitchFamily="18" charset="0"/>
                <a:ea typeface="ＭＳ Ｐゴシック" charset="-128"/>
              </a:rPr>
              <a:t>Flexcel</a:t>
            </a:r>
            <a:r>
              <a:rPr lang="en-US" sz="1100" dirty="0">
                <a:latin typeface="Times New Roman" pitchFamily="18" charset="0"/>
                <a:ea typeface="ＭＳ Ｐゴシック" charset="-128"/>
              </a:rPr>
              <a:t> NX (no bump curves), but Wide web </a:t>
            </a:r>
            <a:r>
              <a:rPr lang="en-US" sz="1100" dirty="0" err="1">
                <a:latin typeface="Times New Roman" pitchFamily="18" charset="0"/>
                <a:ea typeface="ＭＳ Ｐゴシック" charset="-128"/>
              </a:rPr>
              <a:t>Flexcel</a:t>
            </a:r>
            <a:r>
              <a:rPr lang="en-US" sz="1100" dirty="0">
                <a:latin typeface="Times New Roman" pitchFamily="18" charset="0"/>
                <a:ea typeface="ＭＳ Ｐゴシック" charset="-128"/>
              </a:rPr>
              <a:t> NX; all LAMS plate applications (bump curves required)</a:t>
            </a:r>
          </a:p>
          <a:p>
            <a:pPr marL="42059" lvl="1" defTabSz="931774">
              <a:spcBef>
                <a:spcPts val="446"/>
              </a:spcBef>
              <a:buFont typeface="Arial" pitchFamily="34" charset="0"/>
              <a:buChar char="•"/>
              <a:defRPr/>
            </a:pPr>
            <a:r>
              <a:rPr lang="en-US" sz="1100" dirty="0">
                <a:latin typeface="Times New Roman" pitchFamily="18" charset="0"/>
                <a:ea typeface="ＭＳ Ｐゴシック" charset="-128"/>
              </a:rPr>
              <a:t> A complete </a:t>
            </a:r>
            <a:r>
              <a:rPr lang="en-US" sz="1100" dirty="0" err="1">
                <a:latin typeface="Times New Roman" pitchFamily="18" charset="0"/>
                <a:ea typeface="ＭＳ Ｐゴシック" charset="-128"/>
              </a:rPr>
              <a:t>Dotshop</a:t>
            </a:r>
            <a:r>
              <a:rPr lang="en-US" sz="1100" dirty="0">
                <a:latin typeface="Times New Roman" pitchFamily="18" charset="0"/>
                <a:ea typeface="ＭＳ Ｐゴシック" charset="-128"/>
              </a:rPr>
              <a:t> with ColorFlow solution</a:t>
            </a:r>
          </a:p>
          <a:p>
            <a:pPr marL="42059" lvl="1" defTabSz="931774">
              <a:spcBef>
                <a:spcPts val="446"/>
              </a:spcBef>
              <a:buFont typeface="Arial" pitchFamily="34" charset="0"/>
              <a:buChar char="•"/>
              <a:defRPr/>
            </a:pPr>
            <a:r>
              <a:rPr lang="en-US" sz="1100" dirty="0">
                <a:latin typeface="Times New Roman" pitchFamily="18" charset="0"/>
                <a:ea typeface="ＭＳ Ｐゴシック" charset="-128"/>
              </a:rPr>
              <a:t> Proofer simulation of bump and cutoff curves</a:t>
            </a:r>
          </a:p>
          <a:p>
            <a:pPr marL="465887" lvl="1" indent="-291179">
              <a:defRPr/>
            </a:pPr>
            <a:r>
              <a:rPr lang="en-US" sz="1100" dirty="0">
                <a:latin typeface="Times New Roman" pitchFamily="18" charset="0"/>
                <a:ea typeface="ＭＳ Ｐゴシック" charset="-128"/>
              </a:rPr>
              <a:t>Note: </a:t>
            </a:r>
            <a:r>
              <a:rPr lang="en-US" sz="2000" dirty="0">
                <a:solidFill>
                  <a:srgbClr val="000000"/>
                </a:solidFill>
              </a:rPr>
              <a:t>Narrow web 6 to 24 inches</a:t>
            </a:r>
          </a:p>
          <a:p>
            <a:pPr marL="465887" lvl="1" indent="-291179">
              <a:defRPr/>
            </a:pPr>
            <a:r>
              <a:rPr lang="en-US" sz="2000" dirty="0">
                <a:solidFill>
                  <a:srgbClr val="000000"/>
                </a:solidFill>
              </a:rPr>
              <a:t>Wide web 24 to 90 inches, 120 inches for corrugated presses</a:t>
            </a:r>
          </a:p>
          <a:p>
            <a:endParaRPr lang="en-US" dirty="0"/>
          </a:p>
        </p:txBody>
      </p:sp>
      <p:sp>
        <p:nvSpPr>
          <p:cNvPr id="4" name="Slide Number Placeholder 3"/>
          <p:cNvSpPr>
            <a:spLocks noGrp="1"/>
          </p:cNvSpPr>
          <p:nvPr>
            <p:ph type="sldNum" sz="quarter" idx="10"/>
          </p:nvPr>
        </p:nvSpPr>
        <p:spPr/>
        <p:txBody>
          <a:bodyPr/>
          <a:lstStyle/>
          <a:p>
            <a:fld id="{E0FEC08A-A023-48D4-8CBA-EF204648AA32}" type="slidenum">
              <a:rPr lang="en-US" smtClean="0"/>
              <a:pPr/>
              <a:t>19</a:t>
            </a:fld>
            <a:endParaRPr lang="en-US"/>
          </a:p>
        </p:txBody>
      </p:sp>
    </p:spTree>
    <p:extLst>
      <p:ext uri="{BB962C8B-B14F-4D97-AF65-F5344CB8AC3E}">
        <p14:creationId xmlns:p14="http://schemas.microsoft.com/office/powerpoint/2010/main" val="14289452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Placeholder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pPr marL="158531">
              <a:spcBef>
                <a:spcPts val="421"/>
              </a:spcBef>
            </a:pPr>
            <a:r>
              <a:rPr lang="en-US" dirty="0" smtClean="0">
                <a:sym typeface="Whitney K Book" pitchFamily="50" charset="0"/>
              </a:rPr>
              <a:t>Make sure that you briefly cover the following:</a:t>
            </a:r>
            <a:br>
              <a:rPr lang="en-US" dirty="0" smtClean="0">
                <a:sym typeface="Whitney K Book" pitchFamily="50" charset="0"/>
              </a:rPr>
            </a:br>
            <a:r>
              <a:rPr lang="en-US" dirty="0" smtClean="0">
                <a:sym typeface="Whitney K Book" pitchFamily="50" charset="0"/>
              </a:rPr>
              <a:t>color setup (add, delete, duplicate), Help menu (licensing, Online Help), add device (to the device window), PCO, icon states, device condition, charts, simulation target, SCO, conversion link, snapshot, reports, color control elements adjustment, history window, plate setup, sticky note</a:t>
            </a:r>
            <a:endParaRPr lang="en-US" dirty="0">
              <a:sym typeface="Whitney K Book" pitchFamily="50" charset="0"/>
            </a:endParaRPr>
          </a:p>
        </p:txBody>
      </p:sp>
    </p:spTree>
    <p:extLst>
      <p:ext uri="{BB962C8B-B14F-4D97-AF65-F5344CB8AC3E}">
        <p14:creationId xmlns:p14="http://schemas.microsoft.com/office/powerpoint/2010/main" val="6087002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Placeholder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pPr marL="158531">
              <a:spcBef>
                <a:spcPts val="421"/>
              </a:spcBef>
            </a:pPr>
            <a:r>
              <a:rPr lang="en-US" dirty="0" smtClean="0">
                <a:sym typeface="Whitney K Book" pitchFamily="50" charset="0"/>
              </a:rPr>
              <a:t>Make sure that you briefly cover the following:</a:t>
            </a:r>
            <a:br>
              <a:rPr lang="en-US" dirty="0" smtClean="0">
                <a:sym typeface="Whitney K Book" pitchFamily="50" charset="0"/>
              </a:rPr>
            </a:br>
            <a:r>
              <a:rPr lang="en-US" dirty="0" smtClean="0">
                <a:sym typeface="Whitney K Book" pitchFamily="50" charset="0"/>
              </a:rPr>
              <a:t>color setup (add, delete, duplicate), Help menu (licensing, Online Help), add device (to the device window), PCO, icon states, device condition, charts, simulation target, SCO, conversion link, snapshot, reports, color control elements adjustment, history window, plate setup, sticky note</a:t>
            </a:r>
            <a:endParaRPr lang="en-US" dirty="0">
              <a:sym typeface="Whitney K Book" pitchFamily="50" charset="0"/>
            </a:endParaRPr>
          </a:p>
        </p:txBody>
      </p:sp>
    </p:spTree>
    <p:extLst>
      <p:ext uri="{BB962C8B-B14F-4D97-AF65-F5344CB8AC3E}">
        <p14:creationId xmlns:p14="http://schemas.microsoft.com/office/powerpoint/2010/main" val="1678549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0FEC08A-A023-48D4-8CBA-EF204648AA32}" type="slidenum">
              <a:rPr lang="en-US" smtClean="0"/>
              <a:pPr/>
              <a:t>34</a:t>
            </a:fld>
            <a:endParaRPr lang="en-US"/>
          </a:p>
        </p:txBody>
      </p:sp>
    </p:spTree>
    <p:extLst>
      <p:ext uri="{BB962C8B-B14F-4D97-AF65-F5344CB8AC3E}">
        <p14:creationId xmlns:p14="http://schemas.microsoft.com/office/powerpoint/2010/main" val="11706230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0FEC08A-A023-48D4-8CBA-EF204648AA32}" type="slidenum">
              <a:rPr lang="en-US" smtClean="0"/>
              <a:pPr/>
              <a:t>35</a:t>
            </a:fld>
            <a:endParaRPr lang="en-US"/>
          </a:p>
        </p:txBody>
      </p:sp>
    </p:spTree>
    <p:extLst>
      <p:ext uri="{BB962C8B-B14F-4D97-AF65-F5344CB8AC3E}">
        <p14:creationId xmlns:p14="http://schemas.microsoft.com/office/powerpoint/2010/main" val="28639271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0FEC08A-A023-48D4-8CBA-EF204648AA32}" type="slidenum">
              <a:rPr lang="en-US" smtClean="0"/>
              <a:pPr/>
              <a:t>37</a:t>
            </a:fld>
            <a:endParaRPr lang="en-US"/>
          </a:p>
        </p:txBody>
      </p:sp>
    </p:spTree>
    <p:extLst>
      <p:ext uri="{BB962C8B-B14F-4D97-AF65-F5344CB8AC3E}">
        <p14:creationId xmlns:p14="http://schemas.microsoft.com/office/powerpoint/2010/main" val="10897469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2059">
              <a:spcBef>
                <a:spcPts val="421"/>
              </a:spcBef>
            </a:pPr>
            <a:r>
              <a:rPr lang="en-US" dirty="0" smtClean="0">
                <a:solidFill>
                  <a:srgbClr val="000000"/>
                </a:solidFill>
                <a:latin typeface="Whitney K Book" pitchFamily="50" charset="0"/>
                <a:sym typeface="Whitney K Book" pitchFamily="50" charset="0"/>
              </a:rPr>
              <a:t>You are in the business of selling printed color. </a:t>
            </a:r>
          </a:p>
          <a:p>
            <a:pPr marL="42059">
              <a:spcBef>
                <a:spcPts val="421"/>
              </a:spcBef>
            </a:pPr>
            <a:r>
              <a:rPr lang="en-US" dirty="0" smtClean="0">
                <a:solidFill>
                  <a:srgbClr val="000000"/>
                </a:solidFill>
                <a:latin typeface="Whitney K Book" pitchFamily="50" charset="0"/>
                <a:sym typeface="Whitney K Book" pitchFamily="50" charset="0"/>
              </a:rPr>
              <a:t>Today, there are many color tools, procedures and processes for setting up color within a production environment. But these tools do not lead you through a complete setup solution that can be tracked and reported. They often live on their own – being managed and implemented separately leading to much confusion and a high risk for human error to occur. Inconsistent color throughout the production process remains one of the main cause of reworks in the graphic communications industry, and that impacts Print Service Provider’s revenue as well as their ability to deliver consistent quality to their customers. </a:t>
            </a:r>
            <a:endParaRPr lang="en-US" dirty="0">
              <a:solidFill>
                <a:srgbClr val="000000"/>
              </a:solidFill>
              <a:latin typeface="Whitney K Book" pitchFamily="50" charset="0"/>
              <a:sym typeface="Whitney K Book" pitchFamily="50" charset="0"/>
            </a:endParaRPr>
          </a:p>
        </p:txBody>
      </p:sp>
      <p:sp>
        <p:nvSpPr>
          <p:cNvPr id="4" name="Slide Number Placeholder 3"/>
          <p:cNvSpPr>
            <a:spLocks noGrp="1"/>
          </p:cNvSpPr>
          <p:nvPr>
            <p:ph type="sldNum" sz="quarter" idx="10"/>
          </p:nvPr>
        </p:nvSpPr>
        <p:spPr/>
        <p:txBody>
          <a:bodyPr/>
          <a:lstStyle/>
          <a:p>
            <a:fld id="{E0FEC08A-A023-48D4-8CBA-EF204648AA32}" type="slidenum">
              <a:rPr lang="en-US" smtClean="0"/>
              <a:pPr/>
              <a:t>2</a:t>
            </a:fld>
            <a:endParaRPr lang="en-US" dirty="0"/>
          </a:p>
        </p:txBody>
      </p:sp>
    </p:spTree>
    <p:extLst>
      <p:ext uri="{BB962C8B-B14F-4D97-AF65-F5344CB8AC3E}">
        <p14:creationId xmlns:p14="http://schemas.microsoft.com/office/powerpoint/2010/main" val="12440091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2059">
              <a:spcBef>
                <a:spcPts val="421"/>
              </a:spcBef>
            </a:pPr>
            <a:r>
              <a:rPr lang="en-US" dirty="0" smtClean="0">
                <a:solidFill>
                  <a:srgbClr val="000000"/>
                </a:solidFill>
                <a:latin typeface="Whitney K Book" pitchFamily="50" charset="0"/>
                <a:sym typeface="Whitney K Book" pitchFamily="50" charset="0"/>
              </a:rPr>
              <a:t>The challenge today is that </a:t>
            </a:r>
            <a:r>
              <a:rPr lang="en-US" dirty="0" smtClean="0">
                <a:solidFill>
                  <a:srgbClr val="636363"/>
                </a:solidFill>
                <a:latin typeface="Whitney K Book" pitchFamily="50" charset="0"/>
                <a:sym typeface="Whitney K Book" pitchFamily="50" charset="0"/>
              </a:rPr>
              <a:t>many color control elements such as ICC profiles, curves ,and spot color recipes, are needed to make </a:t>
            </a:r>
            <a:r>
              <a:rPr lang="en-US" dirty="0" smtClean="0">
                <a:solidFill>
                  <a:srgbClr val="800000"/>
                </a:solidFill>
                <a:latin typeface="Whitney K Bold" pitchFamily="50" charset="0"/>
                <a:sym typeface="Whitney K Bold" pitchFamily="50" charset="0"/>
              </a:rPr>
              <a:t>“that”</a:t>
            </a:r>
            <a:r>
              <a:rPr lang="en-US" dirty="0" smtClean="0">
                <a:solidFill>
                  <a:srgbClr val="636363"/>
                </a:solidFill>
                <a:latin typeface="Whitney K Book" pitchFamily="50" charset="0"/>
                <a:sym typeface="Whitney K Book" pitchFamily="50" charset="0"/>
              </a:rPr>
              <a:t> look like </a:t>
            </a:r>
            <a:r>
              <a:rPr lang="en-US" dirty="0" smtClean="0">
                <a:solidFill>
                  <a:srgbClr val="B2B2B2"/>
                </a:solidFill>
                <a:latin typeface="Whitney K Bold" pitchFamily="50" charset="0"/>
                <a:sym typeface="Whitney K Bold" pitchFamily="50" charset="0"/>
              </a:rPr>
              <a:t>“this”</a:t>
            </a:r>
            <a:endParaRPr lang="en-US" dirty="0">
              <a:solidFill>
                <a:srgbClr val="B2B2B2"/>
              </a:solidFill>
              <a:latin typeface="Whitney K Bold" pitchFamily="50" charset="0"/>
              <a:sym typeface="Whitney K Bold" pitchFamily="50" charset="0"/>
            </a:endParaRPr>
          </a:p>
        </p:txBody>
      </p:sp>
      <p:sp>
        <p:nvSpPr>
          <p:cNvPr id="4" name="Slide Number Placeholder 3"/>
          <p:cNvSpPr>
            <a:spLocks noGrp="1"/>
          </p:cNvSpPr>
          <p:nvPr>
            <p:ph type="sldNum" sz="quarter" idx="10"/>
          </p:nvPr>
        </p:nvSpPr>
        <p:spPr/>
        <p:txBody>
          <a:bodyPr/>
          <a:lstStyle/>
          <a:p>
            <a:fld id="{E0FEC08A-A023-48D4-8CBA-EF204648AA32}" type="slidenum">
              <a:rPr lang="en-US" smtClean="0"/>
              <a:pPr/>
              <a:t>3</a:t>
            </a:fld>
            <a:endParaRPr lang="en-US" dirty="0"/>
          </a:p>
        </p:txBody>
      </p:sp>
    </p:spTree>
    <p:extLst>
      <p:ext uri="{BB962C8B-B14F-4D97-AF65-F5344CB8AC3E}">
        <p14:creationId xmlns:p14="http://schemas.microsoft.com/office/powerpoint/2010/main" val="4265523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These devices are generally independent color systems existing with little or no workflow and their own color management solution at each front end</a:t>
            </a:r>
          </a:p>
          <a:p>
            <a:r>
              <a:rPr lang="en-US" dirty="0"/>
              <a:t>[click]</a:t>
            </a:r>
          </a:p>
          <a:p>
            <a:r>
              <a:rPr lang="en-US" dirty="0"/>
              <a:t>However, as a color change may occur when normal production variables are altered in some way, such as change of ink or paper, the color output of each device moves accordingly and requires recalibration or color management to realign. </a:t>
            </a:r>
          </a:p>
          <a:p>
            <a:r>
              <a:rPr lang="en-US" dirty="0"/>
              <a:t>[click]</a:t>
            </a:r>
          </a:p>
          <a:p>
            <a:r>
              <a:rPr lang="en-US" dirty="0"/>
              <a:t>This means that a color expert is required to manage and update the profiles and curves for each independent color system when changes occur in order to maintain consistent color production</a:t>
            </a:r>
          </a:p>
          <a:p>
            <a:r>
              <a:rPr lang="en-US" dirty="0"/>
              <a:t>[click]</a:t>
            </a:r>
          </a:p>
          <a:p>
            <a:r>
              <a:rPr lang="en-US" dirty="0"/>
              <a:t>In order to achieve this calibration and color management on each system, many color elements are used resulting in the need to manage these elements across the production environment</a:t>
            </a:r>
          </a:p>
        </p:txBody>
      </p:sp>
      <p:sp>
        <p:nvSpPr>
          <p:cNvPr id="4" name="Slide Number Placeholder 3"/>
          <p:cNvSpPr>
            <a:spLocks noGrp="1"/>
          </p:cNvSpPr>
          <p:nvPr>
            <p:ph type="sldNum" sz="quarter" idx="10"/>
          </p:nvPr>
        </p:nvSpPr>
        <p:spPr/>
        <p:txBody>
          <a:bodyPr/>
          <a:lstStyle/>
          <a:p>
            <a:fld id="{E0FEC08A-A023-48D4-8CBA-EF204648AA32}" type="slidenum">
              <a:rPr lang="en-US" smtClean="0"/>
              <a:pPr/>
              <a:t>4</a:t>
            </a:fld>
            <a:endParaRPr lang="en-US" dirty="0"/>
          </a:p>
        </p:txBody>
      </p:sp>
    </p:spTree>
    <p:extLst>
      <p:ext uri="{BB962C8B-B14F-4D97-AF65-F5344CB8AC3E}">
        <p14:creationId xmlns:p14="http://schemas.microsoft.com/office/powerpoint/2010/main" val="19687744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465887">
              <a:defRPr/>
            </a:pPr>
            <a:r>
              <a:rPr lang="en-US" dirty="0" smtClean="0">
                <a:solidFill>
                  <a:srgbClr val="000000"/>
                </a:solidFill>
                <a:latin typeface="Whitney K Book" pitchFamily="50" charset="0"/>
                <a:sym typeface="Whitney K Book" pitchFamily="50" charset="0"/>
              </a:rPr>
              <a:t>In a typical color production environment, the color setup procedure involves many complex conversions between many devices in order to try and achieve a desired result</a:t>
            </a:r>
          </a:p>
          <a:p>
            <a:endParaRPr lang="en-US" dirty="0"/>
          </a:p>
        </p:txBody>
      </p:sp>
      <p:sp>
        <p:nvSpPr>
          <p:cNvPr id="4" name="Slide Number Placeholder 3"/>
          <p:cNvSpPr>
            <a:spLocks noGrp="1"/>
          </p:cNvSpPr>
          <p:nvPr>
            <p:ph type="sldNum" sz="quarter" idx="10"/>
          </p:nvPr>
        </p:nvSpPr>
        <p:spPr/>
        <p:txBody>
          <a:bodyPr/>
          <a:lstStyle/>
          <a:p>
            <a:fld id="{E0FEC08A-A023-48D4-8CBA-EF204648AA32}" type="slidenum">
              <a:rPr lang="en-US" smtClean="0"/>
              <a:pPr/>
              <a:t>6</a:t>
            </a:fld>
            <a:endParaRPr lang="en-US" dirty="0"/>
          </a:p>
        </p:txBody>
      </p:sp>
    </p:spTree>
    <p:extLst>
      <p:ext uri="{BB962C8B-B14F-4D97-AF65-F5344CB8AC3E}">
        <p14:creationId xmlns:p14="http://schemas.microsoft.com/office/powerpoint/2010/main" val="1652591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marL="42059">
              <a:lnSpc>
                <a:spcPct val="90000"/>
              </a:lnSpc>
              <a:spcBef>
                <a:spcPts val="331"/>
              </a:spcBef>
            </a:pPr>
            <a:r>
              <a:rPr lang="en-US" dirty="0">
                <a:solidFill>
                  <a:srgbClr val="000000"/>
                </a:solidFill>
                <a:latin typeface="Whitney K Book" pitchFamily="50" charset="0"/>
                <a:sym typeface="Whitney K Book" pitchFamily="50" charset="0"/>
              </a:rPr>
              <a:t>In order to manage the ecology of color in a production environment, ColorFlow Software uses a number of leading-edge color technologies to provide key features, such as:</a:t>
            </a:r>
          </a:p>
          <a:p>
            <a:pPr marL="42059">
              <a:lnSpc>
                <a:spcPct val="90000"/>
              </a:lnSpc>
              <a:spcBef>
                <a:spcPts val="331"/>
              </a:spcBef>
              <a:buClr>
                <a:srgbClr val="000000"/>
              </a:buClr>
              <a:buFont typeface="Whitney K Book" pitchFamily="50" charset="0"/>
              <a:buChar char="•"/>
            </a:pPr>
            <a:r>
              <a:rPr lang="en-US" dirty="0">
                <a:solidFill>
                  <a:srgbClr val="000000"/>
                </a:solidFill>
                <a:latin typeface="Whitney K Book" pitchFamily="50" charset="0"/>
                <a:sym typeface="Whitney K Book" pitchFamily="50" charset="0"/>
              </a:rPr>
              <a:t>ColorFlow Software’s </a:t>
            </a:r>
            <a:r>
              <a:rPr lang="en-US" dirty="0">
                <a:solidFill>
                  <a:srgbClr val="000000"/>
                </a:solidFill>
                <a:latin typeface="Whitney K Bold" pitchFamily="50" charset="0"/>
                <a:sym typeface="Whitney K Bold" pitchFamily="50" charset="0"/>
              </a:rPr>
              <a:t>integration with Prinergy</a:t>
            </a:r>
            <a:r>
              <a:rPr lang="en-US" dirty="0">
                <a:solidFill>
                  <a:srgbClr val="000000"/>
                </a:solidFill>
                <a:latin typeface="Whitney K Book" pitchFamily="50" charset="0"/>
                <a:sym typeface="Whitney K Book" pitchFamily="50" charset="0"/>
              </a:rPr>
              <a:t> simplifies and clarifies the choices that need to be made in the workflow software, and focuses the setup of color in just one place. Fewer places where complex decisions need to be made mean fewer points of failure for a more bullet-proof color workflow.</a:t>
            </a:r>
          </a:p>
          <a:p>
            <a:pPr marL="42059">
              <a:lnSpc>
                <a:spcPct val="90000"/>
              </a:lnSpc>
              <a:spcBef>
                <a:spcPts val="331"/>
              </a:spcBef>
              <a:buClr>
                <a:srgbClr val="000000"/>
              </a:buClr>
              <a:buFont typeface="Whitney K Book" pitchFamily="50" charset="0"/>
              <a:buChar char="•"/>
            </a:pPr>
            <a:r>
              <a:rPr lang="en-US" dirty="0">
                <a:solidFill>
                  <a:srgbClr val="000000"/>
                </a:solidFill>
                <a:latin typeface="Whitney K Book" pitchFamily="50" charset="0"/>
                <a:sym typeface="Whitney K Book" pitchFamily="50" charset="0"/>
              </a:rPr>
              <a:t>The complex web of color relationships in a modern press shop between color standards, presses, and proofers can be quite difficult for most people to keep track of manually.  If any node in the web is disturbed, for example if the press changes to a different paper or ink type, then the entire web would normally require a great deal of manual attention to re-balance.  ColorFlow software </a:t>
            </a:r>
            <a:r>
              <a:rPr lang="en-US" dirty="0">
                <a:solidFill>
                  <a:srgbClr val="000000"/>
                </a:solidFill>
                <a:latin typeface="Whitney K Bold" pitchFamily="50" charset="0"/>
                <a:sym typeface="Whitney K Bold" pitchFamily="50" charset="0"/>
              </a:rPr>
              <a:t>automatically updates</a:t>
            </a:r>
            <a:r>
              <a:rPr lang="en-US" dirty="0">
                <a:solidFill>
                  <a:srgbClr val="000000"/>
                </a:solidFill>
                <a:latin typeface="Whitney K Book" pitchFamily="50" charset="0"/>
                <a:sym typeface="Whitney K Book" pitchFamily="50" charset="0"/>
              </a:rPr>
              <a:t> the entire web of color relationships if one of the elements changes, helping keep the color of all the devices in the shop aligned with one another.</a:t>
            </a:r>
          </a:p>
          <a:p>
            <a:pPr marL="42059">
              <a:lnSpc>
                <a:spcPct val="90000"/>
              </a:lnSpc>
              <a:spcBef>
                <a:spcPts val="331"/>
              </a:spcBef>
              <a:buClr>
                <a:srgbClr val="000000"/>
              </a:buClr>
              <a:buFont typeface="Whitney K Book" pitchFamily="50" charset="0"/>
              <a:buChar char="-"/>
            </a:pPr>
            <a:r>
              <a:rPr lang="en-US" dirty="0">
                <a:solidFill>
                  <a:srgbClr val="000000"/>
                </a:solidFill>
                <a:latin typeface="Whitney K Book" pitchFamily="50" charset="0"/>
                <a:sym typeface="Whitney K Book" pitchFamily="50" charset="0"/>
              </a:rPr>
              <a:t>Kodak brings over a decade of experience with Superior Color engine technology and </a:t>
            </a:r>
            <a:r>
              <a:rPr lang="en-US" dirty="0">
                <a:solidFill>
                  <a:srgbClr val="000000"/>
                </a:solidFill>
                <a:latin typeface="Whitney K Bold" pitchFamily="50" charset="0"/>
                <a:sym typeface="Whitney K Bold" pitchFamily="50" charset="0"/>
              </a:rPr>
              <a:t>smart CMM</a:t>
            </a:r>
            <a:r>
              <a:rPr lang="en-US" dirty="0">
                <a:solidFill>
                  <a:srgbClr val="000000"/>
                </a:solidFill>
                <a:latin typeface="Whitney K Book" pitchFamily="50" charset="0"/>
                <a:sym typeface="Whitney K Book" pitchFamily="50" charset="0"/>
              </a:rPr>
              <a:t> (color management module) technology. Smart CMM provides the full benefit of ICC color management, but keeps blacks black, and colors pure. </a:t>
            </a:r>
          </a:p>
          <a:p>
            <a:pPr marL="42059">
              <a:lnSpc>
                <a:spcPct val="90000"/>
              </a:lnSpc>
              <a:spcBef>
                <a:spcPts val="331"/>
              </a:spcBef>
              <a:buClr>
                <a:srgbClr val="000000"/>
              </a:buClr>
              <a:buFont typeface="Whitney K Book" pitchFamily="50" charset="0"/>
              <a:buChar char="-"/>
            </a:pPr>
            <a:r>
              <a:rPr lang="en-US" dirty="0">
                <a:solidFill>
                  <a:srgbClr val="000000"/>
                </a:solidFill>
                <a:latin typeface="Whitney K Book" pitchFamily="50" charset="0"/>
                <a:sym typeface="Whitney K Book" pitchFamily="50" charset="0"/>
              </a:rPr>
              <a:t>Using tonal transfer curves has been a traditional way for printers to calibrate and tune their presses.  In addition to simply matching TVI (tone value increase) values, it is sometimes necessary to perform a further adjustment in order to achieve a desired color result, for example to achieve a good gray balance match on press to some other print condition. Kodak’s </a:t>
            </a:r>
            <a:r>
              <a:rPr lang="en-US" dirty="0">
                <a:solidFill>
                  <a:srgbClr val="000000"/>
                </a:solidFill>
                <a:latin typeface="Whitney K Bold" pitchFamily="50" charset="0"/>
                <a:sym typeface="Whitney K Bold" pitchFamily="50" charset="0"/>
              </a:rPr>
              <a:t>gray balance curve</a:t>
            </a:r>
            <a:r>
              <a:rPr lang="en-US" dirty="0">
                <a:solidFill>
                  <a:srgbClr val="000000"/>
                </a:solidFill>
                <a:latin typeface="Whitney K Book" pitchFamily="50" charset="0"/>
                <a:sym typeface="Whitney K Book" pitchFamily="50" charset="0"/>
              </a:rPr>
              <a:t> technology uses unique algorithms to calculate tonal transfer curves for optimal effect, giving a well balanced color match across the entire spectrum of colors, taking into account not only the color of the single inks but also the color of overprints. Actual color on press is dependent on a combination of the amount of ink from 2 or more colorants, which need to be carefully balanced against one another.  Editing tonal transfer curves can be a hit-and-miss procedure of adjusting the colorants one at a time, involving guesswork regarding the final effect. The ability to edit Gray balance curves allows users to adjust cyan, magenta, and yellow curves in line with each other in order to achieve a particular color effect on the gray balance of the overall print.</a:t>
            </a:r>
          </a:p>
          <a:p>
            <a:pPr marL="42059">
              <a:lnSpc>
                <a:spcPct val="90000"/>
              </a:lnSpc>
              <a:spcBef>
                <a:spcPts val="331"/>
              </a:spcBef>
              <a:buClr>
                <a:srgbClr val="000000"/>
              </a:buClr>
              <a:buFont typeface="Whitney K Book" pitchFamily="50" charset="0"/>
              <a:buChar char="-"/>
            </a:pPr>
            <a:r>
              <a:rPr lang="en-US" dirty="0">
                <a:solidFill>
                  <a:srgbClr val="000000"/>
                </a:solidFill>
                <a:latin typeface="Whitney K Book" pitchFamily="50" charset="0"/>
                <a:sym typeface="Whitney K Book" pitchFamily="50" charset="0"/>
              </a:rPr>
              <a:t>The same technology enables </a:t>
            </a:r>
            <a:r>
              <a:rPr lang="en-US" dirty="0">
                <a:solidFill>
                  <a:srgbClr val="000000"/>
                </a:solidFill>
                <a:latin typeface="Whitney K Bold" pitchFamily="50" charset="0"/>
                <a:sym typeface="Whitney K Bold" pitchFamily="50" charset="0"/>
              </a:rPr>
              <a:t>Ink Optimizing,</a:t>
            </a:r>
            <a:r>
              <a:rPr lang="en-US" dirty="0">
                <a:solidFill>
                  <a:srgbClr val="000000"/>
                </a:solidFill>
                <a:latin typeface="Whitney K Book" pitchFamily="50" charset="0"/>
                <a:sym typeface="Whitney K Book" pitchFamily="50" charset="0"/>
              </a:rPr>
              <a:t> which allows users to reduce the ink usage and increase the print quality of their CMYK print jobs through greater print stability.</a:t>
            </a:r>
          </a:p>
          <a:p>
            <a:endParaRPr lang="en-US" dirty="0"/>
          </a:p>
        </p:txBody>
      </p:sp>
      <p:sp>
        <p:nvSpPr>
          <p:cNvPr id="4" name="Slide Number Placeholder 3"/>
          <p:cNvSpPr>
            <a:spLocks noGrp="1"/>
          </p:cNvSpPr>
          <p:nvPr>
            <p:ph type="sldNum" sz="quarter" idx="10"/>
          </p:nvPr>
        </p:nvSpPr>
        <p:spPr/>
        <p:txBody>
          <a:bodyPr/>
          <a:lstStyle/>
          <a:p>
            <a:fld id="{E0FEC08A-A023-48D4-8CBA-EF204648AA32}" type="slidenum">
              <a:rPr lang="en-US" smtClean="0"/>
              <a:pPr/>
              <a:t>7</a:t>
            </a:fld>
            <a:endParaRPr lang="en-US" dirty="0"/>
          </a:p>
        </p:txBody>
      </p:sp>
    </p:spTree>
    <p:extLst>
      <p:ext uri="{BB962C8B-B14F-4D97-AF65-F5344CB8AC3E}">
        <p14:creationId xmlns:p14="http://schemas.microsoft.com/office/powerpoint/2010/main" val="2275779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Placeholder 2"/>
          <p:cNvSpPr>
            <a:spLocks noGrp="1" noRot="1" noChangeAspect="1" noChangeArrowheads="1" noTextEdit="1"/>
          </p:cNvSpPr>
          <p:nvPr>
            <p:ph type="sldImg"/>
          </p:nvPr>
        </p:nvSpPr>
        <p:spPr>
          <a:ln/>
        </p:spPr>
      </p:sp>
      <p:sp>
        <p:nvSpPr>
          <p:cNvPr id="146435" name="Rectangle 3"/>
          <p:cNvSpPr>
            <a:spLocks noGrp="1" noChangeArrowheads="1"/>
          </p:cNvSpPr>
          <p:nvPr>
            <p:ph type="body" idx="1"/>
          </p:nvPr>
        </p:nvSpPr>
        <p:spPr/>
        <p:txBody>
          <a:bodyPr/>
          <a:lstStyle/>
          <a:p>
            <a:pPr marL="158531" defTabSz="465887">
              <a:spcBef>
                <a:spcPts val="421"/>
              </a:spcBef>
              <a:defRPr/>
            </a:pPr>
            <a:r>
              <a:rPr lang="en-US" dirty="0" smtClean="0">
                <a:solidFill>
                  <a:srgbClr val="000000"/>
                </a:solidFill>
                <a:latin typeface="Whitney K Book" pitchFamily="50" charset="0"/>
                <a:sym typeface="Whitney K Book" pitchFamily="50" charset="0"/>
              </a:rPr>
              <a:t>Kodak’s revolutionary ColorFlow Software Solution provides a unique opportunity to integrate a large set of existing products and tools into one platform, deliver enhanced functionality and simplify setup of color reproduction for you</a:t>
            </a:r>
          </a:p>
          <a:p>
            <a:pPr marL="158531">
              <a:spcBef>
                <a:spcPts val="421"/>
              </a:spcBef>
            </a:pPr>
            <a:endParaRPr lang="en-US" dirty="0">
              <a:solidFill>
                <a:srgbClr val="000000"/>
              </a:solidFill>
              <a:latin typeface="Whitney K Book" pitchFamily="50" charset="0"/>
              <a:sym typeface="Whitney K Book" pitchFamily="50" charset="0"/>
            </a:endParaRPr>
          </a:p>
        </p:txBody>
      </p:sp>
    </p:spTree>
    <p:extLst>
      <p:ext uri="{BB962C8B-B14F-4D97-AF65-F5344CB8AC3E}">
        <p14:creationId xmlns:p14="http://schemas.microsoft.com/office/powerpoint/2010/main" val="22498302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2059">
              <a:spcBef>
                <a:spcPts val="421"/>
              </a:spcBef>
            </a:pPr>
            <a:r>
              <a:rPr lang="en-US" dirty="0" smtClean="0">
                <a:solidFill>
                  <a:srgbClr val="000000"/>
                </a:solidFill>
                <a:latin typeface="Whitney K Book" pitchFamily="50" charset="0"/>
                <a:sym typeface="Whitney K Book" pitchFamily="50" charset="0"/>
              </a:rPr>
              <a:t>Color Relationship Management means that we unify all the color elements together managing the </a:t>
            </a:r>
            <a:r>
              <a:rPr lang="en-US" dirty="0" smtClean="0">
                <a:solidFill>
                  <a:srgbClr val="000000"/>
                </a:solidFill>
                <a:latin typeface="Whitney K Bold" pitchFamily="50" charset="0"/>
                <a:sym typeface="Whitney K Bold" pitchFamily="50" charset="0"/>
              </a:rPr>
              <a:t>relationship</a:t>
            </a:r>
            <a:r>
              <a:rPr lang="en-US" dirty="0" smtClean="0">
                <a:solidFill>
                  <a:srgbClr val="000000"/>
                </a:solidFill>
                <a:latin typeface="Whitney K Book" pitchFamily="50" charset="0"/>
                <a:sym typeface="Whitney K Book" pitchFamily="50" charset="0"/>
              </a:rPr>
              <a:t> between them and the device print conditions</a:t>
            </a:r>
          </a:p>
          <a:p>
            <a:pPr marL="42059">
              <a:spcBef>
                <a:spcPts val="421"/>
              </a:spcBef>
            </a:pPr>
            <a:r>
              <a:rPr lang="en-US" dirty="0" smtClean="0">
                <a:solidFill>
                  <a:srgbClr val="000000"/>
                </a:solidFill>
                <a:latin typeface="Whitney K Book" pitchFamily="50" charset="0"/>
                <a:sym typeface="Whitney K Book" pitchFamily="50" charset="0"/>
              </a:rPr>
              <a:t>The software enables gray balance color control and editing utilizing superior color technology to provide better color results. </a:t>
            </a:r>
            <a:r>
              <a:rPr lang="en-US" sz="1400" dirty="0">
                <a:solidFill>
                  <a:srgbClr val="000000"/>
                </a:solidFill>
                <a:latin typeface="Whitney K Book" pitchFamily="50" charset="0"/>
                <a:sym typeface="Whitney K Book" pitchFamily="50" charset="0"/>
              </a:rPr>
              <a:t>Gray balance curves using unique algorithms for a balanced color match – better color faster</a:t>
            </a:r>
          </a:p>
          <a:p>
            <a:pPr marL="42059">
              <a:spcBef>
                <a:spcPts val="421"/>
              </a:spcBef>
            </a:pPr>
            <a:r>
              <a:rPr lang="en-US" dirty="0" smtClean="0">
                <a:solidFill>
                  <a:srgbClr val="000000"/>
                </a:solidFill>
                <a:latin typeface="Whitney K Book" pitchFamily="50" charset="0"/>
                <a:sym typeface="Whitney K Book" pitchFamily="50" charset="0"/>
              </a:rPr>
              <a:t>Tight </a:t>
            </a:r>
            <a:r>
              <a:rPr lang="en-US" dirty="0" smtClean="0">
                <a:solidFill>
                  <a:srgbClr val="000000"/>
                </a:solidFill>
                <a:latin typeface="Whitney K Bold" pitchFamily="50" charset="0"/>
                <a:sym typeface="Whitney K Bold" pitchFamily="50" charset="0"/>
              </a:rPr>
              <a:t>integration</a:t>
            </a:r>
            <a:r>
              <a:rPr lang="en-US" dirty="0" smtClean="0">
                <a:solidFill>
                  <a:srgbClr val="000000"/>
                </a:solidFill>
                <a:latin typeface="Whitney K Book" pitchFamily="50" charset="0"/>
                <a:sym typeface="Whitney K Book" pitchFamily="50" charset="0"/>
              </a:rPr>
              <a:t> with the workflow and between devices enables </a:t>
            </a:r>
            <a:r>
              <a:rPr lang="en-US" dirty="0" smtClean="0">
                <a:solidFill>
                  <a:srgbClr val="000000"/>
                </a:solidFill>
                <a:latin typeface="Whitney K Bold" pitchFamily="50" charset="0"/>
                <a:sym typeface="Whitney K Bold" pitchFamily="50" charset="0"/>
              </a:rPr>
              <a:t>automatic updates</a:t>
            </a:r>
            <a:r>
              <a:rPr lang="en-US" dirty="0" smtClean="0">
                <a:solidFill>
                  <a:srgbClr val="000000"/>
                </a:solidFill>
                <a:latin typeface="Whitney K Book" pitchFamily="50" charset="0"/>
                <a:sym typeface="Whitney K Book" pitchFamily="50" charset="0"/>
              </a:rPr>
              <a:t> when production variables occur or a print condition is redefined. </a:t>
            </a:r>
          </a:p>
          <a:p>
            <a:endParaRPr lang="en-US" dirty="0"/>
          </a:p>
        </p:txBody>
      </p:sp>
      <p:sp>
        <p:nvSpPr>
          <p:cNvPr id="4" name="Slide Number Placeholder 3"/>
          <p:cNvSpPr>
            <a:spLocks noGrp="1"/>
          </p:cNvSpPr>
          <p:nvPr>
            <p:ph type="sldNum" sz="quarter" idx="10"/>
          </p:nvPr>
        </p:nvSpPr>
        <p:spPr/>
        <p:txBody>
          <a:bodyPr/>
          <a:lstStyle/>
          <a:p>
            <a:fld id="{E0FEC08A-A023-48D4-8CBA-EF204648AA32}" type="slidenum">
              <a:rPr lang="en-US" smtClean="0"/>
              <a:pPr/>
              <a:t>13</a:t>
            </a:fld>
            <a:endParaRPr lang="en-US" dirty="0"/>
          </a:p>
        </p:txBody>
      </p:sp>
    </p:spTree>
    <p:extLst>
      <p:ext uri="{BB962C8B-B14F-4D97-AF65-F5344CB8AC3E}">
        <p14:creationId xmlns:p14="http://schemas.microsoft.com/office/powerpoint/2010/main" val="177867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spcBef>
                <a:spcPts val="421"/>
              </a:spcBef>
            </a:pPr>
            <a:r>
              <a:rPr lang="en-US" dirty="0" smtClean="0">
                <a:solidFill>
                  <a:srgbClr val="000000"/>
                </a:solidFill>
                <a:latin typeface="Whitney K Book" pitchFamily="50" charset="0"/>
                <a:sym typeface="Whitney K Book" pitchFamily="50" charset="0"/>
              </a:rPr>
              <a:t>So now hopefully you have a better overview of the software features and capabilities lets look at some of the key benefits to your business</a:t>
            </a:r>
          </a:p>
          <a:p>
            <a:pPr>
              <a:spcBef>
                <a:spcPts val="421"/>
              </a:spcBef>
            </a:pPr>
            <a:r>
              <a:rPr lang="en-US" dirty="0" smtClean="0">
                <a:solidFill>
                  <a:srgbClr val="000000"/>
                </a:solidFill>
                <a:latin typeface="Whitney K Book" pitchFamily="50" charset="0"/>
                <a:sym typeface="Whitney K Book" pitchFamily="50" charset="0"/>
              </a:rPr>
              <a:t>One of the key benefits of ColorFlow Software is reducing the setup costs</a:t>
            </a:r>
          </a:p>
          <a:p>
            <a:pPr>
              <a:spcBef>
                <a:spcPts val="421"/>
              </a:spcBef>
            </a:pPr>
            <a:r>
              <a:rPr lang="en-US" dirty="0" smtClean="0">
                <a:solidFill>
                  <a:srgbClr val="000000"/>
                </a:solidFill>
                <a:latin typeface="Whitney K Book" pitchFamily="50" charset="0"/>
                <a:sym typeface="Whitney K Book" pitchFamily="50" charset="0"/>
              </a:rPr>
              <a:t>Usually, users need to run 3 or more press runs in order to fingerprint a press to the degree that they can set up press curves and a source profile for the press. ColorFlow software intelligently uses all of the color data from a press run in order to calculate the press curves and the press profile at the same time, thereby also ensuring that the curve and profile are also related to one another properly.</a:t>
            </a:r>
          </a:p>
          <a:p>
            <a:pPr>
              <a:spcBef>
                <a:spcPts val="421"/>
              </a:spcBef>
            </a:pPr>
            <a:r>
              <a:rPr lang="en-US" dirty="0" smtClean="0">
                <a:solidFill>
                  <a:srgbClr val="000000"/>
                </a:solidFill>
                <a:latin typeface="Whitney K Book" pitchFamily="50" charset="0"/>
                <a:sym typeface="Whitney K Book" pitchFamily="50" charset="0"/>
              </a:rPr>
              <a:t>Comprehensive reports can reduce setup costs even further by summarizing the color and assisting in troubleshooting – here you can see some examples of the type of report information generated </a:t>
            </a:r>
            <a:endParaRPr lang="en-US" dirty="0" smtClean="0"/>
          </a:p>
          <a:p>
            <a:endParaRPr lang="en-US" dirty="0"/>
          </a:p>
        </p:txBody>
      </p:sp>
      <p:sp>
        <p:nvSpPr>
          <p:cNvPr id="4" name="Slide Number Placeholder 3"/>
          <p:cNvSpPr>
            <a:spLocks noGrp="1"/>
          </p:cNvSpPr>
          <p:nvPr>
            <p:ph type="sldNum" sz="quarter" idx="10"/>
          </p:nvPr>
        </p:nvSpPr>
        <p:spPr/>
        <p:txBody>
          <a:bodyPr/>
          <a:lstStyle/>
          <a:p>
            <a:fld id="{E0FEC08A-A023-48D4-8CBA-EF204648AA32}" type="slidenum">
              <a:rPr lang="en-US" smtClean="0"/>
              <a:pPr/>
              <a:t>18</a:t>
            </a:fld>
            <a:endParaRPr lang="en-US"/>
          </a:p>
        </p:txBody>
      </p:sp>
    </p:spTree>
    <p:extLst>
      <p:ext uri="{BB962C8B-B14F-4D97-AF65-F5344CB8AC3E}">
        <p14:creationId xmlns:p14="http://schemas.microsoft.com/office/powerpoint/2010/main" val="21988278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 name="Title 1"/>
          <p:cNvSpPr>
            <a:spLocks noGrp="1"/>
          </p:cNvSpPr>
          <p:nvPr>
            <p:ph type="ctrTitle"/>
          </p:nvPr>
        </p:nvSpPr>
        <p:spPr>
          <a:xfrm>
            <a:off x="1713853" y="4189430"/>
            <a:ext cx="7148689" cy="773641"/>
          </a:xfrm>
          <a:prstGeom prst="rect">
            <a:avLst/>
          </a:prstGeom>
        </p:spPr>
        <p:txBody>
          <a:bodyPr>
            <a:normAutofit/>
          </a:bodyPr>
          <a:lstStyle>
            <a:lvl1pPr algn="l">
              <a:defRPr sz="3600">
                <a:solidFill>
                  <a:schemeClr val="tx1"/>
                </a:solidFill>
              </a:defRPr>
            </a:lvl1pPr>
          </a:lstStyle>
          <a:p>
            <a:r>
              <a:rPr lang="en-CA" dirty="0" smtClean="0"/>
              <a:t>Click to edit Master title style</a:t>
            </a:r>
            <a:endParaRPr lang="en-US" dirty="0"/>
          </a:p>
        </p:txBody>
      </p:sp>
      <p:sp>
        <p:nvSpPr>
          <p:cNvPr id="8" name="Subtitle 2"/>
          <p:cNvSpPr>
            <a:spLocks noGrp="1"/>
          </p:cNvSpPr>
          <p:nvPr>
            <p:ph type="subTitle" idx="1"/>
          </p:nvPr>
        </p:nvSpPr>
        <p:spPr>
          <a:xfrm>
            <a:off x="1713852" y="4963071"/>
            <a:ext cx="7148689" cy="557484"/>
          </a:xfrm>
          <a:prstGeom prst="rect">
            <a:avLst/>
          </a:prstGeom>
        </p:spPr>
        <p:txBody>
          <a:bodyPr>
            <a:normAutofit/>
          </a:bodyPr>
          <a:lstStyle>
            <a:lvl1pPr marL="0" indent="0" algn="l">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dirty="0" smtClean="0"/>
              <a:t>Click to edit Master subtitle style</a:t>
            </a:r>
            <a:endParaRPr lang="en-US" dirty="0"/>
          </a:p>
        </p:txBody>
      </p:sp>
      <p:sp>
        <p:nvSpPr>
          <p:cNvPr id="4" name="Date Placeholder 3"/>
          <p:cNvSpPr>
            <a:spLocks noGrp="1"/>
          </p:cNvSpPr>
          <p:nvPr>
            <p:ph type="dt" sz="half" idx="10"/>
          </p:nvPr>
        </p:nvSpPr>
        <p:spPr>
          <a:xfrm>
            <a:off x="1708150" y="6356350"/>
            <a:ext cx="2133600" cy="365125"/>
          </a:xfrm>
          <a:prstGeom prst="rect">
            <a:avLst/>
          </a:prstGeom>
        </p:spPr>
        <p:txBody>
          <a:bodyPr vert="horz" wrap="square" lIns="91440" tIns="45720" rIns="91440" bIns="45720" numCol="1" anchor="t" anchorCtr="0" compatLnSpc="1">
            <a:prstTxWarp prst="textNoShape">
              <a:avLst/>
            </a:prstTxWarp>
          </a:bodyPr>
          <a:lstStyle>
            <a:lvl1pPr>
              <a:defRPr sz="1200">
                <a:ea typeface="Arial" pitchFamily="-72" charset="0"/>
                <a:cs typeface="Arial" pitchFamily="-72" charset="0"/>
              </a:defRPr>
            </a:lvl1pPr>
          </a:lstStyle>
          <a:p>
            <a:fld id="{22BCCB7B-5AB8-4F2A-AB91-D033E65FD1D9}" type="datetimeFigureOut">
              <a:rPr lang="en-US"/>
              <a:pPr/>
              <a:t>5/18/2016</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3117"/>
            <a:ext cx="7613897" cy="607657"/>
          </a:xfrm>
          <a:prstGeom prst="rect">
            <a:avLst/>
          </a:prstGeom>
        </p:spPr>
        <p:txBody>
          <a:bodyPr/>
          <a:lstStyle/>
          <a:p>
            <a:r>
              <a:rPr lang="en-CA" dirty="0" smtClean="0"/>
              <a:t>Click to edit Master title style</a:t>
            </a:r>
            <a:endParaRPr lang="en-US" dirty="0"/>
          </a:p>
        </p:txBody>
      </p:sp>
      <p:sp>
        <p:nvSpPr>
          <p:cNvPr id="3" name="Content Placeholder 2"/>
          <p:cNvSpPr>
            <a:spLocks noGrp="1"/>
          </p:cNvSpPr>
          <p:nvPr>
            <p:ph idx="1"/>
          </p:nvPr>
        </p:nvSpPr>
        <p:spPr>
          <a:xfrm>
            <a:off x="457200" y="1166018"/>
            <a:ext cx="8229600" cy="4525963"/>
          </a:xfrm>
          <a:prstGeom prst="rect">
            <a:avLst/>
          </a:prstGeom>
        </p:spPr>
        <p:txBody>
          <a:bodyPr/>
          <a:lstStyle/>
          <a:p>
            <a:pPr lvl="0"/>
            <a:r>
              <a:rPr lang="en-CA" dirty="0" smtClean="0"/>
              <a:t>Click to edit Master text styles</a:t>
            </a:r>
          </a:p>
          <a:p>
            <a:pPr lvl="1"/>
            <a:r>
              <a:rPr lang="en-CA" dirty="0" smtClean="0"/>
              <a:t>Second level</a:t>
            </a:r>
          </a:p>
          <a:p>
            <a:pPr lvl="2"/>
            <a:r>
              <a:rPr lang="en-CA" dirty="0" smtClean="0"/>
              <a:t>Third level</a:t>
            </a:r>
          </a:p>
          <a:p>
            <a:pPr lvl="3"/>
            <a:r>
              <a:rPr lang="en-CA" dirty="0" smtClean="0"/>
              <a:t>Fourth level</a:t>
            </a:r>
          </a:p>
          <a:p>
            <a:pPr lvl="4"/>
            <a:r>
              <a:rPr lang="en-CA" dirty="0" smtClean="0"/>
              <a:t>Fifth level</a:t>
            </a:r>
            <a:endParaRPr lang="en-US" dirty="0"/>
          </a:p>
        </p:txBody>
      </p:sp>
      <p:sp>
        <p:nvSpPr>
          <p:cNvPr id="4" name="Slide Number Placeholder 3"/>
          <p:cNvSpPr>
            <a:spLocks noGrp="1"/>
          </p:cNvSpPr>
          <p:nvPr>
            <p:ph type="sldNum" sz="quarter" idx="10"/>
          </p:nvPr>
        </p:nvSpPr>
        <p:spPr>
          <a:xfrm>
            <a:off x="457200" y="6492875"/>
            <a:ext cx="2133600" cy="365125"/>
          </a:xfrm>
          <a:prstGeom prst="rect">
            <a:avLst/>
          </a:prstGeom>
        </p:spPr>
        <p:txBody>
          <a:bodyPr vert="horz" wrap="square" lIns="91440" tIns="45720" rIns="91440" bIns="45720" numCol="1" anchor="t" anchorCtr="0" compatLnSpc="1">
            <a:prstTxWarp prst="textNoShape">
              <a:avLst/>
            </a:prstTxWarp>
          </a:bodyPr>
          <a:lstStyle>
            <a:lvl1pPr>
              <a:defRPr sz="800">
                <a:solidFill>
                  <a:srgbClr val="7F7F7F"/>
                </a:solidFill>
                <a:ea typeface="Arial" pitchFamily="-72" charset="0"/>
                <a:cs typeface="Arial" pitchFamily="-72" charset="0"/>
              </a:defRPr>
            </a:lvl1pPr>
          </a:lstStyle>
          <a:p>
            <a:fld id="{0D6F8915-1E44-479F-AD1E-10BFA857BDFB}"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44625" cy="565169"/>
          </a:xfrm>
          <a:prstGeom prst="rect">
            <a:avLst/>
          </a:prstGeom>
        </p:spPr>
        <p:txBody>
          <a:bodyPr/>
          <a:lstStyle/>
          <a:p>
            <a:r>
              <a:rPr lang="en-CA" smtClean="0"/>
              <a:t>Click to edit Master title style</a:t>
            </a:r>
            <a:endParaRPr lang="en-US"/>
          </a:p>
        </p:txBody>
      </p:sp>
      <p:sp>
        <p:nvSpPr>
          <p:cNvPr id="3" name="Slide Number Placeholder 3"/>
          <p:cNvSpPr>
            <a:spLocks noGrp="1"/>
          </p:cNvSpPr>
          <p:nvPr>
            <p:ph type="sldNum" sz="quarter" idx="10"/>
          </p:nvPr>
        </p:nvSpPr>
        <p:spPr>
          <a:xfrm>
            <a:off x="457200" y="6492875"/>
            <a:ext cx="2133600" cy="365125"/>
          </a:xfrm>
          <a:prstGeom prst="rect">
            <a:avLst/>
          </a:prstGeom>
        </p:spPr>
        <p:txBody>
          <a:bodyPr vert="horz" wrap="square" lIns="91440" tIns="45720" rIns="91440" bIns="45720" numCol="1" anchor="t" anchorCtr="0" compatLnSpc="1">
            <a:prstTxWarp prst="textNoShape">
              <a:avLst/>
            </a:prstTxWarp>
          </a:bodyPr>
          <a:lstStyle>
            <a:lvl1pPr>
              <a:defRPr sz="800">
                <a:solidFill>
                  <a:srgbClr val="7F7F7F"/>
                </a:solidFill>
                <a:ea typeface="Arial" pitchFamily="-72" charset="0"/>
                <a:cs typeface="Arial" pitchFamily="-72" charset="0"/>
              </a:defRPr>
            </a:lvl1pPr>
          </a:lstStyle>
          <a:p>
            <a:fld id="{0738E72B-85D0-4BF3-91C9-E4F79210818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 name="Slide Number Placeholder 3"/>
          <p:cNvSpPr>
            <a:spLocks noGrp="1"/>
          </p:cNvSpPr>
          <p:nvPr>
            <p:ph type="sldNum" sz="quarter" idx="10"/>
          </p:nvPr>
        </p:nvSpPr>
        <p:spPr>
          <a:xfrm>
            <a:off x="457200" y="6492875"/>
            <a:ext cx="2133600" cy="365125"/>
          </a:xfrm>
          <a:prstGeom prst="rect">
            <a:avLst/>
          </a:prstGeom>
        </p:spPr>
        <p:txBody>
          <a:bodyPr vert="horz" wrap="square" lIns="91440" tIns="45720" rIns="91440" bIns="45720" numCol="1" anchor="t" anchorCtr="0" compatLnSpc="1">
            <a:prstTxWarp prst="textNoShape">
              <a:avLst/>
            </a:prstTxWarp>
          </a:bodyPr>
          <a:lstStyle>
            <a:lvl1pPr>
              <a:defRPr sz="800">
                <a:solidFill>
                  <a:srgbClr val="7F7F7F"/>
                </a:solidFill>
                <a:ea typeface="Arial" pitchFamily="-72" charset="0"/>
                <a:cs typeface="Arial" pitchFamily="-72" charset="0"/>
              </a:defRPr>
            </a:lvl1pPr>
          </a:lstStyle>
          <a:p>
            <a:fld id="{598FD6D2-DEDE-4D9B-BD7F-53195DDC381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 name="Picture 11" descr="Sign off white.jpg                                             00000367Client Work                    C48D0E57:"/>
          <p:cNvPicPr>
            <a:picLocks noChangeAspect="1" noChangeArrowheads="1"/>
          </p:cNvPicPr>
          <p:nvPr userDrawn="1"/>
        </p:nvPicPr>
        <p:blipFill>
          <a:blip r:embed="rId3">
            <a:clrChange>
              <a:clrFrom>
                <a:srgbClr val="FFFFFF"/>
              </a:clrFrom>
              <a:clrTo>
                <a:srgbClr val="FFFFFF">
                  <a:alpha val="0"/>
                </a:srgbClr>
              </a:clrTo>
            </a:clrChange>
          </a:blip>
          <a:srcRect t="31354" r="17" b="26543"/>
          <a:stretch>
            <a:fillRect/>
          </a:stretch>
        </p:blipFill>
        <p:spPr bwMode="auto">
          <a:xfrm>
            <a:off x="0" y="2151063"/>
            <a:ext cx="9144000" cy="2887662"/>
          </a:xfrm>
          <a:prstGeom prst="rect">
            <a:avLst/>
          </a:prstGeom>
          <a:noFill/>
          <a:ln w="9525">
            <a:noFill/>
            <a:miter lim="800000"/>
            <a:headEnd/>
            <a:tailEnd/>
          </a:ln>
        </p:spPr>
      </p:pic>
      <p:sp>
        <p:nvSpPr>
          <p:cNvPr id="3" name="TextBox 2"/>
          <p:cNvSpPr txBox="1"/>
          <p:nvPr userDrawn="1"/>
        </p:nvSpPr>
        <p:spPr>
          <a:xfrm>
            <a:off x="3319463" y="4321175"/>
            <a:ext cx="4137025" cy="215900"/>
          </a:xfrm>
          <a:prstGeom prst="rect">
            <a:avLst/>
          </a:prstGeom>
          <a:noFill/>
        </p:spPr>
        <p:txBody>
          <a:bodyPr>
            <a:prstTxWarp prst="textNoShape">
              <a:avLst/>
            </a:prstTxWarp>
            <a:spAutoFit/>
          </a:bodyPr>
          <a:lstStyle/>
          <a:p>
            <a:pPr fontAlgn="auto">
              <a:spcBef>
                <a:spcPts val="0"/>
              </a:spcBef>
              <a:spcAft>
                <a:spcPts val="0"/>
              </a:spcAft>
              <a:defRPr/>
            </a:pPr>
            <a:r>
              <a:rPr lang="en-US" sz="800" dirty="0">
                <a:solidFill>
                  <a:srgbClr val="4D4D4D"/>
                </a:solidFill>
                <a:latin typeface="Arial" charset="0"/>
                <a:ea typeface="Arial" charset="0"/>
                <a:cs typeface="Arial" charset="0"/>
              </a:rPr>
              <a:t>© </a:t>
            </a:r>
            <a:r>
              <a:rPr lang="en-US" sz="800" dirty="0" smtClean="0">
                <a:solidFill>
                  <a:srgbClr val="4D4D4D"/>
                </a:solidFill>
                <a:latin typeface="Arial" charset="0"/>
                <a:ea typeface="Arial" charset="0"/>
                <a:cs typeface="Arial" charset="0"/>
              </a:rPr>
              <a:t>2014, </a:t>
            </a:r>
            <a:r>
              <a:rPr lang="en-US" sz="800" dirty="0">
                <a:solidFill>
                  <a:srgbClr val="4D4D4D"/>
                </a:solidFill>
                <a:latin typeface="Arial" charset="0"/>
                <a:ea typeface="Arial" charset="0"/>
                <a:cs typeface="Arial" charset="0"/>
              </a:rPr>
              <a:t>Kodak.</a:t>
            </a:r>
          </a:p>
        </p:txBody>
      </p:sp>
      <p:sp>
        <p:nvSpPr>
          <p:cNvPr id="4" name="Slide Number Placeholder 3"/>
          <p:cNvSpPr>
            <a:spLocks noGrp="1"/>
          </p:cNvSpPr>
          <p:nvPr>
            <p:ph type="sldNum" sz="quarter" idx="10"/>
          </p:nvPr>
        </p:nvSpPr>
        <p:spPr>
          <a:xfrm>
            <a:off x="457200" y="6492875"/>
            <a:ext cx="2133600" cy="365125"/>
          </a:xfrm>
          <a:prstGeom prst="rect">
            <a:avLst/>
          </a:prstGeom>
        </p:spPr>
        <p:txBody>
          <a:bodyPr vert="horz" wrap="square" lIns="91440" tIns="45720" rIns="91440" bIns="45720" numCol="1" anchor="t" anchorCtr="0" compatLnSpc="1">
            <a:prstTxWarp prst="textNoShape">
              <a:avLst/>
            </a:prstTxWarp>
          </a:bodyPr>
          <a:lstStyle>
            <a:lvl1pPr>
              <a:defRPr sz="800">
                <a:solidFill>
                  <a:srgbClr val="7F7F7F"/>
                </a:solidFill>
                <a:ea typeface="Arial" pitchFamily="-72" charset="0"/>
                <a:cs typeface="Arial" pitchFamily="-72" charset="0"/>
              </a:defRPr>
            </a:lvl1pPr>
          </a:lstStyle>
          <a:p>
            <a:fld id="{C00F28D6-6773-46D0-94CF-008B0893B0DA}"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7"/>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Lst>
  <p:txStyles>
    <p:titleStyle>
      <a:lvl1pPr algn="l" defTabSz="457200" rtl="0" fontAlgn="base">
        <a:spcBef>
          <a:spcPct val="0"/>
        </a:spcBef>
        <a:spcAft>
          <a:spcPct val="0"/>
        </a:spcAft>
        <a:defRPr sz="3000" kern="1200">
          <a:solidFill>
            <a:schemeClr val="tx1"/>
          </a:solidFill>
          <a:latin typeface="Arial"/>
          <a:ea typeface="ＭＳ Ｐゴシック" pitchFamily="-72" charset="-128"/>
          <a:cs typeface="ＭＳ Ｐゴシック" pitchFamily="-72" charset="-128"/>
        </a:defRPr>
      </a:lvl1pPr>
      <a:lvl2pPr algn="l" defTabSz="457200" rtl="0" fontAlgn="base">
        <a:spcBef>
          <a:spcPct val="0"/>
        </a:spcBef>
        <a:spcAft>
          <a:spcPct val="0"/>
        </a:spcAft>
        <a:defRPr sz="3000">
          <a:solidFill>
            <a:schemeClr val="tx1"/>
          </a:solidFill>
          <a:latin typeface="Arial" pitchFamily="-72" charset="0"/>
          <a:ea typeface="ＭＳ Ｐゴシック" pitchFamily="-72" charset="-128"/>
          <a:cs typeface="ＭＳ Ｐゴシック" pitchFamily="-72" charset="-128"/>
        </a:defRPr>
      </a:lvl2pPr>
      <a:lvl3pPr algn="l" defTabSz="457200" rtl="0" fontAlgn="base">
        <a:spcBef>
          <a:spcPct val="0"/>
        </a:spcBef>
        <a:spcAft>
          <a:spcPct val="0"/>
        </a:spcAft>
        <a:defRPr sz="3000">
          <a:solidFill>
            <a:schemeClr val="tx1"/>
          </a:solidFill>
          <a:latin typeface="Arial" pitchFamily="-72" charset="0"/>
          <a:ea typeface="ＭＳ Ｐゴシック" pitchFamily="-72" charset="-128"/>
          <a:cs typeface="ＭＳ Ｐゴシック" pitchFamily="-72" charset="-128"/>
        </a:defRPr>
      </a:lvl3pPr>
      <a:lvl4pPr algn="l" defTabSz="457200" rtl="0" fontAlgn="base">
        <a:spcBef>
          <a:spcPct val="0"/>
        </a:spcBef>
        <a:spcAft>
          <a:spcPct val="0"/>
        </a:spcAft>
        <a:defRPr sz="3000">
          <a:solidFill>
            <a:schemeClr val="tx1"/>
          </a:solidFill>
          <a:latin typeface="Arial" pitchFamily="-72" charset="0"/>
          <a:ea typeface="ＭＳ Ｐゴシック" pitchFamily="-72" charset="-128"/>
          <a:cs typeface="ＭＳ Ｐゴシック" pitchFamily="-72" charset="-128"/>
        </a:defRPr>
      </a:lvl4pPr>
      <a:lvl5pPr algn="l" defTabSz="457200" rtl="0" fontAlgn="base">
        <a:spcBef>
          <a:spcPct val="0"/>
        </a:spcBef>
        <a:spcAft>
          <a:spcPct val="0"/>
        </a:spcAft>
        <a:defRPr sz="3000">
          <a:solidFill>
            <a:schemeClr val="tx1"/>
          </a:solidFill>
          <a:latin typeface="Arial" pitchFamily="-72" charset="0"/>
          <a:ea typeface="ＭＳ Ｐゴシック" pitchFamily="-72" charset="-128"/>
          <a:cs typeface="ＭＳ Ｐゴシック" pitchFamily="-72" charset="-128"/>
        </a:defRPr>
      </a:lvl5pPr>
      <a:lvl6pPr marL="457200" algn="l" defTabSz="457200" rtl="0" fontAlgn="base">
        <a:spcBef>
          <a:spcPct val="0"/>
        </a:spcBef>
        <a:spcAft>
          <a:spcPct val="0"/>
        </a:spcAft>
        <a:defRPr sz="3000">
          <a:solidFill>
            <a:schemeClr val="tx1"/>
          </a:solidFill>
          <a:latin typeface="Arial" pitchFamily="-72" charset="0"/>
          <a:ea typeface="ＭＳ Ｐゴシック" pitchFamily="-72" charset="-128"/>
          <a:cs typeface="ＭＳ Ｐゴシック" pitchFamily="-72" charset="-128"/>
        </a:defRPr>
      </a:lvl6pPr>
      <a:lvl7pPr marL="914400" algn="l" defTabSz="457200" rtl="0" fontAlgn="base">
        <a:spcBef>
          <a:spcPct val="0"/>
        </a:spcBef>
        <a:spcAft>
          <a:spcPct val="0"/>
        </a:spcAft>
        <a:defRPr sz="3000">
          <a:solidFill>
            <a:schemeClr val="tx1"/>
          </a:solidFill>
          <a:latin typeface="Arial" pitchFamily="-72" charset="0"/>
          <a:ea typeface="ＭＳ Ｐゴシック" pitchFamily="-72" charset="-128"/>
          <a:cs typeface="ＭＳ Ｐゴシック" pitchFamily="-72" charset="-128"/>
        </a:defRPr>
      </a:lvl7pPr>
      <a:lvl8pPr marL="1371600" algn="l" defTabSz="457200" rtl="0" fontAlgn="base">
        <a:spcBef>
          <a:spcPct val="0"/>
        </a:spcBef>
        <a:spcAft>
          <a:spcPct val="0"/>
        </a:spcAft>
        <a:defRPr sz="3000">
          <a:solidFill>
            <a:schemeClr val="tx1"/>
          </a:solidFill>
          <a:latin typeface="Arial" pitchFamily="-72" charset="0"/>
          <a:ea typeface="ＭＳ Ｐゴシック" pitchFamily="-72" charset="-128"/>
          <a:cs typeface="ＭＳ Ｐゴシック" pitchFamily="-72" charset="-128"/>
        </a:defRPr>
      </a:lvl8pPr>
      <a:lvl9pPr marL="1828800" algn="l" defTabSz="457200" rtl="0" fontAlgn="base">
        <a:spcBef>
          <a:spcPct val="0"/>
        </a:spcBef>
        <a:spcAft>
          <a:spcPct val="0"/>
        </a:spcAft>
        <a:defRPr sz="3000">
          <a:solidFill>
            <a:schemeClr val="tx1"/>
          </a:solidFill>
          <a:latin typeface="Arial" pitchFamily="-72" charset="0"/>
          <a:ea typeface="ＭＳ Ｐゴシック" pitchFamily="-72" charset="-128"/>
          <a:cs typeface="ＭＳ Ｐゴシック" pitchFamily="-72" charset="-128"/>
        </a:defRPr>
      </a:lvl9pPr>
    </p:titleStyle>
    <p:bodyStyle>
      <a:lvl1pPr marL="342900" indent="-342900" algn="l" defTabSz="457200" rtl="0" fontAlgn="base">
        <a:spcBef>
          <a:spcPct val="20000"/>
        </a:spcBef>
        <a:spcAft>
          <a:spcPct val="0"/>
        </a:spcAft>
        <a:buFont typeface="Arial" pitchFamily="-72" charset="0"/>
        <a:buChar char="•"/>
        <a:defRPr sz="2200" kern="1200">
          <a:solidFill>
            <a:schemeClr val="tx1"/>
          </a:solidFill>
          <a:latin typeface="Arial"/>
          <a:ea typeface="ＭＳ Ｐゴシック" pitchFamily="-72" charset="-128"/>
          <a:cs typeface="ＭＳ Ｐゴシック" pitchFamily="-72" charset="-128"/>
        </a:defRPr>
      </a:lvl1pPr>
      <a:lvl2pPr marL="742950" indent="-285750" algn="l" defTabSz="457200" rtl="0" fontAlgn="base">
        <a:spcBef>
          <a:spcPct val="20000"/>
        </a:spcBef>
        <a:spcAft>
          <a:spcPct val="0"/>
        </a:spcAft>
        <a:buFont typeface="Arial" pitchFamily="-72" charset="0"/>
        <a:buChar char="–"/>
        <a:defRPr sz="2000" kern="1200">
          <a:solidFill>
            <a:schemeClr val="tx1"/>
          </a:solidFill>
          <a:latin typeface="Arial"/>
          <a:ea typeface="ＭＳ Ｐゴシック" pitchFamily="-72" charset="-128"/>
          <a:cs typeface="ＭＳ Ｐゴシック" pitchFamily="-72" charset="-128"/>
        </a:defRPr>
      </a:lvl2pPr>
      <a:lvl3pPr marL="1143000" indent="-228600" algn="l" defTabSz="457200" rtl="0" fontAlgn="base">
        <a:spcBef>
          <a:spcPct val="20000"/>
        </a:spcBef>
        <a:spcAft>
          <a:spcPct val="0"/>
        </a:spcAft>
        <a:buFont typeface="Arial" pitchFamily="-72" charset="0"/>
        <a:buChar char="•"/>
        <a:defRPr kern="1200">
          <a:solidFill>
            <a:schemeClr val="tx1"/>
          </a:solidFill>
          <a:latin typeface="Arial"/>
          <a:ea typeface="ＭＳ Ｐゴシック" pitchFamily="-72" charset="-128"/>
          <a:cs typeface="ＭＳ Ｐゴシック" pitchFamily="-72" charset="-128"/>
        </a:defRPr>
      </a:lvl3pPr>
      <a:lvl4pPr marL="1600200" indent="-228600" algn="l" defTabSz="457200" rtl="0" fontAlgn="base">
        <a:spcBef>
          <a:spcPct val="20000"/>
        </a:spcBef>
        <a:spcAft>
          <a:spcPct val="0"/>
        </a:spcAft>
        <a:buFont typeface="Arial" pitchFamily="-72" charset="0"/>
        <a:buChar char="–"/>
        <a:defRPr kern="1200">
          <a:solidFill>
            <a:schemeClr val="tx1"/>
          </a:solidFill>
          <a:latin typeface="Arial"/>
          <a:ea typeface="ＭＳ Ｐゴシック" pitchFamily="-72" charset="-128"/>
          <a:cs typeface="ＭＳ Ｐゴシック" pitchFamily="-72" charset="-128"/>
        </a:defRPr>
      </a:lvl4pPr>
      <a:lvl5pPr marL="2057400" indent="-228600" algn="l" defTabSz="457200" rtl="0" fontAlgn="base">
        <a:spcBef>
          <a:spcPct val="20000"/>
        </a:spcBef>
        <a:spcAft>
          <a:spcPct val="0"/>
        </a:spcAft>
        <a:buFont typeface="Arial" pitchFamily="-72" charset="0"/>
        <a:buChar char="•"/>
        <a:defRPr kern="1200">
          <a:solidFill>
            <a:schemeClr val="tx1"/>
          </a:solidFill>
          <a:latin typeface="Arial"/>
          <a:ea typeface="ＭＳ Ｐゴシック" pitchFamily="-72" charset="-128"/>
          <a:cs typeface="ＭＳ Ｐゴシック" pitchFamily="-72"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g"/><Relationship Id="rId1" Type="http://schemas.openxmlformats.org/officeDocument/2006/relationships/slideLayout" Target="../slideLayouts/slideLayout3.xml"/><Relationship Id="rId5" Type="http://schemas.openxmlformats.org/officeDocument/2006/relationships/image" Target="../media/image33.jpg"/><Relationship Id="rId4" Type="http://schemas.openxmlformats.org/officeDocument/2006/relationships/image" Target="../media/image32.jpg"/></Relationships>
</file>

<file path=ppt/slides/_rels/slide1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jp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41.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3.xml"/><Relationship Id="rId4" Type="http://schemas.openxmlformats.org/officeDocument/2006/relationships/image" Target="../media/image49.jpeg"/></Relationships>
</file>

<file path=ppt/slides/_rels/slide2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53.jpeg"/><Relationship Id="rId7" Type="http://schemas.openxmlformats.org/officeDocument/2006/relationships/image" Target="../media/image57.jpeg"/><Relationship Id="rId2" Type="http://schemas.openxmlformats.org/officeDocument/2006/relationships/image" Target="../media/image52.jpeg"/><Relationship Id="rId1" Type="http://schemas.openxmlformats.org/officeDocument/2006/relationships/slideLayout" Target="../slideLayouts/slideLayout2.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60.png"/><Relationship Id="rId5" Type="http://schemas.openxmlformats.org/officeDocument/2006/relationships/oleObject" Target="../embeddings/oleObject2.bin"/><Relationship Id="rId4" Type="http://schemas.openxmlformats.org/officeDocument/2006/relationships/image" Target="../media/image59.png"/></Relationships>
</file>

<file path=ppt/slides/_rels/slide3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35.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mailto:richard.thies@kodak.com" TargetMode="External"/><Relationship Id="rId2" Type="http://schemas.openxmlformats.org/officeDocument/2006/relationships/image" Target="../media/image66.png"/><Relationship Id="rId1" Type="http://schemas.openxmlformats.org/officeDocument/2006/relationships/slideLayout" Target="../slideLayouts/slideLayout3.xml"/><Relationship Id="rId4" Type="http://schemas.openxmlformats.org/officeDocument/2006/relationships/image" Target="../media/image67.jpg"/></Relationships>
</file>

<file path=ppt/slides/_rels/slide3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12.png"/><Relationship Id="rId7"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14.png"/><Relationship Id="rId10" Type="http://schemas.openxmlformats.org/officeDocument/2006/relationships/image" Target="../media/image17.gif"/><Relationship Id="rId4" Type="http://schemas.openxmlformats.org/officeDocument/2006/relationships/image" Target="../media/image13.png"/><Relationship Id="rId9" Type="http://schemas.openxmlformats.org/officeDocument/2006/relationships/image" Target="../media/image16.gif"/></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3"/>
          <p:cNvSpPr>
            <a:spLocks noGrp="1"/>
          </p:cNvSpPr>
          <p:nvPr>
            <p:ph type="ctrTitle"/>
          </p:nvPr>
        </p:nvSpPr>
        <p:spPr bwMode="auto">
          <a:xfrm>
            <a:off x="1714500" y="4189413"/>
            <a:ext cx="7148513" cy="773112"/>
          </a:xfrm>
          <a:noFill/>
          <a:ln>
            <a:miter lim="800000"/>
            <a:headEnd/>
            <a:tailEnd/>
          </a:ln>
        </p:spPr>
        <p:txBody>
          <a:bodyPr vert="horz" wrap="square" lIns="91440" tIns="45720" rIns="91440" bIns="45720" numCol="1" anchor="t" anchorCtr="0" compatLnSpc="1">
            <a:prstTxWarp prst="textNoShape">
              <a:avLst/>
            </a:prstTxWarp>
          </a:bodyPr>
          <a:lstStyle/>
          <a:p>
            <a:r>
              <a:rPr lang="it-IT" dirty="0" smtClean="0">
                <a:latin typeface="Arial" pitchFamily="-72" charset="0"/>
              </a:rPr>
              <a:t>Introduzione</a:t>
            </a:r>
          </a:p>
        </p:txBody>
      </p:sp>
      <p:sp>
        <p:nvSpPr>
          <p:cNvPr id="50178" name="Subtitle 4"/>
          <p:cNvSpPr>
            <a:spLocks noGrp="1"/>
          </p:cNvSpPr>
          <p:nvPr>
            <p:ph type="subTitle" idx="1"/>
          </p:nvPr>
        </p:nvSpPr>
        <p:spPr bwMode="auto">
          <a:xfrm>
            <a:off x="1714500" y="4962525"/>
            <a:ext cx="7148513" cy="5588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latin typeface="Arial" pitchFamily="-72" charset="0"/>
              </a:rPr>
              <a:t>Kodak </a:t>
            </a:r>
            <a:r>
              <a:rPr lang="en-US" dirty="0" err="1" smtClean="0">
                <a:latin typeface="Arial" pitchFamily="-72" charset="0"/>
              </a:rPr>
              <a:t>ColorFlow</a:t>
            </a:r>
            <a:r>
              <a:rPr lang="en-US" dirty="0" smtClean="0">
                <a:latin typeface="Arial" pitchFamily="-72" charset="0"/>
              </a:rPr>
              <a:t> Software 7.5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3"/>
          <p:cNvSpPr>
            <a:spLocks noGrp="1"/>
          </p:cNvSpPr>
          <p:nvPr>
            <p:ph type="ctrTitle"/>
          </p:nvPr>
        </p:nvSpPr>
        <p:spPr bwMode="auto">
          <a:xfrm>
            <a:off x="1714500" y="4189413"/>
            <a:ext cx="7148513" cy="773112"/>
          </a:xfrm>
          <a:noFill/>
          <a:ln>
            <a:miter lim="800000"/>
            <a:headEnd/>
            <a:tailEnd/>
          </a:ln>
        </p:spPr>
        <p:txBody>
          <a:bodyPr vert="horz" wrap="square" lIns="91440" tIns="45720" rIns="91440" bIns="45720" numCol="1" anchor="t" anchorCtr="0" compatLnSpc="1">
            <a:prstTxWarp prst="textNoShape">
              <a:avLst/>
            </a:prstTxWarp>
          </a:bodyPr>
          <a:lstStyle/>
          <a:p>
            <a:r>
              <a:rPr lang="it-IT" dirty="0" smtClean="0">
                <a:latin typeface="Arial" pitchFamily="-72" charset="0"/>
              </a:rPr>
              <a:t>Panoramica</a:t>
            </a:r>
          </a:p>
        </p:txBody>
      </p:sp>
      <p:sp>
        <p:nvSpPr>
          <p:cNvPr id="50178" name="Subtitle 4"/>
          <p:cNvSpPr>
            <a:spLocks noGrp="1"/>
          </p:cNvSpPr>
          <p:nvPr>
            <p:ph type="subTitle" idx="1"/>
          </p:nvPr>
        </p:nvSpPr>
        <p:spPr bwMode="auto">
          <a:xfrm>
            <a:off x="1714500" y="4962525"/>
            <a:ext cx="7148513" cy="5588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latin typeface="Arial" pitchFamily="-72" charset="0"/>
              </a:rPr>
              <a:t>Kodak ColorFlow Software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Dispositivi e Tipi di dispositivo</a:t>
            </a:r>
            <a:endParaRPr lang="it-IT" dirty="0"/>
          </a:p>
        </p:txBody>
      </p:sp>
      <p:sp>
        <p:nvSpPr>
          <p:cNvPr id="3" name="Content Placeholder 2"/>
          <p:cNvSpPr>
            <a:spLocks noGrp="1"/>
          </p:cNvSpPr>
          <p:nvPr>
            <p:ph idx="1"/>
          </p:nvPr>
        </p:nvSpPr>
        <p:spPr>
          <a:xfrm>
            <a:off x="457200" y="1051083"/>
            <a:ext cx="7613897" cy="5053807"/>
          </a:xfrm>
        </p:spPr>
        <p:txBody>
          <a:bodyPr/>
          <a:lstStyle/>
          <a:p>
            <a:pPr marL="0" indent="0">
              <a:spcBef>
                <a:spcPts val="1800"/>
              </a:spcBef>
              <a:buNone/>
            </a:pPr>
            <a:r>
              <a:rPr lang="it-IT" sz="1800" dirty="0" smtClean="0"/>
              <a:t>In </a:t>
            </a:r>
            <a:r>
              <a:rPr lang="it-IT" sz="1800" dirty="0" err="1" smtClean="0"/>
              <a:t>ColorFlow</a:t>
            </a:r>
            <a:r>
              <a:rPr lang="it-IT" sz="1800" dirty="0" smtClean="0"/>
              <a:t> un </a:t>
            </a:r>
            <a:r>
              <a:rPr lang="it-IT" sz="1800" b="1" dirty="0" smtClean="0"/>
              <a:t>Dispositivo</a:t>
            </a:r>
            <a:r>
              <a:rPr lang="it-IT" sz="1800" dirty="0" smtClean="0"/>
              <a:t> è una stampante fisica presente nella tua azienda che cattura o riproduce un immagine. I dispositivi sono identificati da:</a:t>
            </a:r>
          </a:p>
          <a:p>
            <a:pPr>
              <a:spcBef>
                <a:spcPts val="1800"/>
              </a:spcBef>
            </a:pPr>
            <a:r>
              <a:rPr lang="it-IT" sz="1800" dirty="0" smtClean="0"/>
              <a:t>Un nome a vostra scelta (ad esempio </a:t>
            </a:r>
            <a:r>
              <a:rPr lang="it-IT" sz="1800" dirty="0" err="1" smtClean="0"/>
              <a:t>Speed</a:t>
            </a:r>
            <a:r>
              <a:rPr lang="it-IT" sz="1800" dirty="0" smtClean="0"/>
              <a:t> </a:t>
            </a:r>
            <a:r>
              <a:rPr lang="it-IT" sz="1800" dirty="0" err="1" smtClean="0"/>
              <a:t>Mmaster</a:t>
            </a:r>
            <a:r>
              <a:rPr lang="it-IT" sz="1800" dirty="0" smtClean="0"/>
              <a:t> 102 oppure Epson).</a:t>
            </a:r>
          </a:p>
          <a:p>
            <a:pPr>
              <a:spcBef>
                <a:spcPts val="1800"/>
              </a:spcBef>
            </a:pPr>
            <a:r>
              <a:rPr lang="it-IT" sz="1800" dirty="0" smtClean="0"/>
              <a:t>Ed una classe (ad esempio, macchina a foglio, rotativa oppure stampante a getto d’inchiostro). La classe consente a </a:t>
            </a:r>
            <a:r>
              <a:rPr lang="it-IT" sz="1800" dirty="0" err="1" smtClean="0"/>
              <a:t>Colorflow</a:t>
            </a:r>
            <a:r>
              <a:rPr lang="it-IT" sz="1800" dirty="0" smtClean="0"/>
              <a:t> di associare fra loro dispositivi simili.</a:t>
            </a:r>
          </a:p>
          <a:p>
            <a:pPr marL="0" indent="0">
              <a:spcBef>
                <a:spcPts val="1800"/>
              </a:spcBef>
              <a:buNone/>
            </a:pPr>
            <a:r>
              <a:rPr lang="it-IT" sz="1800" dirty="0" smtClean="0"/>
              <a:t>Il </a:t>
            </a:r>
            <a:r>
              <a:rPr lang="it-IT" sz="1800" b="1" dirty="0" smtClean="0"/>
              <a:t>Genere di dispositivo </a:t>
            </a:r>
            <a:r>
              <a:rPr lang="it-IT" sz="1800" dirty="0" smtClean="0"/>
              <a:t>differenzia Dispositivi in categorie per una loro gestione più semplificata, e si divide in:</a:t>
            </a:r>
          </a:p>
          <a:p>
            <a:pPr>
              <a:spcBef>
                <a:spcPts val="1800"/>
              </a:spcBef>
            </a:pPr>
            <a:r>
              <a:rPr lang="it-IT" sz="1800" dirty="0" smtClean="0"/>
              <a:t>Dispositivi basati su curva (include le macchine da stampa offset e le prove colore retinate).</a:t>
            </a:r>
          </a:p>
          <a:p>
            <a:pPr>
              <a:spcBef>
                <a:spcPts val="1800"/>
              </a:spcBef>
            </a:pPr>
            <a:r>
              <a:rPr lang="it-IT" sz="1800" dirty="0" smtClean="0"/>
              <a:t>Dispositivi non-basati su curve (include le stampanti digitali e le prove colore a getto d’inchiostro).</a:t>
            </a:r>
            <a:endParaRPr lang="it-IT" sz="2000" dirty="0" smtClean="0"/>
          </a:p>
          <a:p>
            <a:endParaRPr lang="it-IT"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Stato del dispositivo</a:t>
            </a:r>
            <a:endParaRPr lang="it-IT" dirty="0"/>
          </a:p>
        </p:txBody>
      </p:sp>
      <p:sp>
        <p:nvSpPr>
          <p:cNvPr id="3" name="Content Placeholder 2"/>
          <p:cNvSpPr>
            <a:spLocks noGrp="1"/>
          </p:cNvSpPr>
          <p:nvPr>
            <p:ph idx="1"/>
          </p:nvPr>
        </p:nvSpPr>
        <p:spPr>
          <a:xfrm>
            <a:off x="457200" y="1061243"/>
            <a:ext cx="7613897" cy="4525963"/>
          </a:xfrm>
        </p:spPr>
        <p:txBody>
          <a:bodyPr/>
          <a:lstStyle/>
          <a:p>
            <a:pPr marL="0" indent="0">
              <a:spcBef>
                <a:spcPts val="1200"/>
              </a:spcBef>
              <a:buNone/>
            </a:pPr>
            <a:r>
              <a:rPr lang="it-IT" sz="2000" dirty="0" smtClean="0"/>
              <a:t>Lo </a:t>
            </a:r>
            <a:r>
              <a:rPr lang="it-IT" sz="2000" b="1" dirty="0" smtClean="0"/>
              <a:t>Stato del dispositivo </a:t>
            </a:r>
            <a:r>
              <a:rPr lang="it-IT" sz="2000" dirty="0" smtClean="0"/>
              <a:t>è un concetto fondamentale in </a:t>
            </a:r>
            <a:r>
              <a:rPr lang="it-IT" sz="2000" dirty="0" err="1" smtClean="0"/>
              <a:t>ColorFlow</a:t>
            </a:r>
            <a:r>
              <a:rPr lang="it-IT" sz="2000" dirty="0" smtClean="0"/>
              <a:t>. Rappresenta la combinazione di: </a:t>
            </a:r>
          </a:p>
          <a:p>
            <a:pPr lvl="1">
              <a:spcBef>
                <a:spcPts val="1200"/>
              </a:spcBef>
              <a:buFont typeface="Arial" charset="0"/>
              <a:buChar char="•"/>
            </a:pPr>
            <a:r>
              <a:rPr lang="it-IT" dirty="0" smtClean="0"/>
              <a:t>Un Dispositivo </a:t>
            </a:r>
          </a:p>
          <a:p>
            <a:pPr lvl="1">
              <a:spcBef>
                <a:spcPts val="1200"/>
              </a:spcBef>
              <a:buFont typeface="Arial" charset="0"/>
              <a:buChar char="•"/>
            </a:pPr>
            <a:r>
              <a:rPr lang="it-IT" dirty="0" smtClean="0"/>
              <a:t>Le condizioni operative in cui il dispositivo opera per catturare o riprodurre un immagine</a:t>
            </a:r>
          </a:p>
          <a:p>
            <a:pPr>
              <a:spcBef>
                <a:spcPts val="1200"/>
              </a:spcBef>
              <a:buFont typeface="Arial" charset="0"/>
              <a:buChar char="•"/>
            </a:pPr>
            <a:r>
              <a:rPr lang="it-IT" sz="2000" dirty="0" smtClean="0"/>
              <a:t>Lo stato del dispositivo è misurabile strumentalmente.</a:t>
            </a:r>
          </a:p>
          <a:p>
            <a:pPr>
              <a:spcBef>
                <a:spcPts val="1200"/>
              </a:spcBef>
            </a:pPr>
            <a:r>
              <a:rPr lang="it-IT" sz="2000" dirty="0" smtClean="0"/>
              <a:t>Un singolo </a:t>
            </a:r>
            <a:r>
              <a:rPr lang="it-IT" sz="2000" b="1" dirty="0" smtClean="0"/>
              <a:t>Dispositivo</a:t>
            </a:r>
            <a:r>
              <a:rPr lang="it-IT" sz="2000" dirty="0" smtClean="0"/>
              <a:t> può avere più </a:t>
            </a:r>
            <a:r>
              <a:rPr lang="it-IT" sz="2000" b="1" dirty="0" smtClean="0"/>
              <a:t>Stati</a:t>
            </a:r>
            <a:r>
              <a:rPr lang="it-IT" sz="2000" dirty="0" smtClean="0"/>
              <a:t>, in relazione alla lineatura di stampa, al supporto di stampa od altre variabili che fanno subire variazioni alla resa cromatica del dispositivo.</a:t>
            </a:r>
          </a:p>
          <a:p>
            <a:pPr>
              <a:spcBef>
                <a:spcPts val="1200"/>
              </a:spcBef>
            </a:pPr>
            <a:r>
              <a:rPr lang="it-IT" sz="2000" b="1" dirty="0" smtClean="0"/>
              <a:t>Dispositivi</a:t>
            </a:r>
            <a:r>
              <a:rPr lang="it-IT" sz="2000" dirty="0" smtClean="0"/>
              <a:t> dello stesso </a:t>
            </a:r>
            <a:r>
              <a:rPr lang="it-IT" sz="2000" b="1" dirty="0" smtClean="0"/>
              <a:t>Genere</a:t>
            </a:r>
            <a:r>
              <a:rPr lang="it-IT" sz="2000" dirty="0" smtClean="0"/>
              <a:t> possono condividere gli stessi </a:t>
            </a:r>
            <a:r>
              <a:rPr lang="it-IT" sz="2000" b="1" dirty="0" smtClean="0"/>
              <a:t>Stati</a:t>
            </a:r>
            <a:r>
              <a:rPr lang="it-IT" sz="2000" dirty="0" smtClean="0"/>
              <a:t>.</a:t>
            </a:r>
          </a:p>
          <a:p>
            <a:endParaRPr lang="it-IT" sz="20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Oggetti per il controllo del colore</a:t>
            </a:r>
            <a:endParaRPr lang="it-IT" dirty="0"/>
          </a:p>
        </p:txBody>
      </p:sp>
      <p:sp>
        <p:nvSpPr>
          <p:cNvPr id="3" name="Content Placeholder 2"/>
          <p:cNvSpPr>
            <a:spLocks noGrp="1"/>
          </p:cNvSpPr>
          <p:nvPr>
            <p:ph idx="1"/>
          </p:nvPr>
        </p:nvSpPr>
        <p:spPr>
          <a:xfrm>
            <a:off x="457200" y="1166018"/>
            <a:ext cx="5807675" cy="5072857"/>
          </a:xfrm>
        </p:spPr>
        <p:txBody>
          <a:bodyPr/>
          <a:lstStyle/>
          <a:p>
            <a:pPr marL="0" indent="0">
              <a:buNone/>
            </a:pPr>
            <a:r>
              <a:rPr lang="it-IT" sz="2000" dirty="0" smtClean="0"/>
              <a:t>In un flusso di lavoro, il colore è intrinsecamente controllato da due tipi di oggetti. Curve e profili ICC.</a:t>
            </a:r>
          </a:p>
          <a:p>
            <a:pPr marL="0" indent="0">
              <a:buNone/>
            </a:pPr>
            <a:endParaRPr lang="it-IT" sz="2000" dirty="0" smtClean="0"/>
          </a:p>
          <a:p>
            <a:r>
              <a:rPr lang="it-IT" sz="2000" b="1" dirty="0" smtClean="0"/>
              <a:t>Curve</a:t>
            </a:r>
            <a:r>
              <a:rPr lang="it-IT" sz="2000" dirty="0" smtClean="0"/>
              <a:t> possono essere separate dal Profilo per consentire aggiustamenti tonali.</a:t>
            </a:r>
          </a:p>
          <a:p>
            <a:endParaRPr lang="it-IT" sz="2000" dirty="0" smtClean="0"/>
          </a:p>
          <a:p>
            <a:r>
              <a:rPr lang="it-IT" sz="2000" b="1" dirty="0" smtClean="0"/>
              <a:t>Profili</a:t>
            </a:r>
            <a:r>
              <a:rPr lang="it-IT" sz="2000" dirty="0" smtClean="0"/>
              <a:t> sono utilizzati per ottenere un maggiore grado di fedeltà cromatica, vanno al di là dell’utilizzo di una semplice curva monodimensionale.</a:t>
            </a:r>
          </a:p>
          <a:p>
            <a:pPr marL="0" indent="0" eaLnBrk="1" hangingPunct="1">
              <a:buNone/>
            </a:pPr>
            <a:endParaRPr lang="it-IT" sz="2000" dirty="0" smtClean="0"/>
          </a:p>
        </p:txBody>
      </p:sp>
      <p:pic>
        <p:nvPicPr>
          <p:cNvPr id="4" name="Picture 9"/>
          <p:cNvPicPr>
            <a:picLocks noChangeArrowheads="1"/>
          </p:cNvPicPr>
          <p:nvPr/>
        </p:nvPicPr>
        <p:blipFill>
          <a:blip r:embed="rId3"/>
          <a:srcRect/>
          <a:stretch>
            <a:fillRect/>
          </a:stretch>
        </p:blipFill>
        <p:spPr bwMode="auto">
          <a:xfrm>
            <a:off x="6932277" y="1159442"/>
            <a:ext cx="867939" cy="1323346"/>
          </a:xfrm>
          <a:prstGeom prst="rect">
            <a:avLst/>
          </a:prstGeom>
          <a:noFill/>
          <a:ln w="12700">
            <a:noFill/>
            <a:miter lim="800000"/>
            <a:headEnd/>
            <a:tailEnd/>
          </a:ln>
        </p:spPr>
      </p:pic>
      <p:pic>
        <p:nvPicPr>
          <p:cNvPr id="5" name="Picture 10"/>
          <p:cNvPicPr>
            <a:picLocks noChangeAspect="1" noChangeArrowheads="1"/>
          </p:cNvPicPr>
          <p:nvPr/>
        </p:nvPicPr>
        <p:blipFill>
          <a:blip r:embed="rId4"/>
          <a:srcRect b="28714"/>
          <a:stretch>
            <a:fillRect/>
          </a:stretch>
        </p:blipFill>
        <p:spPr bwMode="auto">
          <a:xfrm>
            <a:off x="6264875" y="2648993"/>
            <a:ext cx="2469444" cy="396074"/>
          </a:xfrm>
          <a:prstGeom prst="rect">
            <a:avLst/>
          </a:prstGeom>
          <a:noFill/>
          <a:ln w="12700">
            <a:solidFill>
              <a:srgbClr val="969696"/>
            </a:solidFill>
            <a:miter lim="800000"/>
            <a:headEnd/>
            <a:tailEnd/>
          </a:ln>
        </p:spPr>
      </p:pic>
      <p:pic>
        <p:nvPicPr>
          <p:cNvPr id="6" name="Picture 2"/>
          <p:cNvPicPr>
            <a:picLocks noChangeArrowheads="1"/>
          </p:cNvPicPr>
          <p:nvPr/>
        </p:nvPicPr>
        <p:blipFill>
          <a:blip r:embed="rId5"/>
          <a:srcRect/>
          <a:stretch>
            <a:fillRect/>
          </a:stretch>
        </p:blipFill>
        <p:spPr bwMode="auto">
          <a:xfrm>
            <a:off x="6647296" y="3405671"/>
            <a:ext cx="1437900" cy="1690672"/>
          </a:xfrm>
          <a:prstGeom prst="rect">
            <a:avLst/>
          </a:prstGeom>
          <a:noFill/>
          <a:ln w="12700">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Curve</a:t>
            </a:r>
            <a:endParaRPr lang="it-IT" dirty="0"/>
          </a:p>
        </p:txBody>
      </p:sp>
      <p:sp>
        <p:nvSpPr>
          <p:cNvPr id="3" name="TextBox 2"/>
          <p:cNvSpPr txBox="1"/>
          <p:nvPr/>
        </p:nvSpPr>
        <p:spPr>
          <a:xfrm>
            <a:off x="571500" y="1000125"/>
            <a:ext cx="6096000" cy="3970318"/>
          </a:xfrm>
          <a:prstGeom prst="rect">
            <a:avLst/>
          </a:prstGeom>
          <a:noFill/>
        </p:spPr>
        <p:txBody>
          <a:bodyPr wrap="square" rtlCol="0">
            <a:spAutoFit/>
          </a:bodyPr>
          <a:lstStyle/>
          <a:p>
            <a:r>
              <a:rPr lang="it-IT" dirty="0" smtClean="0"/>
              <a:t>L’uso delle curve è il metodo di controllo colore standard per i Dispositivi basati su curva:</a:t>
            </a:r>
          </a:p>
          <a:p>
            <a:endParaRPr lang="it-IT" dirty="0" smtClean="0"/>
          </a:p>
          <a:p>
            <a:pPr marL="285750" indent="-285750">
              <a:buFont typeface="Arial" panose="020B0604020202020204" pitchFamily="34" charset="0"/>
              <a:buChar char="•"/>
            </a:pPr>
            <a:r>
              <a:rPr lang="it-IT" b="1" dirty="0" smtClean="0"/>
              <a:t>Curve di linearizzazione lastre</a:t>
            </a:r>
            <a:r>
              <a:rPr lang="it-IT" dirty="0" smtClean="0"/>
              <a:t>: l’uso di queste curve permette di linearizzare le lastre.</a:t>
            </a:r>
          </a:p>
          <a:p>
            <a:endParaRPr lang="it-IT" dirty="0" smtClean="0"/>
          </a:p>
          <a:p>
            <a:pPr marL="285750" indent="-285750">
              <a:buFont typeface="Arial" panose="020B0604020202020204" pitchFamily="34" charset="0"/>
              <a:buChar char="•"/>
            </a:pPr>
            <a:r>
              <a:rPr lang="it-IT" b="1" dirty="0" smtClean="0"/>
              <a:t>Curve di calibrazione della stampa</a:t>
            </a:r>
            <a:r>
              <a:rPr lang="it-IT" dirty="0" smtClean="0"/>
              <a:t>: l’uso di queste curve riporta la condizione di un dispositivo di stampa ad un obbiettivo standard predefinito.</a:t>
            </a:r>
          </a:p>
          <a:p>
            <a:endParaRPr lang="it-IT" dirty="0" smtClean="0"/>
          </a:p>
          <a:p>
            <a:pPr marL="285750" indent="-285750">
              <a:buFont typeface="Arial" panose="020B0604020202020204" pitchFamily="34" charset="0"/>
              <a:buChar char="•"/>
            </a:pPr>
            <a:r>
              <a:rPr lang="it-IT" b="1" dirty="0" smtClean="0"/>
              <a:t>Curve di stampa transfer</a:t>
            </a:r>
            <a:r>
              <a:rPr lang="it-IT" dirty="0" smtClean="0"/>
              <a:t>:  l’uso di queste curve vi permette di avere un controllo in stampa senza dover necessariamente misurare un target predefinito e senza stabilire un obbiettivo standard.</a:t>
            </a:r>
            <a:endParaRPr lang="it-IT" dirty="0"/>
          </a:p>
        </p:txBody>
      </p:sp>
    </p:spTree>
    <p:extLst>
      <p:ext uri="{BB962C8B-B14F-4D97-AF65-F5344CB8AC3E}">
        <p14:creationId xmlns:p14="http://schemas.microsoft.com/office/powerpoint/2010/main" val="19955070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Misure</a:t>
            </a:r>
            <a:endParaRPr lang="it-IT" dirty="0"/>
          </a:p>
        </p:txBody>
      </p:sp>
      <p:sp>
        <p:nvSpPr>
          <p:cNvPr id="3" name="TextBox 2"/>
          <p:cNvSpPr txBox="1"/>
          <p:nvPr/>
        </p:nvSpPr>
        <p:spPr>
          <a:xfrm>
            <a:off x="533400" y="952500"/>
            <a:ext cx="7568425" cy="923330"/>
          </a:xfrm>
          <a:prstGeom prst="rect">
            <a:avLst/>
          </a:prstGeom>
          <a:noFill/>
        </p:spPr>
        <p:txBody>
          <a:bodyPr wrap="square" rtlCol="0">
            <a:spAutoFit/>
          </a:bodyPr>
          <a:lstStyle/>
          <a:p>
            <a:pPr marL="285750" indent="-285750">
              <a:buFont typeface="Arial" panose="020B0604020202020204" pitchFamily="34" charset="0"/>
              <a:buChar char="•"/>
            </a:pPr>
            <a:r>
              <a:rPr lang="it-IT" dirty="0" smtClean="0"/>
              <a:t>Si possono selezionare i migliori campioni da misurare scegliendoli fra fogli diversi per ottenere risultati più accurati.</a:t>
            </a:r>
          </a:p>
          <a:p>
            <a:pPr marL="285750" indent="-285750">
              <a:buFont typeface="Arial" panose="020B0604020202020204" pitchFamily="34" charset="0"/>
              <a:buChar char="•"/>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1806377"/>
            <a:ext cx="3301365" cy="2300306"/>
          </a:xfrm>
          <a:prstGeom prst="rect">
            <a:avLst/>
          </a:prstGeom>
          <a:ln>
            <a:noFill/>
          </a:ln>
          <a:effectLst>
            <a:outerShdw blurRad="190500" algn="tl" rotWithShape="0">
              <a:srgbClr val="000000">
                <a:alpha val="70000"/>
              </a:srgb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0824" y="1949261"/>
            <a:ext cx="1933575" cy="2014538"/>
          </a:xfrm>
          <a:prstGeom prst="rect">
            <a:avLst/>
          </a:prstGeom>
          <a:ln>
            <a:noFill/>
          </a:ln>
          <a:effectLst>
            <a:outerShdw blurRad="190500" algn="tl" rotWithShape="0">
              <a:srgbClr val="000000">
                <a:alpha val="70000"/>
              </a:srgbClr>
            </a:outerShdw>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6225" y="4320961"/>
            <a:ext cx="6504552" cy="2140052"/>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7915" y="3007939"/>
            <a:ext cx="3077718" cy="225628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451939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Curve di bilanciamento dei grigi</a:t>
            </a:r>
            <a:endParaRPr lang="it-IT" dirty="0"/>
          </a:p>
        </p:txBody>
      </p:sp>
      <p:sp>
        <p:nvSpPr>
          <p:cNvPr id="3" name="TextBox 2"/>
          <p:cNvSpPr txBox="1"/>
          <p:nvPr/>
        </p:nvSpPr>
        <p:spPr>
          <a:xfrm>
            <a:off x="457199" y="952500"/>
            <a:ext cx="7644625" cy="1292662"/>
          </a:xfrm>
          <a:prstGeom prst="rect">
            <a:avLst/>
          </a:prstGeom>
          <a:noFill/>
        </p:spPr>
        <p:txBody>
          <a:bodyPr wrap="square" rtlCol="0">
            <a:spAutoFit/>
          </a:bodyPr>
          <a:lstStyle/>
          <a:p>
            <a:pPr marL="285750" indent="-285750">
              <a:buFont typeface="Arial" panose="020B0604020202020204" pitchFamily="34" charset="0"/>
              <a:buChar char="•"/>
            </a:pPr>
            <a:r>
              <a:rPr lang="it-IT" sz="2000" dirty="0" smtClean="0">
                <a:solidFill>
                  <a:srgbClr val="000000"/>
                </a:solidFill>
              </a:rPr>
              <a:t>Le curve di bilanciamento dei grigi usano un algoritmo proprietario per ottenere una corrispondenza cromatica bilanciata: migliore resa cromatica, ottenuta più velocemente.</a:t>
            </a:r>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199" y="2110964"/>
            <a:ext cx="3356134" cy="3296126"/>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2572" y="2110964"/>
            <a:ext cx="3910013" cy="417671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9055277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z="3200" dirty="0" smtClean="0"/>
              <a:t>Bilanciamento dei grigi G7</a:t>
            </a:r>
            <a:endParaRPr lang="it-IT" dirty="0"/>
          </a:p>
        </p:txBody>
      </p:sp>
      <p:sp>
        <p:nvSpPr>
          <p:cNvPr id="3" name="TextBox 2"/>
          <p:cNvSpPr txBox="1"/>
          <p:nvPr/>
        </p:nvSpPr>
        <p:spPr>
          <a:xfrm>
            <a:off x="457200" y="929759"/>
            <a:ext cx="7463650" cy="400110"/>
          </a:xfrm>
          <a:prstGeom prst="rect">
            <a:avLst/>
          </a:prstGeom>
          <a:noFill/>
        </p:spPr>
        <p:txBody>
          <a:bodyPr wrap="square" rtlCol="0">
            <a:spAutoFit/>
          </a:bodyPr>
          <a:lstStyle/>
          <a:p>
            <a:pPr marL="285750" indent="-285750">
              <a:buFont typeface="Arial" panose="020B0604020202020204" pitchFamily="34" charset="0"/>
              <a:buChar char="•"/>
            </a:pPr>
            <a:r>
              <a:rPr lang="it-IT" sz="2000" dirty="0" smtClean="0"/>
              <a:t>Supporto nativo per la forma test P2P25 (metodologia G7).</a:t>
            </a:r>
            <a:endParaRPr lang="it-IT" sz="2000" dirty="0"/>
          </a:p>
        </p:txBody>
      </p:sp>
      <p:pic>
        <p:nvPicPr>
          <p:cNvPr id="4" name="Picture 3"/>
          <p:cNvPicPr>
            <a:picLocks noChangeAspect="1"/>
          </p:cNvPicPr>
          <p:nvPr/>
        </p:nvPicPr>
        <p:blipFill>
          <a:blip r:embed="rId2"/>
          <a:stretch>
            <a:fillRect/>
          </a:stretch>
        </p:blipFill>
        <p:spPr>
          <a:xfrm>
            <a:off x="742949" y="1489749"/>
            <a:ext cx="5686426" cy="4655958"/>
          </a:xfrm>
          <a:prstGeom prst="rect">
            <a:avLst/>
          </a:prstGeom>
        </p:spPr>
      </p:pic>
    </p:spTree>
    <p:extLst>
      <p:ext uri="{BB962C8B-B14F-4D97-AF65-F5344CB8AC3E}">
        <p14:creationId xmlns:p14="http://schemas.microsoft.com/office/powerpoint/2010/main" val="11986140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Rapporti</a:t>
            </a:r>
            <a:endParaRPr lang="it-IT" dirty="0"/>
          </a:p>
        </p:txBody>
      </p:sp>
      <p:sp>
        <p:nvSpPr>
          <p:cNvPr id="3" name="Content Placeholder 2"/>
          <p:cNvSpPr>
            <a:spLocks noGrp="1"/>
          </p:cNvSpPr>
          <p:nvPr>
            <p:ph idx="1"/>
          </p:nvPr>
        </p:nvSpPr>
        <p:spPr/>
        <p:txBody>
          <a:bodyPr/>
          <a:lstStyle/>
          <a:p>
            <a:pPr marL="0" indent="0">
              <a:buNone/>
            </a:pPr>
            <a:r>
              <a:rPr lang="it-IT" sz="2000" dirty="0" err="1" smtClean="0"/>
              <a:t>ColorFlow</a:t>
            </a:r>
            <a:r>
              <a:rPr lang="it-IT" sz="2000" dirty="0" smtClean="0"/>
              <a:t> è in grado di creare rapporti di reportistica sul colore utili alla risoluzione die problemi.</a:t>
            </a:r>
            <a:br>
              <a:rPr lang="it-IT" sz="2000" dirty="0" smtClean="0"/>
            </a:br>
            <a:endParaRPr lang="it-IT" sz="2000" dirty="0" smtClean="0"/>
          </a:p>
          <a:p>
            <a:pPr marL="0" indent="0">
              <a:spcBef>
                <a:spcPts val="0"/>
              </a:spcBef>
              <a:buNone/>
            </a:pPr>
            <a:r>
              <a:rPr lang="it-IT" sz="2000" dirty="0" smtClean="0"/>
              <a:t>I tipi di reportistica:</a:t>
            </a:r>
            <a:br>
              <a:rPr lang="it-IT" sz="2000" dirty="0" smtClean="0"/>
            </a:br>
            <a:endParaRPr lang="it-IT" sz="2000" dirty="0" smtClean="0"/>
          </a:p>
          <a:p>
            <a:pPr marL="0" indent="0">
              <a:spcBef>
                <a:spcPts val="6"/>
              </a:spcBef>
              <a:buFont typeface="Arial" pitchFamily="34" charset="0"/>
              <a:buChar char="•"/>
            </a:pPr>
            <a:r>
              <a:rPr lang="it-IT" sz="2000" b="1" dirty="0" smtClean="0"/>
              <a:t> </a:t>
            </a:r>
            <a:r>
              <a:rPr lang="it-IT" sz="2000" b="1" dirty="0" err="1" smtClean="0"/>
              <a:t>Print</a:t>
            </a:r>
            <a:r>
              <a:rPr lang="it-IT" sz="2000" b="1" dirty="0" smtClean="0"/>
              <a:t> </a:t>
            </a:r>
            <a:r>
              <a:rPr lang="it-IT" sz="2000" b="1" dirty="0" err="1" smtClean="0"/>
              <a:t>Characterization</a:t>
            </a:r>
            <a:r>
              <a:rPr lang="it-IT" sz="2000" b="1" dirty="0" smtClean="0"/>
              <a:t> Reports </a:t>
            </a:r>
            <a:r>
              <a:rPr lang="it-IT" sz="2000" dirty="0" smtClean="0"/>
              <a:t>raffigura lo stato di un dispositivo sulla base delle misure effettuate.</a:t>
            </a:r>
            <a:br>
              <a:rPr lang="it-IT" sz="2000" dirty="0" smtClean="0"/>
            </a:br>
            <a:endParaRPr lang="it-IT" sz="2000" dirty="0" smtClean="0"/>
          </a:p>
          <a:p>
            <a:pPr marL="0" indent="0"/>
            <a:r>
              <a:rPr lang="it-IT" sz="2000" b="1" dirty="0" smtClean="0"/>
              <a:t> </a:t>
            </a:r>
            <a:r>
              <a:rPr lang="it-IT" sz="2000" b="1" dirty="0" err="1" smtClean="0"/>
              <a:t>Print</a:t>
            </a:r>
            <a:r>
              <a:rPr lang="it-IT" sz="2000" b="1" dirty="0" smtClean="0"/>
              <a:t> </a:t>
            </a:r>
            <a:r>
              <a:rPr lang="it-IT" sz="2000" b="1" dirty="0" err="1" smtClean="0"/>
              <a:t>Comparison</a:t>
            </a:r>
            <a:r>
              <a:rPr lang="it-IT" sz="2000" b="1" dirty="0" smtClean="0"/>
              <a:t> Reports </a:t>
            </a:r>
            <a:r>
              <a:rPr lang="it-IT" sz="2000" dirty="0" smtClean="0"/>
              <a:t>raffigura le differenze fra il dispositivo ed un target di riferimento.</a:t>
            </a:r>
          </a:p>
          <a:p>
            <a:pPr marL="0" indent="0">
              <a:spcBef>
                <a:spcPts val="50"/>
              </a:spcBef>
              <a:buNone/>
            </a:pPr>
            <a:endParaRPr lang="it-IT" sz="2000" dirty="0" smtClean="0"/>
          </a:p>
          <a:p>
            <a:pPr marL="0" indent="0"/>
            <a:r>
              <a:rPr lang="it-IT" sz="2000" b="1" dirty="0" err="1" smtClean="0"/>
              <a:t>Verification</a:t>
            </a:r>
            <a:r>
              <a:rPr lang="it-IT" sz="2000" b="1" dirty="0" smtClean="0"/>
              <a:t> Reports </a:t>
            </a:r>
            <a:r>
              <a:rPr lang="it-IT" sz="2000" dirty="0" smtClean="0"/>
              <a:t>raffigura le differenze fra i risultati di un dispositivo ed i risultati di un target di riferimento.</a:t>
            </a:r>
            <a:endParaRPr lang="it-IT" sz="2000"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Supporto per la </a:t>
            </a:r>
            <a:r>
              <a:rPr lang="it-IT" dirty="0" err="1" smtClean="0"/>
              <a:t>Flexo</a:t>
            </a:r>
            <a:endParaRPr lang="it-IT" dirty="0"/>
          </a:p>
        </p:txBody>
      </p:sp>
      <p:sp>
        <p:nvSpPr>
          <p:cNvPr id="3" name="Content Placeholder 2"/>
          <p:cNvSpPr>
            <a:spLocks noGrp="1"/>
          </p:cNvSpPr>
          <p:nvPr>
            <p:ph idx="1"/>
          </p:nvPr>
        </p:nvSpPr>
        <p:spPr>
          <a:xfrm>
            <a:off x="457200" y="1008678"/>
            <a:ext cx="8229600" cy="4525963"/>
          </a:xfrm>
        </p:spPr>
        <p:txBody>
          <a:bodyPr/>
          <a:lstStyle/>
          <a:p>
            <a:pPr marL="228600" lvl="0" indent="-228600">
              <a:spcBef>
                <a:spcPts val="1000"/>
              </a:spcBef>
              <a:buClr>
                <a:schemeClr val="tx1"/>
              </a:buClr>
              <a:buSzPct val="100000"/>
              <a:buFont typeface="Arial"/>
              <a:buChar char="•"/>
            </a:pPr>
            <a:r>
              <a:rPr lang="it-IT" sz="2000" dirty="0" smtClean="0"/>
              <a:t>Dispositivi di stampa flessografica.</a:t>
            </a:r>
          </a:p>
          <a:p>
            <a:pPr marL="228600" lvl="0" indent="-228600">
              <a:spcBef>
                <a:spcPts val="1000"/>
              </a:spcBef>
              <a:buClr>
                <a:schemeClr val="tx1"/>
              </a:buClr>
              <a:buSzPct val="100000"/>
              <a:buFont typeface="Arial"/>
              <a:buChar char="•"/>
            </a:pPr>
            <a:r>
              <a:rPr lang="it-IT" sz="2000" dirty="0" smtClean="0"/>
              <a:t>Supporto per le curve </a:t>
            </a:r>
            <a:r>
              <a:rPr lang="it-IT" sz="2000" dirty="0" err="1" smtClean="0"/>
              <a:t>Bump</a:t>
            </a:r>
            <a:r>
              <a:rPr lang="it-IT" sz="2000" dirty="0" smtClean="0"/>
              <a:t>-Up / </a:t>
            </a:r>
            <a:r>
              <a:rPr lang="it-IT" sz="2000" dirty="0" err="1" smtClean="0"/>
              <a:t>Cutoff</a:t>
            </a:r>
            <a:r>
              <a:rPr lang="it-IT" sz="2000" dirty="0" smtClean="0"/>
              <a:t>.</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2057151"/>
            <a:ext cx="4423124" cy="3746182"/>
          </a:xfrm>
          <a:prstGeom prst="rect">
            <a:avLst/>
          </a:prstGeom>
          <a:effectLst>
            <a:outerShdw blurRad="50800" dist="38100" dir="8100000" algn="tr" rotWithShape="0">
              <a:prstClr val="black">
                <a:alpha val="40000"/>
              </a:prstClr>
            </a:outerShdw>
          </a:effec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86733" y="2185055"/>
            <a:ext cx="4529519" cy="4389025"/>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bwMode="auto">
          <a:xfrm>
            <a:off x="457200" y="273050"/>
            <a:ext cx="7613650" cy="608013"/>
          </a:xfrm>
          <a:noFill/>
          <a:ln>
            <a:miter lim="800000"/>
            <a:headEnd/>
            <a:tailEnd/>
          </a:ln>
        </p:spPr>
        <p:txBody>
          <a:bodyPr vert="horz" wrap="square" lIns="91440" tIns="45720" rIns="91440" bIns="45720" numCol="1" anchor="t" anchorCtr="0" compatLnSpc="1">
            <a:prstTxWarp prst="textNoShape">
              <a:avLst/>
            </a:prstTxWarp>
          </a:bodyPr>
          <a:lstStyle/>
          <a:p>
            <a:r>
              <a:rPr lang="it-IT" dirty="0" smtClean="0">
                <a:latin typeface="Arial" pitchFamily="-72" charset="0"/>
              </a:rPr>
              <a:t>Il colore è il nostro lavoro !</a:t>
            </a:r>
          </a:p>
        </p:txBody>
      </p:sp>
      <p:sp>
        <p:nvSpPr>
          <p:cNvPr id="51202" name="Content Placeholder 2"/>
          <p:cNvSpPr>
            <a:spLocks noGrp="1"/>
          </p:cNvSpPr>
          <p:nvPr>
            <p:ph idx="1"/>
          </p:nvPr>
        </p:nvSpPr>
        <p:spPr bwMode="auto">
          <a:xfrm>
            <a:off x="457200" y="1165226"/>
            <a:ext cx="7613650" cy="1482724"/>
          </a:xfrm>
          <a:noFill/>
          <a:ln>
            <a:miter lim="800000"/>
            <a:headEnd/>
            <a:tailEnd/>
          </a:ln>
        </p:spPr>
        <p:txBody>
          <a:bodyPr vert="horz" wrap="square" lIns="91440" tIns="45720" rIns="91440" bIns="45720" numCol="1" anchor="t" anchorCtr="0" compatLnSpc="1">
            <a:prstTxWarp prst="textNoShape">
              <a:avLst/>
            </a:prstTxWarp>
          </a:bodyPr>
          <a:lstStyle/>
          <a:p>
            <a:pPr>
              <a:buNone/>
            </a:pPr>
            <a:r>
              <a:rPr lang="it-IT" sz="2000" dirty="0" smtClean="0">
                <a:latin typeface="Arial" pitchFamily="-72" charset="0"/>
              </a:rPr>
              <a:t>Lavori nel business della gestione colore.</a:t>
            </a:r>
          </a:p>
          <a:p>
            <a:pPr>
              <a:buNone/>
            </a:pPr>
            <a:endParaRPr lang="it-IT" sz="2000" dirty="0" smtClean="0">
              <a:latin typeface="Arial" pitchFamily="-72" charset="0"/>
            </a:endParaRPr>
          </a:p>
          <a:p>
            <a:pPr marL="0" indent="0">
              <a:buNone/>
            </a:pPr>
            <a:r>
              <a:rPr lang="it-IT" sz="2000" dirty="0" smtClean="0">
                <a:latin typeface="Arial" pitchFamily="-72" charset="0"/>
              </a:rPr>
              <a:t>Oggi esistono molti strumenti, procedure, e processi da applicare per ottenere il giusto colore nel tuo ambiente di lavoro.</a:t>
            </a:r>
          </a:p>
        </p:txBody>
      </p:sp>
      <p:grpSp>
        <p:nvGrpSpPr>
          <p:cNvPr id="8" name="Group 7"/>
          <p:cNvGrpSpPr/>
          <p:nvPr/>
        </p:nvGrpSpPr>
        <p:grpSpPr>
          <a:xfrm>
            <a:off x="457200" y="2992967"/>
            <a:ext cx="8282186" cy="1585384"/>
            <a:chOff x="457200" y="4269316"/>
            <a:chExt cx="11361738" cy="2174875"/>
          </a:xfrm>
        </p:grpSpPr>
        <p:pic>
          <p:nvPicPr>
            <p:cNvPr id="4" name="Picture 3"/>
            <p:cNvPicPr>
              <a:picLocks noChangeArrowheads="1"/>
            </p:cNvPicPr>
            <p:nvPr/>
          </p:nvPicPr>
          <p:blipFill>
            <a:blip r:embed="rId3"/>
            <a:srcRect/>
            <a:stretch>
              <a:fillRect/>
            </a:stretch>
          </p:blipFill>
          <p:spPr bwMode="auto">
            <a:xfrm>
              <a:off x="6337300" y="4269316"/>
              <a:ext cx="2540000" cy="2171700"/>
            </a:xfrm>
            <a:prstGeom prst="rect">
              <a:avLst/>
            </a:prstGeom>
            <a:noFill/>
            <a:ln w="9525">
              <a:noFill/>
              <a:miter lim="800000"/>
              <a:headEnd/>
              <a:tailEnd/>
            </a:ln>
          </p:spPr>
        </p:pic>
        <p:pic>
          <p:nvPicPr>
            <p:cNvPr id="5" name="Picture 4"/>
            <p:cNvPicPr>
              <a:picLocks noChangeArrowheads="1"/>
            </p:cNvPicPr>
            <p:nvPr/>
          </p:nvPicPr>
          <p:blipFill>
            <a:blip r:embed="rId4"/>
            <a:srcRect/>
            <a:stretch>
              <a:fillRect/>
            </a:stretch>
          </p:blipFill>
          <p:spPr bwMode="auto">
            <a:xfrm>
              <a:off x="457200" y="4282016"/>
              <a:ext cx="2527300" cy="2159000"/>
            </a:xfrm>
            <a:prstGeom prst="rect">
              <a:avLst/>
            </a:prstGeom>
            <a:noFill/>
            <a:ln w="9525">
              <a:noFill/>
              <a:miter lim="800000"/>
              <a:headEnd/>
              <a:tailEnd/>
            </a:ln>
          </p:spPr>
        </p:pic>
        <p:pic>
          <p:nvPicPr>
            <p:cNvPr id="6" name="Picture 5"/>
            <p:cNvPicPr>
              <a:picLocks noChangeArrowheads="1"/>
            </p:cNvPicPr>
            <p:nvPr/>
          </p:nvPicPr>
          <p:blipFill>
            <a:blip r:embed="rId5"/>
            <a:srcRect/>
            <a:stretch>
              <a:fillRect/>
            </a:stretch>
          </p:blipFill>
          <p:spPr bwMode="auto">
            <a:xfrm>
              <a:off x="3395663" y="4285191"/>
              <a:ext cx="2540000" cy="2159000"/>
            </a:xfrm>
            <a:prstGeom prst="rect">
              <a:avLst/>
            </a:prstGeom>
            <a:noFill/>
            <a:ln w="9525">
              <a:noFill/>
              <a:miter lim="800000"/>
              <a:headEnd/>
              <a:tailEnd/>
            </a:ln>
          </p:spPr>
        </p:pic>
        <p:pic>
          <p:nvPicPr>
            <p:cNvPr id="7" name="Picture 6"/>
            <p:cNvPicPr>
              <a:picLocks noChangeArrowheads="1"/>
            </p:cNvPicPr>
            <p:nvPr/>
          </p:nvPicPr>
          <p:blipFill>
            <a:blip r:embed="rId6"/>
            <a:srcRect/>
            <a:stretch>
              <a:fillRect/>
            </a:stretch>
          </p:blipFill>
          <p:spPr bwMode="auto">
            <a:xfrm>
              <a:off x="9278938" y="4272491"/>
              <a:ext cx="2540000" cy="217170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Usare </a:t>
            </a:r>
            <a:r>
              <a:rPr lang="it-IT" dirty="0" err="1" smtClean="0"/>
              <a:t>ColorFlow</a:t>
            </a:r>
            <a:r>
              <a:rPr lang="it-IT" dirty="0" smtClean="0"/>
              <a:t> in </a:t>
            </a:r>
            <a:r>
              <a:rPr lang="it-IT" dirty="0" err="1" smtClean="0"/>
              <a:t>Prinergy</a:t>
            </a:r>
            <a:endParaRPr lang="it-IT" dirty="0"/>
          </a:p>
        </p:txBody>
      </p:sp>
      <p:sp>
        <p:nvSpPr>
          <p:cNvPr id="4" name="TextBox 3"/>
          <p:cNvSpPr txBox="1"/>
          <p:nvPr/>
        </p:nvSpPr>
        <p:spPr>
          <a:xfrm>
            <a:off x="457200" y="1038225"/>
            <a:ext cx="7644625" cy="707886"/>
          </a:xfrm>
          <a:prstGeom prst="rect">
            <a:avLst/>
          </a:prstGeom>
          <a:noFill/>
        </p:spPr>
        <p:txBody>
          <a:bodyPr wrap="square" rtlCol="0">
            <a:spAutoFit/>
          </a:bodyPr>
          <a:lstStyle/>
          <a:p>
            <a:pPr marL="342900" indent="-342900">
              <a:buFont typeface="Arial" panose="020B0604020202020204" pitchFamily="34" charset="0"/>
              <a:buChar char="•"/>
            </a:pPr>
            <a:r>
              <a:rPr lang="it-IT" sz="2000" dirty="0" smtClean="0"/>
              <a:t>Si può semplicemente abilitare o disabilitare </a:t>
            </a:r>
            <a:r>
              <a:rPr lang="it-IT" sz="2000" dirty="0" err="1" smtClean="0"/>
              <a:t>ColorFlow</a:t>
            </a:r>
            <a:r>
              <a:rPr lang="it-IT" sz="2000" dirty="0" smtClean="0"/>
              <a:t> in ogni </a:t>
            </a:r>
            <a:r>
              <a:rPr lang="it-IT" sz="2000" dirty="0" err="1" smtClean="0"/>
              <a:t>Process</a:t>
            </a:r>
            <a:r>
              <a:rPr lang="it-IT" sz="2000" dirty="0" smtClean="0"/>
              <a:t> </a:t>
            </a:r>
            <a:r>
              <a:rPr lang="it-IT" sz="2000" dirty="0" err="1" smtClean="0"/>
              <a:t>Template</a:t>
            </a:r>
            <a:r>
              <a:rPr lang="it-IT" sz="2000" dirty="0" smtClean="0"/>
              <a:t>.</a:t>
            </a:r>
            <a:endParaRPr lang="it-IT" sz="2000" dirty="0"/>
          </a:p>
        </p:txBody>
      </p:sp>
      <p:pic>
        <p:nvPicPr>
          <p:cNvPr id="5" name="Picture 4"/>
          <p:cNvPicPr>
            <a:picLocks noChangeAspect="1"/>
          </p:cNvPicPr>
          <p:nvPr/>
        </p:nvPicPr>
        <p:blipFill>
          <a:blip r:embed="rId2"/>
          <a:stretch>
            <a:fillRect/>
          </a:stretch>
        </p:blipFill>
        <p:spPr>
          <a:xfrm>
            <a:off x="509452" y="1884950"/>
            <a:ext cx="7139085" cy="3619005"/>
          </a:xfrm>
          <a:prstGeom prst="rect">
            <a:avLst/>
          </a:prstGeom>
        </p:spPr>
      </p:pic>
    </p:spTree>
    <p:extLst>
      <p:ext uri="{BB962C8B-B14F-4D97-AF65-F5344CB8AC3E}">
        <p14:creationId xmlns:p14="http://schemas.microsoft.com/office/powerpoint/2010/main" val="10567569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Usare </a:t>
            </a:r>
            <a:r>
              <a:rPr lang="it-IT" dirty="0" err="1"/>
              <a:t>ColorFlow</a:t>
            </a:r>
            <a:r>
              <a:rPr lang="it-IT" dirty="0"/>
              <a:t> in </a:t>
            </a:r>
            <a:r>
              <a:rPr lang="it-IT" dirty="0" err="1"/>
              <a:t>Prinergy</a:t>
            </a:r>
            <a:endParaRPr lang="en-US" dirty="0"/>
          </a:p>
        </p:txBody>
      </p:sp>
      <p:sp>
        <p:nvSpPr>
          <p:cNvPr id="3" name="Rectangle 2"/>
          <p:cNvSpPr/>
          <p:nvPr/>
        </p:nvSpPr>
        <p:spPr>
          <a:xfrm>
            <a:off x="457199" y="1024235"/>
            <a:ext cx="7644625" cy="646331"/>
          </a:xfrm>
          <a:prstGeom prst="rect">
            <a:avLst/>
          </a:prstGeom>
        </p:spPr>
        <p:txBody>
          <a:bodyPr wrap="square">
            <a:spAutoFit/>
          </a:bodyPr>
          <a:lstStyle/>
          <a:p>
            <a:pPr marL="342900" indent="-342900">
              <a:buFont typeface="Arial" panose="020B0604020202020204" pitchFamily="34" charset="0"/>
              <a:buChar char="•"/>
            </a:pPr>
            <a:r>
              <a:rPr lang="it-IT" dirty="0" smtClean="0"/>
              <a:t>La calibrazione Tonale può essere gestita separatamente dal Color </a:t>
            </a:r>
            <a:r>
              <a:rPr lang="it-IT" dirty="0" err="1" smtClean="0"/>
              <a:t>Relationship</a:t>
            </a:r>
            <a:r>
              <a:rPr lang="it-IT" dirty="0" smtClean="0"/>
              <a:t> Management (CRM).</a:t>
            </a:r>
            <a:endParaRPr lang="it-IT" dirty="0"/>
          </a:p>
        </p:txBody>
      </p:sp>
      <p:pic>
        <p:nvPicPr>
          <p:cNvPr id="4" name="Picture 10" descr="C:\Users\10069428\AppData\Local\Temp\SNAGHTML1065d23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5182" y="1778452"/>
            <a:ext cx="7616643" cy="43135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94802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676" y="274638"/>
            <a:ext cx="8035150" cy="565169"/>
          </a:xfrm>
        </p:spPr>
        <p:txBody>
          <a:bodyPr/>
          <a:lstStyle/>
          <a:p>
            <a:r>
              <a:rPr lang="it-IT" dirty="0" smtClean="0"/>
              <a:t>Confronto </a:t>
            </a:r>
            <a:r>
              <a:rPr lang="it-IT" dirty="0" err="1" smtClean="0"/>
              <a:t>ColorFlow</a:t>
            </a:r>
            <a:r>
              <a:rPr lang="it-IT" dirty="0" smtClean="0"/>
              <a:t> /</a:t>
            </a:r>
            <a:r>
              <a:rPr lang="it-IT" dirty="0" err="1" smtClean="0"/>
              <a:t>Harmony</a:t>
            </a:r>
            <a:r>
              <a:rPr lang="it-IT" dirty="0" smtClean="0"/>
              <a:t> </a:t>
            </a:r>
            <a:endParaRPr lang="it-IT"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0002" y="1146512"/>
            <a:ext cx="8116729" cy="5081602"/>
          </a:xfrm>
          <a:prstGeom prst="rect">
            <a:avLst/>
          </a:prstGeom>
        </p:spPr>
      </p:pic>
    </p:spTree>
    <p:extLst>
      <p:ext uri="{BB962C8B-B14F-4D97-AF65-F5344CB8AC3E}">
        <p14:creationId xmlns:p14="http://schemas.microsoft.com/office/powerpoint/2010/main" val="6848750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3"/>
          <p:cNvSpPr>
            <a:spLocks noGrp="1"/>
          </p:cNvSpPr>
          <p:nvPr>
            <p:ph type="ctrTitle"/>
          </p:nvPr>
        </p:nvSpPr>
        <p:spPr bwMode="auto">
          <a:xfrm>
            <a:off x="1714500" y="4189413"/>
            <a:ext cx="7148513" cy="773112"/>
          </a:xfrm>
          <a:noFill/>
          <a:ln>
            <a:miter lim="800000"/>
            <a:headEnd/>
            <a:tailEnd/>
          </a:ln>
        </p:spPr>
        <p:txBody>
          <a:bodyPr vert="horz" wrap="square" lIns="91440" tIns="45720" rIns="91440" bIns="45720" numCol="1" anchor="t" anchorCtr="0" compatLnSpc="1">
            <a:prstTxWarp prst="textNoShape">
              <a:avLst/>
            </a:prstTxWarp>
          </a:bodyPr>
          <a:lstStyle/>
          <a:p>
            <a:r>
              <a:rPr lang="it-IT" dirty="0" smtClean="0">
                <a:latin typeface="Arial" pitchFamily="-72" charset="0"/>
              </a:rPr>
              <a:t>Uso del software</a:t>
            </a:r>
          </a:p>
        </p:txBody>
      </p:sp>
      <p:sp>
        <p:nvSpPr>
          <p:cNvPr id="50178" name="Subtitle 4"/>
          <p:cNvSpPr>
            <a:spLocks noGrp="1"/>
          </p:cNvSpPr>
          <p:nvPr>
            <p:ph type="subTitle" idx="1"/>
          </p:nvPr>
        </p:nvSpPr>
        <p:spPr bwMode="auto">
          <a:xfrm>
            <a:off x="1714500" y="4962525"/>
            <a:ext cx="7148513" cy="5588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latin typeface="Arial" pitchFamily="-72" charset="0"/>
              </a:rPr>
              <a:t>Kodak ColorFlow Software</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Creazione di una Curva lastra</a:t>
            </a:r>
            <a:endParaRPr lang="it-IT"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27149" y="1760825"/>
            <a:ext cx="6298551" cy="3965754"/>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1975" y="3896102"/>
            <a:ext cx="3329840" cy="2612101"/>
          </a:xfrm>
          <a:prstGeom prst="rect">
            <a:avLst/>
          </a:prstGeom>
          <a:ln>
            <a:noFill/>
          </a:ln>
          <a:effectLst>
            <a:outerShdw blurRad="190500" algn="tl" rotWithShape="0">
              <a:srgbClr val="000000">
                <a:alpha val="70000"/>
              </a:srgbClr>
            </a:outerShdw>
          </a:effectLst>
        </p:spPr>
      </p:pic>
      <p:sp>
        <p:nvSpPr>
          <p:cNvPr id="7" name="TextBox 6"/>
          <p:cNvSpPr txBox="1"/>
          <p:nvPr/>
        </p:nvSpPr>
        <p:spPr>
          <a:xfrm>
            <a:off x="457200" y="1038225"/>
            <a:ext cx="6839373" cy="707886"/>
          </a:xfrm>
          <a:prstGeom prst="rect">
            <a:avLst/>
          </a:prstGeom>
          <a:noFill/>
        </p:spPr>
        <p:txBody>
          <a:bodyPr wrap="none" rtlCol="0">
            <a:spAutoFit/>
          </a:bodyPr>
          <a:lstStyle/>
          <a:p>
            <a:pPr marL="285750" indent="-285750">
              <a:buFont typeface="Arial" panose="020B0604020202020204" pitchFamily="34" charset="0"/>
              <a:buChar char="•"/>
            </a:pPr>
            <a:r>
              <a:rPr lang="it-IT" sz="2000" dirty="0" smtClean="0"/>
              <a:t>Inserisci i valori letti in lastra per ogni scalino della scala.</a:t>
            </a:r>
          </a:p>
          <a:p>
            <a:pPr marL="285750" indent="-285750">
              <a:buFont typeface="Arial" panose="020B0604020202020204" pitchFamily="34" charset="0"/>
              <a:buChar char="•"/>
            </a:pPr>
            <a:r>
              <a:rPr lang="it-IT" sz="2000" dirty="0" smtClean="0"/>
              <a:t>Guarda i risultati come </a:t>
            </a:r>
            <a:r>
              <a:rPr lang="it-IT" sz="2000" i="1" dirty="0" err="1" smtClean="0"/>
              <a:t>Tint</a:t>
            </a:r>
            <a:r>
              <a:rPr lang="it-IT" sz="2000" i="1" dirty="0"/>
              <a:t>-</a:t>
            </a:r>
            <a:r>
              <a:rPr lang="it-IT" sz="2000" i="1" dirty="0" smtClean="0"/>
              <a:t>out</a:t>
            </a:r>
            <a:r>
              <a:rPr lang="it-IT" sz="2000" dirty="0" smtClean="0"/>
              <a:t> oppure </a:t>
            </a:r>
            <a:r>
              <a:rPr lang="it-IT" sz="2000" i="1" dirty="0" err="1" smtClean="0"/>
              <a:t>Tint</a:t>
            </a:r>
            <a:r>
              <a:rPr lang="it-IT" sz="2000" i="1" dirty="0" err="1"/>
              <a:t>-</a:t>
            </a:r>
            <a:r>
              <a:rPr lang="it-IT" sz="2000" i="1" dirty="0" err="1" smtClean="0"/>
              <a:t>change</a:t>
            </a:r>
            <a:r>
              <a:rPr lang="it-IT" sz="2000" dirty="0" smtClean="0"/>
              <a:t>.</a:t>
            </a:r>
            <a:endParaRPr lang="it-IT" sz="2000" dirty="0"/>
          </a:p>
        </p:txBody>
      </p:sp>
    </p:spTree>
    <p:extLst>
      <p:ext uri="{BB962C8B-B14F-4D97-AF65-F5344CB8AC3E}">
        <p14:creationId xmlns:p14="http://schemas.microsoft.com/office/powerpoint/2010/main" val="41005910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Creazione di una Curva di stampa</a:t>
            </a:r>
            <a:endParaRPr lang="it-IT" dirty="0"/>
          </a:p>
        </p:txBody>
      </p:sp>
      <p:sp>
        <p:nvSpPr>
          <p:cNvPr id="3" name="TextBox 2"/>
          <p:cNvSpPr txBox="1"/>
          <p:nvPr/>
        </p:nvSpPr>
        <p:spPr>
          <a:xfrm>
            <a:off x="446525" y="1028700"/>
            <a:ext cx="8044332" cy="707886"/>
          </a:xfrm>
          <a:prstGeom prst="rect">
            <a:avLst/>
          </a:prstGeom>
          <a:noFill/>
        </p:spPr>
        <p:txBody>
          <a:bodyPr wrap="square" rtlCol="0">
            <a:spAutoFit/>
          </a:bodyPr>
          <a:lstStyle/>
          <a:p>
            <a:pPr marL="285750" indent="-285750">
              <a:buFont typeface="Arial" panose="020B0604020202020204" pitchFamily="34" charset="0"/>
              <a:buChar char="•"/>
            </a:pPr>
            <a:r>
              <a:rPr lang="it-IT" sz="2000" dirty="0" smtClean="0"/>
              <a:t>Crea una forma test partendo da una lastra linearizzata.</a:t>
            </a:r>
          </a:p>
          <a:p>
            <a:pPr marL="285750" indent="-285750">
              <a:buFont typeface="Arial" panose="020B0604020202020204" pitchFamily="34" charset="0"/>
              <a:buChar char="•"/>
            </a:pPr>
            <a:r>
              <a:rPr lang="it-IT" sz="2000" dirty="0" smtClean="0"/>
              <a:t>Correggi la curva Transfer per ottenere i valori desiderati.</a:t>
            </a:r>
            <a:endParaRPr lang="it-IT" sz="2000" dirty="0"/>
          </a:p>
        </p:txBody>
      </p:sp>
      <p:pic>
        <p:nvPicPr>
          <p:cNvPr id="4" name="Picture 3"/>
          <p:cNvPicPr>
            <a:picLocks noChangeAspect="1"/>
          </p:cNvPicPr>
          <p:nvPr/>
        </p:nvPicPr>
        <p:blipFill>
          <a:blip r:embed="rId2"/>
          <a:stretch>
            <a:fillRect/>
          </a:stretch>
        </p:blipFill>
        <p:spPr>
          <a:xfrm>
            <a:off x="3552825" y="1925478"/>
            <a:ext cx="3997700" cy="3895569"/>
          </a:xfrm>
          <a:prstGeom prst="rect">
            <a:avLst/>
          </a:prstGeom>
        </p:spPr>
      </p:pic>
      <p:pic>
        <p:nvPicPr>
          <p:cNvPr id="5" name="Picture 4"/>
          <p:cNvPicPr>
            <a:picLocks noChangeAspect="1"/>
          </p:cNvPicPr>
          <p:nvPr/>
        </p:nvPicPr>
        <p:blipFill>
          <a:blip r:embed="rId3"/>
          <a:stretch>
            <a:fillRect/>
          </a:stretch>
        </p:blipFill>
        <p:spPr>
          <a:xfrm>
            <a:off x="939985" y="1925478"/>
            <a:ext cx="2416760" cy="4470439"/>
          </a:xfrm>
          <a:prstGeom prst="rect">
            <a:avLst/>
          </a:prstGeom>
        </p:spPr>
      </p:pic>
    </p:spTree>
    <p:extLst>
      <p:ext uri="{BB962C8B-B14F-4D97-AF65-F5344CB8AC3E}">
        <p14:creationId xmlns:p14="http://schemas.microsoft.com/office/powerpoint/2010/main" val="1799792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Creazione di una Curva di stampa</a:t>
            </a:r>
            <a:endParaRPr lang="en-US" dirty="0"/>
          </a:p>
        </p:txBody>
      </p:sp>
      <p:sp>
        <p:nvSpPr>
          <p:cNvPr id="3" name="TextBox 2"/>
          <p:cNvSpPr txBox="1"/>
          <p:nvPr/>
        </p:nvSpPr>
        <p:spPr>
          <a:xfrm>
            <a:off x="1014413" y="1628774"/>
            <a:ext cx="3648075" cy="2971801"/>
          </a:xfrm>
          <a:prstGeom prst="rect">
            <a:avLst/>
          </a:prstGeom>
          <a:noFill/>
        </p:spPr>
        <p:txBody>
          <a:bodyPr wrap="square" rtlCol="0">
            <a:spAutoFit/>
          </a:bodyPr>
          <a:lstStyle/>
          <a:p>
            <a:endParaRPr lang="en-US" dirty="0"/>
          </a:p>
        </p:txBody>
      </p:sp>
      <p:sp>
        <p:nvSpPr>
          <p:cNvPr id="4" name="Text Placeholder 9"/>
          <p:cNvSpPr txBox="1">
            <a:spLocks/>
          </p:cNvSpPr>
          <p:nvPr/>
        </p:nvSpPr>
        <p:spPr>
          <a:xfrm>
            <a:off x="180975" y="942975"/>
            <a:ext cx="4481513" cy="2571750"/>
          </a:xfrm>
          <a:prstGeom prst="rect">
            <a:avLst/>
          </a:prstGeom>
        </p:spPr>
        <p:txBody>
          <a:bodyPr>
            <a:normAutofit fontScale="92500" lnSpcReduction="10000"/>
          </a:bodyPr>
          <a:lstStyle>
            <a:lvl1pPr marL="342900" indent="-342900" algn="l" defTabSz="457200" rtl="0" fontAlgn="base">
              <a:spcBef>
                <a:spcPct val="20000"/>
              </a:spcBef>
              <a:spcAft>
                <a:spcPct val="0"/>
              </a:spcAft>
              <a:buFont typeface="Arial" pitchFamily="-72" charset="0"/>
              <a:buChar char="•"/>
              <a:defRPr sz="2200" kern="1200">
                <a:solidFill>
                  <a:schemeClr val="tx1"/>
                </a:solidFill>
                <a:latin typeface="Arial"/>
                <a:ea typeface="ＭＳ Ｐゴシック" pitchFamily="-72" charset="-128"/>
                <a:cs typeface="ＭＳ Ｐゴシック" pitchFamily="-72" charset="-128"/>
              </a:defRPr>
            </a:lvl1pPr>
            <a:lvl2pPr marL="742950" indent="-285750" algn="l" defTabSz="457200" rtl="0" fontAlgn="base">
              <a:spcBef>
                <a:spcPct val="20000"/>
              </a:spcBef>
              <a:spcAft>
                <a:spcPct val="0"/>
              </a:spcAft>
              <a:buFont typeface="Arial" pitchFamily="-72" charset="0"/>
              <a:buChar char="–"/>
              <a:defRPr sz="2000" kern="1200">
                <a:solidFill>
                  <a:schemeClr val="tx1"/>
                </a:solidFill>
                <a:latin typeface="Arial"/>
                <a:ea typeface="ＭＳ Ｐゴシック" pitchFamily="-72" charset="-128"/>
                <a:cs typeface="ＭＳ Ｐゴシック" pitchFamily="-72" charset="-128"/>
              </a:defRPr>
            </a:lvl2pPr>
            <a:lvl3pPr marL="1143000" indent="-228600" algn="l" defTabSz="457200" rtl="0" fontAlgn="base">
              <a:spcBef>
                <a:spcPct val="20000"/>
              </a:spcBef>
              <a:spcAft>
                <a:spcPct val="0"/>
              </a:spcAft>
              <a:buFont typeface="Arial" pitchFamily="-72" charset="0"/>
              <a:buChar char="•"/>
              <a:defRPr kern="1200">
                <a:solidFill>
                  <a:schemeClr val="tx1"/>
                </a:solidFill>
                <a:latin typeface="Arial"/>
                <a:ea typeface="ＭＳ Ｐゴシック" pitchFamily="-72" charset="-128"/>
                <a:cs typeface="ＭＳ Ｐゴシック" pitchFamily="-72" charset="-128"/>
              </a:defRPr>
            </a:lvl3pPr>
            <a:lvl4pPr marL="1600200" indent="-228600" algn="l" defTabSz="457200" rtl="0" fontAlgn="base">
              <a:spcBef>
                <a:spcPct val="20000"/>
              </a:spcBef>
              <a:spcAft>
                <a:spcPct val="0"/>
              </a:spcAft>
              <a:buFont typeface="Arial" pitchFamily="-72" charset="0"/>
              <a:buChar char="–"/>
              <a:defRPr kern="1200">
                <a:solidFill>
                  <a:schemeClr val="tx1"/>
                </a:solidFill>
                <a:latin typeface="Arial"/>
                <a:ea typeface="ＭＳ Ｐゴシック" pitchFamily="-72" charset="-128"/>
                <a:cs typeface="ＭＳ Ｐゴシック" pitchFamily="-72" charset="-128"/>
              </a:defRPr>
            </a:lvl4pPr>
            <a:lvl5pPr marL="2057400" indent="-228600" algn="l" defTabSz="457200" rtl="0" fontAlgn="base">
              <a:spcBef>
                <a:spcPct val="20000"/>
              </a:spcBef>
              <a:spcAft>
                <a:spcPct val="0"/>
              </a:spcAft>
              <a:buFont typeface="Arial" pitchFamily="-72" charset="0"/>
              <a:buChar char="•"/>
              <a:defRPr kern="1200">
                <a:solidFill>
                  <a:schemeClr val="tx1"/>
                </a:solidFill>
                <a:latin typeface="Arial"/>
                <a:ea typeface="ＭＳ Ｐゴシック" pitchFamily="-72" charset="-128"/>
                <a:cs typeface="ＭＳ Ｐゴシック" pitchFamily="-72" charset="-128"/>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spcBef>
                <a:spcPts val="1200"/>
              </a:spcBef>
            </a:pPr>
            <a:r>
              <a:rPr lang="it-IT" sz="2000" dirty="0" smtClean="0"/>
              <a:t>Crea una </a:t>
            </a:r>
            <a:r>
              <a:rPr lang="it-IT" sz="2000" b="1" i="1" dirty="0" smtClean="0"/>
              <a:t>Condizione del Dispositivo </a:t>
            </a:r>
            <a:br>
              <a:rPr lang="it-IT" sz="2000" b="1" i="1" dirty="0" smtClean="0"/>
            </a:br>
            <a:r>
              <a:rPr lang="it-IT" sz="2000" dirty="0" smtClean="0"/>
              <a:t>basata sulle misure effettuate.</a:t>
            </a:r>
          </a:p>
          <a:p>
            <a:pPr>
              <a:spcBef>
                <a:spcPts val="1200"/>
              </a:spcBef>
            </a:pPr>
            <a:r>
              <a:rPr lang="it-IT" dirty="0" smtClean="0"/>
              <a:t>Definisci i </a:t>
            </a:r>
            <a:r>
              <a:rPr lang="it-IT" i="1" dirty="0" smtClean="0"/>
              <a:t>Target</a:t>
            </a:r>
            <a:r>
              <a:rPr lang="it-IT" dirty="0" smtClean="0"/>
              <a:t> voluti in base agli standard internazionali (es. </a:t>
            </a:r>
            <a:r>
              <a:rPr lang="it-IT" dirty="0" err="1" smtClean="0"/>
              <a:t>Fogra</a:t>
            </a:r>
            <a:r>
              <a:rPr lang="it-IT" dirty="0" smtClean="0"/>
              <a:t>) e scegli il </a:t>
            </a:r>
            <a:r>
              <a:rPr lang="it-IT" i="1" dirty="0" smtClean="0"/>
              <a:t>Metodo</a:t>
            </a:r>
            <a:r>
              <a:rPr lang="it-IT" dirty="0" smtClean="0"/>
              <a:t> curva.</a:t>
            </a:r>
            <a:endParaRPr lang="it-IT" i="1" dirty="0" smtClean="0"/>
          </a:p>
          <a:p>
            <a:pPr lvl="1">
              <a:spcBef>
                <a:spcPts val="600"/>
              </a:spcBef>
              <a:buFont typeface="Wingdings" panose="05000000000000000000" pitchFamily="2" charset="2"/>
              <a:buChar char="§"/>
            </a:pPr>
            <a:r>
              <a:rPr lang="it-IT" sz="2200" i="1" dirty="0" err="1" smtClean="0"/>
              <a:t>Tonal</a:t>
            </a:r>
            <a:r>
              <a:rPr lang="it-IT" sz="2200" i="1" dirty="0" smtClean="0"/>
              <a:t> Match </a:t>
            </a:r>
            <a:r>
              <a:rPr lang="it-IT" sz="2200" dirty="0" smtClean="0"/>
              <a:t>o</a:t>
            </a:r>
            <a:r>
              <a:rPr lang="it-IT" sz="2200" i="1" dirty="0" smtClean="0"/>
              <a:t> </a:t>
            </a:r>
            <a:br>
              <a:rPr lang="it-IT" sz="2200" i="1" dirty="0" smtClean="0"/>
            </a:br>
            <a:r>
              <a:rPr lang="it-IT" sz="2200" i="1" dirty="0" smtClean="0"/>
              <a:t>Grey Balance</a:t>
            </a:r>
            <a:endParaRPr lang="it-IT" sz="2000" dirty="0" smtClean="0"/>
          </a:p>
          <a:p>
            <a:pPr marL="0" indent="0">
              <a:spcBef>
                <a:spcPts val="1200"/>
              </a:spcBef>
              <a:buFont typeface="Arial" pitchFamily="-72" charset="0"/>
              <a:buNone/>
            </a:pPr>
            <a:endParaRPr lang="en-US" i="1" dirty="0"/>
          </a:p>
        </p:txBody>
      </p:sp>
      <p:pic>
        <p:nvPicPr>
          <p:cNvPr id="5" name="Picture 2" descr="C:\Users\10069428\AppData\Local\Temp\SNAGHTML158a695d.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8297" y="1410802"/>
            <a:ext cx="5737497" cy="45808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66236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z="3200" dirty="0" smtClean="0"/>
              <a:t>Fai correzioni al-volo</a:t>
            </a:r>
            <a:endParaRPr lang="it-IT"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3425" y="2062130"/>
            <a:ext cx="2469918" cy="2547711"/>
          </a:xfrm>
          <a:prstGeom prst="rect">
            <a:avLst/>
          </a:prstGeom>
          <a:ln>
            <a:noFill/>
          </a:ln>
          <a:effectLst>
            <a:outerShdw blurRad="190500" algn="tl" rotWithShape="0">
              <a:srgbClr val="000000">
                <a:alpha val="70000"/>
              </a:srgbClr>
            </a:outerShdw>
          </a:effec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5023" y="1965935"/>
            <a:ext cx="3312986" cy="2827211"/>
          </a:xfrm>
          <a:prstGeom prst="rect">
            <a:avLst/>
          </a:prstGeom>
          <a:ln>
            <a:noFill/>
          </a:ln>
          <a:effectLst>
            <a:outerShdw blurRad="190500" algn="tl" rotWithShape="0">
              <a:srgbClr val="000000">
                <a:alpha val="70000"/>
              </a:srgbClr>
            </a:outerShdw>
          </a:effec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3425" y="5049425"/>
            <a:ext cx="6372797" cy="1327023"/>
          </a:xfrm>
          <a:prstGeom prst="rect">
            <a:avLst/>
          </a:prstGeom>
          <a:ln>
            <a:noFill/>
          </a:ln>
          <a:effectLst>
            <a:outerShdw blurRad="190500" algn="tl" rotWithShape="0">
              <a:srgbClr val="000000">
                <a:alpha val="70000"/>
              </a:srgbClr>
            </a:outerShdw>
          </a:effectLst>
        </p:spPr>
      </p:pic>
      <p:sp>
        <p:nvSpPr>
          <p:cNvPr id="7" name="TextBox 6"/>
          <p:cNvSpPr txBox="1"/>
          <p:nvPr/>
        </p:nvSpPr>
        <p:spPr>
          <a:xfrm>
            <a:off x="461962" y="969709"/>
            <a:ext cx="6929438" cy="1015663"/>
          </a:xfrm>
          <a:prstGeom prst="rect">
            <a:avLst/>
          </a:prstGeom>
          <a:noFill/>
        </p:spPr>
        <p:txBody>
          <a:bodyPr wrap="square" rtlCol="0">
            <a:spAutoFit/>
          </a:bodyPr>
          <a:lstStyle/>
          <a:p>
            <a:pPr marL="285750" indent="-285750">
              <a:buFont typeface="Arial" panose="020B0604020202020204" pitchFamily="34" charset="0"/>
              <a:buChar char="•"/>
            </a:pPr>
            <a:r>
              <a:rPr lang="it-IT" sz="2000" dirty="0" smtClean="0"/>
              <a:t>In </a:t>
            </a:r>
            <a:r>
              <a:rPr lang="it-IT" sz="2000" dirty="0" err="1" smtClean="0"/>
              <a:t>Prinergy</a:t>
            </a:r>
            <a:r>
              <a:rPr lang="it-IT" sz="2000" dirty="0" smtClean="0"/>
              <a:t> fai le correzioni al volo necessarie per la tua stampa. Queste verranno registrate nello storico del lavoro.</a:t>
            </a:r>
            <a:endParaRPr lang="en-US" dirty="0"/>
          </a:p>
        </p:txBody>
      </p:sp>
    </p:spTree>
    <p:extLst>
      <p:ext uri="{BB962C8B-B14F-4D97-AF65-F5344CB8AC3E}">
        <p14:creationId xmlns:p14="http://schemas.microsoft.com/office/powerpoint/2010/main" val="3180847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Aggiungi canali spot alla curva</a:t>
            </a:r>
            <a:endParaRPr lang="it-IT"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6301" y="1779697"/>
            <a:ext cx="6794500" cy="4320202"/>
          </a:xfrm>
          <a:prstGeom prst="rect">
            <a:avLst/>
          </a:prstGeom>
          <a:effectLst>
            <a:outerShdw blurRad="50800" dist="38100" dir="2700000" algn="tl" rotWithShape="0">
              <a:prstClr val="black">
                <a:alpha val="40000"/>
              </a:prstClr>
            </a:outerShdw>
          </a:effec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657" y="3898547"/>
            <a:ext cx="3455575" cy="1160145"/>
          </a:xfrm>
          <a:prstGeom prst="rect">
            <a:avLst/>
          </a:prstGeom>
          <a:ln>
            <a:noFill/>
          </a:ln>
          <a:effectLst>
            <a:outerShdw blurRad="190500" algn="tl" rotWithShape="0">
              <a:srgbClr val="000000">
                <a:alpha val="70000"/>
              </a:srgbClr>
            </a:outerShdw>
          </a:effectLst>
        </p:spPr>
      </p:pic>
      <p:sp>
        <p:nvSpPr>
          <p:cNvPr id="5" name="TextBox 4"/>
          <p:cNvSpPr txBox="1"/>
          <p:nvPr/>
        </p:nvSpPr>
        <p:spPr>
          <a:xfrm>
            <a:off x="572657" y="1000125"/>
            <a:ext cx="7456918" cy="707886"/>
          </a:xfrm>
          <a:prstGeom prst="rect">
            <a:avLst/>
          </a:prstGeom>
          <a:noFill/>
        </p:spPr>
        <p:txBody>
          <a:bodyPr wrap="square" rtlCol="0">
            <a:spAutoFit/>
          </a:bodyPr>
          <a:lstStyle/>
          <a:p>
            <a:pPr marL="285750" indent="-285750">
              <a:buFont typeface="Arial" panose="020B0604020202020204" pitchFamily="34" charset="0"/>
              <a:buChar char="•"/>
            </a:pPr>
            <a:r>
              <a:rPr lang="it-IT" sz="2000" dirty="0" smtClean="0"/>
              <a:t>Puoi gestire le tinte piatte con curve dedicate per il controllo della loto tonalità.</a:t>
            </a:r>
            <a:endParaRPr lang="it-IT" sz="2000" dirty="0"/>
          </a:p>
        </p:txBody>
      </p:sp>
    </p:spTree>
    <p:extLst>
      <p:ext uri="{BB962C8B-B14F-4D97-AF65-F5344CB8AC3E}">
        <p14:creationId xmlns:p14="http://schemas.microsoft.com/office/powerpoint/2010/main" val="15834003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Create Rapporti da </a:t>
            </a:r>
            <a:r>
              <a:rPr lang="it-IT" dirty="0" err="1" smtClean="0"/>
              <a:t>ColorFlow</a:t>
            </a:r>
            <a:endParaRPr lang="it-IT" dirty="0"/>
          </a:p>
        </p:txBody>
      </p:sp>
      <p:sp>
        <p:nvSpPr>
          <p:cNvPr id="3" name="Content Placeholder 2"/>
          <p:cNvSpPr>
            <a:spLocks noGrp="1"/>
          </p:cNvSpPr>
          <p:nvPr>
            <p:ph idx="1"/>
          </p:nvPr>
        </p:nvSpPr>
        <p:spPr>
          <a:xfrm>
            <a:off x="457199" y="880774"/>
            <a:ext cx="8220075" cy="496669"/>
          </a:xfrm>
        </p:spPr>
        <p:txBody>
          <a:bodyPr/>
          <a:lstStyle/>
          <a:p>
            <a:r>
              <a:rPr lang="it-IT" sz="2000" dirty="0" smtClean="0"/>
              <a:t>I Reports sono generati dalle </a:t>
            </a:r>
            <a:r>
              <a:rPr lang="it-IT" sz="2000" b="1" dirty="0" smtClean="0"/>
              <a:t>Misure</a:t>
            </a:r>
            <a:r>
              <a:rPr lang="it-IT" sz="2000" dirty="0" smtClean="0"/>
              <a:t> e salvati in formato PDF.</a:t>
            </a:r>
            <a:endParaRPr lang="it-IT" sz="2000" dirty="0"/>
          </a:p>
        </p:txBody>
      </p:sp>
      <p:sp>
        <p:nvSpPr>
          <p:cNvPr id="10" name="TextBox 9"/>
          <p:cNvSpPr txBox="1"/>
          <p:nvPr/>
        </p:nvSpPr>
        <p:spPr>
          <a:xfrm>
            <a:off x="8902700" y="4381500"/>
            <a:ext cx="184666" cy="369332"/>
          </a:xfrm>
          <a:prstGeom prst="rect">
            <a:avLst/>
          </a:prstGeom>
          <a:noFill/>
        </p:spPr>
        <p:txBody>
          <a:bodyPr wrap="none" rtlCol="0">
            <a:spAutoFit/>
          </a:bodyPr>
          <a:lstStyle/>
          <a:p>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30561" y="1460890"/>
            <a:ext cx="3242120" cy="2143697"/>
          </a:xfrm>
          <a:prstGeom prst="rect">
            <a:avLst/>
          </a:prstGeom>
          <a:ln>
            <a:noFill/>
          </a:ln>
          <a:effectLst>
            <a:outerShdw blurRad="190500" algn="tl" rotWithShape="0">
              <a:srgbClr val="000000">
                <a:alpha val="70000"/>
              </a:srgbClr>
            </a:outerShdw>
          </a:effectLst>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297" y="1488431"/>
            <a:ext cx="2692908" cy="340747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80358" y="2362445"/>
            <a:ext cx="3114675" cy="1291590"/>
          </a:xfrm>
          <a:prstGeom prst="rect">
            <a:avLst/>
          </a:prstGeom>
          <a:ln>
            <a:noFill/>
          </a:ln>
          <a:effectLst>
            <a:outerShdw blurRad="190500" algn="tl" rotWithShape="0">
              <a:srgbClr val="000000">
                <a:alpha val="70000"/>
              </a:srgbClr>
            </a:outerShdw>
          </a:effectLst>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768" y="4119181"/>
            <a:ext cx="2961132" cy="2723579"/>
          </a:xfrm>
          <a:prstGeom prst="rect">
            <a:avLst/>
          </a:prstGeom>
          <a:ln>
            <a:noFill/>
          </a:ln>
          <a:effectLst>
            <a:outerShdw blurRad="190500" algn="tl" rotWithShape="0">
              <a:srgbClr val="000000">
                <a:alpha val="70000"/>
              </a:srgbClr>
            </a:outerShdw>
          </a:effectLst>
        </p:spPr>
      </p:pic>
      <p:pic>
        <p:nvPicPr>
          <p:cNvPr id="14" name="Pictur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05463" y="4277010"/>
            <a:ext cx="2444496" cy="2407920"/>
          </a:xfrm>
          <a:prstGeom prst="rect">
            <a:avLst/>
          </a:prstGeom>
          <a:ln>
            <a:noFill/>
          </a:ln>
          <a:effectLst>
            <a:outerShdw blurRad="190500" algn="tl" rotWithShape="0">
              <a:srgbClr val="000000">
                <a:alpha val="70000"/>
              </a:srgbClr>
            </a:outerShdw>
          </a:effectLst>
        </p:spPr>
      </p:pic>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48313" y="3688035"/>
            <a:ext cx="3222784" cy="2163413"/>
          </a:xfrm>
          <a:prstGeom prst="rect">
            <a:avLst/>
          </a:prstGeom>
          <a:ln>
            <a:noFill/>
          </a:ln>
          <a:effectLst>
            <a:outerShdw blurRad="190500" algn="tl" rotWithShape="0">
              <a:srgbClr val="000000">
                <a:alpha val="70000"/>
              </a:srgbClr>
            </a:out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La sfida del colore</a:t>
            </a:r>
            <a:endParaRPr lang="it-IT" dirty="0"/>
          </a:p>
        </p:txBody>
      </p:sp>
      <p:sp>
        <p:nvSpPr>
          <p:cNvPr id="4" name="Rectangle 1"/>
          <p:cNvSpPr>
            <a:spLocks/>
          </p:cNvSpPr>
          <p:nvPr/>
        </p:nvSpPr>
        <p:spPr bwMode="auto">
          <a:xfrm>
            <a:off x="1525202" y="4030008"/>
            <a:ext cx="5724684" cy="1772444"/>
          </a:xfrm>
          <a:prstGeom prst="rect">
            <a:avLst/>
          </a:prstGeom>
          <a:noFill/>
          <a:ln w="9525">
            <a:noFill/>
            <a:miter lim="800000"/>
            <a:headEnd/>
            <a:tailEnd/>
          </a:ln>
        </p:spPr>
        <p:txBody>
          <a:bodyPr lIns="0" tIns="0" rIns="0" bIns="0" anchor="ctr">
            <a:prstTxWarp prst="textNoShape">
              <a:avLst/>
            </a:prstTxWarp>
          </a:bodyPr>
          <a:lstStyle/>
          <a:p>
            <a:r>
              <a:rPr lang="it-IT" sz="2800" dirty="0" smtClean="0">
                <a:latin typeface="Arial" charset="0"/>
                <a:ea typeface="Arial" charset="0"/>
                <a:cs typeface="Arial" charset="0"/>
                <a:sym typeface="Whitney K Book" pitchFamily="50" charset="0"/>
              </a:rPr>
              <a:t>Molti elementi colore sono necessari per far assomigliare </a:t>
            </a:r>
            <a:r>
              <a:rPr lang="it-IT" sz="2800" b="1" dirty="0" smtClean="0">
                <a:solidFill>
                  <a:srgbClr val="FF7F00"/>
                </a:solidFill>
                <a:latin typeface="Arial" charset="0"/>
                <a:ea typeface="Arial" charset="0"/>
                <a:cs typeface="Arial" charset="0"/>
                <a:sym typeface="Whitney K Bold" pitchFamily="50" charset="0"/>
              </a:rPr>
              <a:t>“questo”</a:t>
            </a:r>
            <a:r>
              <a:rPr lang="it-IT" sz="2800" dirty="0" smtClean="0">
                <a:solidFill>
                  <a:srgbClr val="636363"/>
                </a:solidFill>
                <a:latin typeface="Arial" charset="0"/>
                <a:ea typeface="Arial" charset="0"/>
                <a:cs typeface="Arial" charset="0"/>
                <a:sym typeface="Whitney K Book" pitchFamily="50" charset="0"/>
              </a:rPr>
              <a:t> </a:t>
            </a:r>
            <a:r>
              <a:rPr lang="it-IT" sz="2800" dirty="0" smtClean="0">
                <a:latin typeface="Arial" charset="0"/>
                <a:ea typeface="Arial" charset="0"/>
                <a:cs typeface="Arial" charset="0"/>
                <a:sym typeface="Whitney K Book" pitchFamily="50" charset="0"/>
              </a:rPr>
              <a:t>a</a:t>
            </a:r>
            <a:r>
              <a:rPr lang="it-IT" sz="2800" dirty="0" smtClean="0">
                <a:solidFill>
                  <a:srgbClr val="636363"/>
                </a:solidFill>
                <a:latin typeface="Arial" charset="0"/>
                <a:ea typeface="Arial" charset="0"/>
                <a:cs typeface="Arial" charset="0"/>
                <a:sym typeface="Whitney K Book" pitchFamily="50" charset="0"/>
              </a:rPr>
              <a:t> </a:t>
            </a:r>
            <a:r>
              <a:rPr lang="it-IT" sz="2800" b="1" dirty="0" smtClean="0">
                <a:solidFill>
                  <a:srgbClr val="ED0000"/>
                </a:solidFill>
                <a:latin typeface="Arial" charset="0"/>
                <a:ea typeface="Arial" charset="0"/>
                <a:cs typeface="Arial" charset="0"/>
                <a:sym typeface="Whitney K Bold" pitchFamily="50" charset="0"/>
              </a:rPr>
              <a:t>“questo”</a:t>
            </a:r>
            <a:r>
              <a:rPr lang="it-IT" sz="2800" dirty="0" smtClean="0">
                <a:solidFill>
                  <a:srgbClr val="636363"/>
                </a:solidFill>
                <a:latin typeface="Arial" charset="0"/>
                <a:ea typeface="Arial" charset="0"/>
                <a:cs typeface="Arial" charset="0"/>
                <a:sym typeface="Whitney K Book" pitchFamily="50" charset="0"/>
              </a:rPr>
              <a:t>.</a:t>
            </a:r>
            <a:endParaRPr lang="it-IT" sz="2800" b="1" dirty="0">
              <a:solidFill>
                <a:srgbClr val="ED0000"/>
              </a:solidFill>
              <a:latin typeface="Arial" charset="0"/>
              <a:ea typeface="Arial" charset="0"/>
              <a:cs typeface="Arial" charset="0"/>
              <a:sym typeface="Whitney K Bold" pitchFamily="50" charset="0"/>
            </a:endParaRPr>
          </a:p>
        </p:txBody>
      </p:sp>
      <p:grpSp>
        <p:nvGrpSpPr>
          <p:cNvPr id="10" name="Group 9"/>
          <p:cNvGrpSpPr/>
          <p:nvPr/>
        </p:nvGrpSpPr>
        <p:grpSpPr>
          <a:xfrm>
            <a:off x="638175" y="1377943"/>
            <a:ext cx="6944243" cy="2054256"/>
            <a:chOff x="457200" y="1676362"/>
            <a:chExt cx="7853362" cy="2323193"/>
          </a:xfrm>
        </p:grpSpPr>
        <p:pic>
          <p:nvPicPr>
            <p:cNvPr id="5" name="Picture 2"/>
            <p:cNvPicPr>
              <a:picLocks noChangeArrowheads="1"/>
            </p:cNvPicPr>
            <p:nvPr/>
          </p:nvPicPr>
          <p:blipFill>
            <a:blip r:embed="rId3"/>
            <a:srcRect/>
            <a:stretch>
              <a:fillRect/>
            </a:stretch>
          </p:blipFill>
          <p:spPr bwMode="auto">
            <a:xfrm rot="539999">
              <a:off x="7497762" y="2704155"/>
              <a:ext cx="812800" cy="1295400"/>
            </a:xfrm>
            <a:prstGeom prst="rect">
              <a:avLst/>
            </a:prstGeom>
            <a:noFill/>
            <a:ln w="9525">
              <a:noFill/>
              <a:miter lim="800000"/>
              <a:headEnd/>
              <a:tailEnd/>
            </a:ln>
          </p:spPr>
        </p:pic>
        <p:pic>
          <p:nvPicPr>
            <p:cNvPr id="6" name="Picture 4"/>
            <p:cNvPicPr>
              <a:picLocks noChangeArrowheads="1"/>
            </p:cNvPicPr>
            <p:nvPr/>
          </p:nvPicPr>
          <p:blipFill>
            <a:blip r:embed="rId4"/>
            <a:srcRect/>
            <a:stretch>
              <a:fillRect/>
            </a:stretch>
          </p:blipFill>
          <p:spPr bwMode="auto">
            <a:xfrm>
              <a:off x="457200" y="2395499"/>
              <a:ext cx="1206500" cy="1587500"/>
            </a:xfrm>
            <a:prstGeom prst="rect">
              <a:avLst/>
            </a:prstGeom>
            <a:noFill/>
            <a:ln w="12700">
              <a:noFill/>
              <a:miter lim="800000"/>
              <a:headEnd/>
              <a:tailEnd/>
            </a:ln>
          </p:spPr>
        </p:pic>
        <p:pic>
          <p:nvPicPr>
            <p:cNvPr id="7" name="Picture 5"/>
            <p:cNvPicPr>
              <a:picLocks noChangeArrowheads="1"/>
            </p:cNvPicPr>
            <p:nvPr/>
          </p:nvPicPr>
          <p:blipFill>
            <a:blip r:embed="rId5"/>
            <a:srcRect/>
            <a:stretch>
              <a:fillRect/>
            </a:stretch>
          </p:blipFill>
          <p:spPr bwMode="auto">
            <a:xfrm>
              <a:off x="2608258" y="1676362"/>
              <a:ext cx="1231900" cy="1409700"/>
            </a:xfrm>
            <a:prstGeom prst="rect">
              <a:avLst/>
            </a:prstGeom>
            <a:noFill/>
            <a:ln w="12700">
              <a:noFill/>
              <a:miter lim="800000"/>
              <a:headEnd/>
              <a:tailEnd/>
            </a:ln>
          </p:spPr>
        </p:pic>
        <p:pic>
          <p:nvPicPr>
            <p:cNvPr id="8" name="Picture 10"/>
            <p:cNvPicPr>
              <a:picLocks noChangeArrowheads="1"/>
            </p:cNvPicPr>
            <p:nvPr/>
          </p:nvPicPr>
          <p:blipFill>
            <a:blip r:embed="rId4"/>
            <a:srcRect/>
            <a:stretch>
              <a:fillRect/>
            </a:stretch>
          </p:blipFill>
          <p:spPr bwMode="auto">
            <a:xfrm>
              <a:off x="4668837" y="1922424"/>
              <a:ext cx="787400" cy="1041400"/>
            </a:xfrm>
            <a:prstGeom prst="rect">
              <a:avLst/>
            </a:prstGeom>
            <a:noFill/>
            <a:ln w="12700">
              <a:noFill/>
              <a:miter lim="800000"/>
              <a:headEnd/>
              <a:tailEnd/>
            </a:ln>
          </p:spPr>
        </p:pic>
        <p:pic>
          <p:nvPicPr>
            <p:cNvPr id="9" name="Picture 11"/>
            <p:cNvPicPr>
              <a:picLocks noChangeArrowheads="1"/>
            </p:cNvPicPr>
            <p:nvPr/>
          </p:nvPicPr>
          <p:blipFill>
            <a:blip r:embed="rId4"/>
            <a:srcRect/>
            <a:stretch>
              <a:fillRect/>
            </a:stretch>
          </p:blipFill>
          <p:spPr bwMode="auto">
            <a:xfrm>
              <a:off x="5532437" y="1922424"/>
              <a:ext cx="787400" cy="1041400"/>
            </a:xfrm>
            <a:prstGeom prst="rect">
              <a:avLst/>
            </a:prstGeom>
            <a:noFill/>
            <a:ln w="12700">
              <a:noFill/>
              <a:miter lim="800000"/>
              <a:headEnd/>
              <a:tailEnd/>
            </a:ln>
          </p:spPr>
        </p:pic>
      </p:grpSp>
      <p:sp>
        <p:nvSpPr>
          <p:cNvPr id="11" name="Rectangle 9"/>
          <p:cNvSpPr>
            <a:spLocks/>
          </p:cNvSpPr>
          <p:nvPr/>
        </p:nvSpPr>
        <p:spPr bwMode="auto">
          <a:xfrm>
            <a:off x="659899" y="3566349"/>
            <a:ext cx="1230312" cy="276999"/>
          </a:xfrm>
          <a:prstGeom prst="rect">
            <a:avLst/>
          </a:prstGeom>
          <a:noFill/>
          <a:ln w="9525">
            <a:noFill/>
            <a:miter lim="800000"/>
            <a:headEnd/>
            <a:tailEnd/>
          </a:ln>
        </p:spPr>
        <p:txBody>
          <a:bodyPr wrap="square" lIns="0" tIns="0" rIns="0" bIns="0" anchor="b">
            <a:prstTxWarp prst="textNoShape">
              <a:avLst/>
            </a:prstTxWarp>
            <a:spAutoFit/>
          </a:bodyPr>
          <a:lstStyle/>
          <a:p>
            <a:r>
              <a:rPr lang="en-US" sz="1800" dirty="0" err="1" smtClean="0">
                <a:solidFill>
                  <a:srgbClr val="000000"/>
                </a:solidFill>
                <a:latin typeface="Arial" charset="0"/>
                <a:ea typeface="Arial" charset="0"/>
                <a:cs typeface="Arial" charset="0"/>
                <a:sym typeface="Whitney K Medium" pitchFamily="50" charset="0"/>
              </a:rPr>
              <a:t>Profili</a:t>
            </a:r>
            <a:r>
              <a:rPr lang="en-US" sz="1800" dirty="0" smtClean="0">
                <a:solidFill>
                  <a:srgbClr val="000000"/>
                </a:solidFill>
                <a:latin typeface="Arial" charset="0"/>
                <a:ea typeface="Arial" charset="0"/>
                <a:cs typeface="Arial" charset="0"/>
                <a:sym typeface="Whitney K Medium" pitchFamily="50" charset="0"/>
              </a:rPr>
              <a:t> ICC</a:t>
            </a:r>
            <a:endParaRPr lang="en-US" sz="1800" dirty="0">
              <a:solidFill>
                <a:srgbClr val="000000"/>
              </a:solidFill>
              <a:latin typeface="Arial" charset="0"/>
              <a:ea typeface="Arial" charset="0"/>
              <a:cs typeface="Arial" charset="0"/>
              <a:sym typeface="Whitney K Medium" pitchFamily="50" charset="0"/>
            </a:endParaRPr>
          </a:p>
        </p:txBody>
      </p:sp>
      <p:sp>
        <p:nvSpPr>
          <p:cNvPr id="13" name="Rectangle 6"/>
          <p:cNvSpPr>
            <a:spLocks/>
          </p:cNvSpPr>
          <p:nvPr/>
        </p:nvSpPr>
        <p:spPr bwMode="auto">
          <a:xfrm>
            <a:off x="2790762" y="2742554"/>
            <a:ext cx="615553" cy="553998"/>
          </a:xfrm>
          <a:prstGeom prst="rect">
            <a:avLst/>
          </a:prstGeom>
          <a:noFill/>
          <a:ln w="12700">
            <a:noFill/>
            <a:miter lim="800000"/>
            <a:headEnd/>
            <a:tailEnd/>
          </a:ln>
        </p:spPr>
        <p:txBody>
          <a:bodyPr wrap="none" lIns="0" tIns="0" rIns="0" bIns="0" anchorCtr="1">
            <a:prstTxWarp prst="textNoShape">
              <a:avLst/>
            </a:prstTxWarp>
            <a:spAutoFit/>
          </a:bodyPr>
          <a:lstStyle/>
          <a:p>
            <a:r>
              <a:rPr lang="en-US" sz="1800" dirty="0" smtClean="0">
                <a:solidFill>
                  <a:srgbClr val="000000"/>
                </a:solidFill>
                <a:latin typeface="Arial" charset="0"/>
                <a:ea typeface="Arial" charset="0"/>
                <a:cs typeface="Arial" charset="0"/>
                <a:sym typeface="Whitney K Medium" pitchFamily="50" charset="0"/>
              </a:rPr>
              <a:t>Curve</a:t>
            </a:r>
            <a:endParaRPr lang="en-US" sz="1800" dirty="0">
              <a:solidFill>
                <a:srgbClr val="000000"/>
              </a:solidFill>
              <a:latin typeface="Arial" charset="0"/>
              <a:ea typeface="Arial" charset="0"/>
              <a:cs typeface="Arial" charset="0"/>
              <a:sym typeface="Whitney K Medium" pitchFamily="50" charset="0"/>
            </a:endParaRPr>
          </a:p>
          <a:p>
            <a:endParaRPr lang="en-US" sz="1800" dirty="0">
              <a:solidFill>
                <a:srgbClr val="000000"/>
              </a:solidFill>
              <a:latin typeface="Whitney K Medium" pitchFamily="50" charset="0"/>
              <a:ea typeface="ヒラギノ角ゴ ProN W3" charset="-128"/>
              <a:cs typeface="ヒラギノ角ゴ ProN W3" charset="-128"/>
              <a:sym typeface="Whitney K Medium" pitchFamily="50" charset="0"/>
            </a:endParaRPr>
          </a:p>
        </p:txBody>
      </p:sp>
      <p:sp>
        <p:nvSpPr>
          <p:cNvPr id="16" name="Rectangle 8"/>
          <p:cNvSpPr>
            <a:spLocks/>
          </p:cNvSpPr>
          <p:nvPr/>
        </p:nvSpPr>
        <p:spPr bwMode="auto">
          <a:xfrm>
            <a:off x="4519789" y="2742554"/>
            <a:ext cx="1192634" cy="276999"/>
          </a:xfrm>
          <a:prstGeom prst="rect">
            <a:avLst/>
          </a:prstGeom>
          <a:noFill/>
          <a:ln w="9525">
            <a:noFill/>
            <a:miter lim="800000"/>
            <a:headEnd/>
            <a:tailEnd/>
          </a:ln>
        </p:spPr>
        <p:txBody>
          <a:bodyPr wrap="none" lIns="0" tIns="0" rIns="0" bIns="0" anchor="ctr">
            <a:prstTxWarp prst="textNoShape">
              <a:avLst/>
            </a:prstTxWarp>
            <a:spAutoFit/>
          </a:bodyPr>
          <a:lstStyle/>
          <a:p>
            <a:r>
              <a:rPr lang="en-US" sz="1800" dirty="0" smtClean="0">
                <a:solidFill>
                  <a:srgbClr val="000000"/>
                </a:solidFill>
                <a:latin typeface="Arial" charset="0"/>
                <a:ea typeface="Arial" charset="0"/>
                <a:cs typeface="Arial" charset="0"/>
                <a:sym typeface="Whitney K Medium" pitchFamily="50" charset="0"/>
              </a:rPr>
              <a:t>Device Link</a:t>
            </a:r>
            <a:endParaRPr lang="en-US" sz="1800" dirty="0">
              <a:solidFill>
                <a:srgbClr val="000000"/>
              </a:solidFill>
              <a:latin typeface="Arial" charset="0"/>
              <a:ea typeface="Arial" charset="0"/>
              <a:cs typeface="Arial" charset="0"/>
              <a:sym typeface="Whitney K Medium" pitchFamily="50" charset="0"/>
            </a:endParaRPr>
          </a:p>
        </p:txBody>
      </p:sp>
      <p:sp>
        <p:nvSpPr>
          <p:cNvPr id="24" name="Rectangle 8"/>
          <p:cNvSpPr>
            <a:spLocks/>
          </p:cNvSpPr>
          <p:nvPr/>
        </p:nvSpPr>
        <p:spPr bwMode="auto">
          <a:xfrm>
            <a:off x="6681643" y="3566349"/>
            <a:ext cx="1132811" cy="276999"/>
          </a:xfrm>
          <a:prstGeom prst="rect">
            <a:avLst/>
          </a:prstGeom>
          <a:noFill/>
          <a:ln w="9525">
            <a:noFill/>
            <a:miter lim="800000"/>
            <a:headEnd/>
            <a:tailEnd/>
          </a:ln>
        </p:spPr>
        <p:txBody>
          <a:bodyPr wrap="none" lIns="0" tIns="0" rIns="0" bIns="0" anchor="b">
            <a:prstTxWarp prst="textNoShape">
              <a:avLst/>
            </a:prstTxWarp>
            <a:spAutoFit/>
          </a:bodyPr>
          <a:lstStyle/>
          <a:p>
            <a:pPr algn="ctr"/>
            <a:r>
              <a:rPr lang="en-US" dirty="0" err="1" smtClean="0">
                <a:solidFill>
                  <a:srgbClr val="000000"/>
                </a:solidFill>
                <a:latin typeface="Arial" charset="0"/>
                <a:ea typeface="Arial" charset="0"/>
                <a:cs typeface="Arial" charset="0"/>
                <a:sym typeface="Whitney K Medium" pitchFamily="50" charset="0"/>
              </a:rPr>
              <a:t>Tinte</a:t>
            </a:r>
            <a:r>
              <a:rPr lang="en-US" dirty="0" smtClean="0">
                <a:solidFill>
                  <a:srgbClr val="000000"/>
                </a:solidFill>
                <a:latin typeface="Arial" charset="0"/>
                <a:ea typeface="Arial" charset="0"/>
                <a:cs typeface="Arial" charset="0"/>
                <a:sym typeface="Whitney K Medium" pitchFamily="50" charset="0"/>
              </a:rPr>
              <a:t> </a:t>
            </a:r>
            <a:r>
              <a:rPr lang="en-US" dirty="0" err="1" smtClean="0">
                <a:solidFill>
                  <a:srgbClr val="000000"/>
                </a:solidFill>
                <a:latin typeface="Arial" charset="0"/>
                <a:ea typeface="Arial" charset="0"/>
                <a:cs typeface="Arial" charset="0"/>
                <a:sym typeface="Whitney K Medium" pitchFamily="50" charset="0"/>
              </a:rPr>
              <a:t>piatte</a:t>
            </a:r>
            <a:endParaRPr lang="en-US" sz="1800" dirty="0">
              <a:solidFill>
                <a:srgbClr val="000000"/>
              </a:solidFill>
              <a:latin typeface="Arial" charset="0"/>
              <a:ea typeface="Arial" charset="0"/>
              <a:cs typeface="Arial" charset="0"/>
              <a:sym typeface="Whitney K Medium" pitchFamily="50"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3"/>
          <p:cNvSpPr>
            <a:spLocks noGrp="1"/>
          </p:cNvSpPr>
          <p:nvPr>
            <p:ph type="ctrTitle"/>
          </p:nvPr>
        </p:nvSpPr>
        <p:spPr bwMode="auto">
          <a:xfrm>
            <a:off x="1714500" y="4189413"/>
            <a:ext cx="7148513" cy="773112"/>
          </a:xfrm>
          <a:noFill/>
          <a:ln>
            <a:miter lim="800000"/>
            <a:headEnd/>
            <a:tailEnd/>
          </a:ln>
        </p:spPr>
        <p:txBody>
          <a:bodyPr vert="horz" wrap="square" lIns="91440" tIns="45720" rIns="91440" bIns="45720" numCol="1" anchor="t" anchorCtr="0" compatLnSpc="1">
            <a:prstTxWarp prst="textNoShape">
              <a:avLst/>
            </a:prstTxWarp>
            <a:normAutofit/>
          </a:bodyPr>
          <a:lstStyle/>
          <a:p>
            <a:r>
              <a:rPr lang="it-IT" dirty="0" smtClean="0">
                <a:latin typeface="Arial" pitchFamily="-72" charset="0"/>
              </a:rPr>
              <a:t>Correzione delle curve</a:t>
            </a:r>
          </a:p>
        </p:txBody>
      </p:sp>
      <p:sp>
        <p:nvSpPr>
          <p:cNvPr id="50178" name="Subtitle 4"/>
          <p:cNvSpPr>
            <a:spLocks noGrp="1"/>
          </p:cNvSpPr>
          <p:nvPr>
            <p:ph type="subTitle" idx="1"/>
          </p:nvPr>
        </p:nvSpPr>
        <p:spPr bwMode="auto">
          <a:xfrm>
            <a:off x="1714500" y="4962525"/>
            <a:ext cx="7148513" cy="558800"/>
          </a:xfrm>
          <a:noFill/>
          <a:ln>
            <a:miter lim="800000"/>
            <a:headEnd/>
            <a:tailEnd/>
          </a:ln>
        </p:spPr>
        <p:txBody>
          <a:bodyPr vert="horz" wrap="square" lIns="91440" tIns="45720" rIns="91440" bIns="45720" numCol="1" anchor="t" anchorCtr="0" compatLnSpc="1">
            <a:prstTxWarp prst="textNoShape">
              <a:avLst/>
            </a:prstTxWarp>
          </a:bodyPr>
          <a:lstStyle/>
          <a:p>
            <a:r>
              <a:rPr lang="en-US" dirty="0" smtClean="0">
                <a:latin typeface="Arial" pitchFamily="-72" charset="0"/>
              </a:rPr>
              <a:t>Kodak ColorFlow Software</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r>
              <a:rPr lang="it-IT" dirty="0" smtClean="0"/>
              <a:t>Strumento di Correzione Tonale</a:t>
            </a:r>
            <a:endParaRPr lang="it-IT" dirty="0"/>
          </a:p>
        </p:txBody>
      </p:sp>
      <p:sp>
        <p:nvSpPr>
          <p:cNvPr id="3" name="Content Placeholder 2"/>
          <p:cNvSpPr>
            <a:spLocks noGrp="1"/>
          </p:cNvSpPr>
          <p:nvPr>
            <p:ph idx="1"/>
          </p:nvPr>
        </p:nvSpPr>
        <p:spPr/>
        <p:txBody>
          <a:bodyPr/>
          <a:lstStyle/>
          <a:p>
            <a:pPr>
              <a:buNone/>
            </a:pPr>
            <a:r>
              <a:rPr lang="it-IT" sz="2000" b="1" dirty="0" smtClean="0"/>
              <a:t>Punti chiave:</a:t>
            </a:r>
          </a:p>
          <a:p>
            <a:r>
              <a:rPr lang="it-IT" sz="2000" dirty="0" smtClean="0">
                <a:solidFill>
                  <a:srgbClr val="000000"/>
                </a:solidFill>
                <a:latin typeface="Arial" charset="0"/>
              </a:rPr>
              <a:t>Semplice Correzione Tonale basata su curve – funziona bene per piccoli “ritocchi”.</a:t>
            </a:r>
          </a:p>
          <a:p>
            <a:pPr defTabSz="1300163">
              <a:spcAft>
                <a:spcPct val="25000"/>
              </a:spcAft>
              <a:buClr>
                <a:schemeClr val="tx1"/>
              </a:buClr>
              <a:buFont typeface="Arial"/>
              <a:buChar char="•"/>
            </a:pPr>
            <a:r>
              <a:rPr lang="it-IT" sz="2000" dirty="0" smtClean="0">
                <a:solidFill>
                  <a:srgbClr val="000000"/>
                </a:solidFill>
                <a:latin typeface="Arial" charset="0"/>
              </a:rPr>
              <a:t>Modiche espresse in valori % di differenza.</a:t>
            </a:r>
          </a:p>
          <a:p>
            <a:pPr defTabSz="1300163">
              <a:spcAft>
                <a:spcPct val="25000"/>
              </a:spcAft>
              <a:buClr>
                <a:schemeClr val="tx1"/>
              </a:buClr>
              <a:buFont typeface="Arial"/>
              <a:buChar char="•"/>
            </a:pPr>
            <a:r>
              <a:rPr lang="it-IT" sz="2000" dirty="0" smtClean="0">
                <a:solidFill>
                  <a:srgbClr val="000000"/>
                </a:solidFill>
                <a:latin typeface="Arial" charset="0"/>
              </a:rPr>
              <a:t>È possibile usare sia i cursori che i valori numerici.</a:t>
            </a:r>
          </a:p>
          <a:p>
            <a:pPr defTabSz="1300163">
              <a:spcAft>
                <a:spcPct val="25000"/>
              </a:spcAft>
              <a:buClr>
                <a:schemeClr val="tx1"/>
              </a:buClr>
              <a:buFont typeface="Arial"/>
              <a:buChar char="•"/>
            </a:pPr>
            <a:r>
              <a:rPr lang="it-IT" sz="2000" dirty="0" smtClean="0">
                <a:solidFill>
                  <a:srgbClr val="000000"/>
                </a:solidFill>
                <a:latin typeface="Arial" charset="0"/>
              </a:rPr>
              <a:t>Le modifiche vanno da -20% a +20%.</a:t>
            </a:r>
          </a:p>
          <a:p>
            <a:pPr defTabSz="1300163">
              <a:spcAft>
                <a:spcPct val="25000"/>
              </a:spcAft>
              <a:buClr>
                <a:schemeClr val="tx1"/>
              </a:buClr>
              <a:buFont typeface="Arial"/>
              <a:buChar char="•"/>
            </a:pPr>
            <a:r>
              <a:rPr lang="it-IT" sz="2000" dirty="0" smtClean="0">
                <a:solidFill>
                  <a:srgbClr val="000000"/>
                </a:solidFill>
                <a:latin typeface="Arial" charset="0"/>
              </a:rPr>
              <a:t>Fate prima le correzioni sul mezzo tono poi sugli altri punti della scala.</a:t>
            </a:r>
          </a:p>
          <a:p>
            <a:pPr defTabSz="1300163">
              <a:spcAft>
                <a:spcPct val="25000"/>
              </a:spcAft>
              <a:buClr>
                <a:schemeClr val="tx1"/>
              </a:buClr>
              <a:buFont typeface="Arial"/>
              <a:buChar char="•"/>
            </a:pPr>
            <a:r>
              <a:rPr lang="it-IT" sz="2000" dirty="0" smtClean="0">
                <a:solidFill>
                  <a:srgbClr val="000000"/>
                </a:solidFill>
                <a:latin typeface="Arial" charset="0"/>
              </a:rPr>
              <a:t>Curve di correzione sia individuali che di bilanciamento dei grigi sui 3 colori.</a:t>
            </a:r>
            <a:endParaRPr lang="it-IT" sz="2000" b="1" dirty="0"/>
          </a:p>
        </p:txBody>
      </p:sp>
      <p:sp>
        <p:nvSpPr>
          <p:cNvPr id="4" name="Content Placeholder 4"/>
          <p:cNvSpPr>
            <a:spLocks noGrp="1"/>
          </p:cNvSpPr>
          <p:nvPr/>
        </p:nvSpPr>
        <p:spPr bwMode="auto">
          <a:xfrm>
            <a:off x="-339725" y="-587375"/>
            <a:ext cx="11906250" cy="6915150"/>
          </a:xfrm>
          <a:prstGeom prst="rect">
            <a:avLst/>
          </a:prstGeom>
          <a:noFill/>
          <a:ln w="9525">
            <a:noFill/>
            <a:miter lim="800000"/>
            <a:headEnd/>
            <a:tailEnd/>
          </a:ln>
          <a:effectLst/>
        </p:spPr>
        <p:txBody>
          <a:bodyPr vert="horz" wrap="square" lIns="130046" tIns="65023" rIns="130046" bIns="65023" numCol="1" anchor="t" anchorCtr="0" compatLnSpc="1">
            <a:prstTxWarp prst="textNoShape">
              <a:avLst/>
            </a:prstTxWarp>
          </a:bodyPr>
          <a:lstStyle>
            <a:lvl1pPr algn="l" defTabSz="1300163" rtl="0" fontAlgn="base">
              <a:spcBef>
                <a:spcPct val="100000"/>
              </a:spcBef>
              <a:spcAft>
                <a:spcPct val="0"/>
              </a:spcAft>
              <a:buClr>
                <a:schemeClr val="bg2"/>
              </a:buClr>
              <a:buFont typeface="Wingdings" charset="2"/>
              <a:defRPr sz="2800">
                <a:solidFill>
                  <a:schemeClr val="tx1"/>
                </a:solidFill>
                <a:latin typeface="+mn-lt"/>
                <a:ea typeface="+mn-ea"/>
                <a:cs typeface="+mn-cs"/>
              </a:defRPr>
            </a:lvl1pPr>
            <a:lvl2pPr marL="806450" indent="-312738" algn="l" defTabSz="1300163" rtl="0" fontAlgn="base">
              <a:spcBef>
                <a:spcPct val="40000"/>
              </a:spcBef>
              <a:spcAft>
                <a:spcPct val="0"/>
              </a:spcAft>
              <a:buClr>
                <a:schemeClr val="bg2"/>
              </a:buClr>
              <a:buFont typeface="Times" charset="0"/>
              <a:buChar char="•"/>
              <a:defRPr sz="2800">
                <a:solidFill>
                  <a:schemeClr val="tx1"/>
                </a:solidFill>
                <a:latin typeface="+mn-lt"/>
                <a:ea typeface="ＭＳ Ｐゴシック" charset="-128"/>
              </a:defRPr>
            </a:lvl2pPr>
            <a:lvl3pPr marL="1625600" indent="-325438" algn="l" defTabSz="1300163" rtl="0" fontAlgn="base">
              <a:spcBef>
                <a:spcPct val="40000"/>
              </a:spcBef>
              <a:spcAft>
                <a:spcPct val="0"/>
              </a:spcAft>
              <a:buClr>
                <a:schemeClr val="bg2"/>
              </a:buClr>
              <a:buChar char="–"/>
              <a:defRPr sz="2800">
                <a:solidFill>
                  <a:schemeClr val="tx1"/>
                </a:solidFill>
                <a:latin typeface="+mn-lt"/>
                <a:ea typeface="ＭＳ Ｐゴシック" charset="-128"/>
              </a:defRPr>
            </a:lvl3pPr>
            <a:lvl4pPr marL="2276475" indent="-325438" algn="l" defTabSz="1300163" rtl="0" fontAlgn="base">
              <a:spcBef>
                <a:spcPct val="40000"/>
              </a:spcBef>
              <a:spcAft>
                <a:spcPct val="0"/>
              </a:spcAft>
              <a:buClr>
                <a:schemeClr val="bg2"/>
              </a:buClr>
              <a:buFont typeface="Times" charset="0"/>
              <a:buChar char="»"/>
              <a:defRPr sz="2800">
                <a:solidFill>
                  <a:schemeClr val="tx1"/>
                </a:solidFill>
                <a:latin typeface="+mn-lt"/>
                <a:ea typeface="ＭＳ Ｐゴシック" charset="-128"/>
              </a:defRPr>
            </a:lvl4pPr>
            <a:lvl5pPr marL="2925763" indent="-325438" algn="l" defTabSz="1300163" rtl="0" fontAlgn="base">
              <a:spcBef>
                <a:spcPct val="40000"/>
              </a:spcBef>
              <a:spcAft>
                <a:spcPct val="0"/>
              </a:spcAft>
              <a:buClr>
                <a:schemeClr val="bg2"/>
              </a:buClr>
              <a:buFont typeface="Times" charset="0"/>
              <a:buChar char="›"/>
              <a:defRPr sz="2800">
                <a:solidFill>
                  <a:schemeClr val="tx1"/>
                </a:solidFill>
                <a:latin typeface="+mn-lt"/>
                <a:ea typeface="ＭＳ Ｐゴシック" charset="-128"/>
              </a:defRPr>
            </a:lvl5pPr>
            <a:lvl6pPr marL="3382963" indent="-325438" algn="l" defTabSz="1300163" rtl="0" fontAlgn="base">
              <a:spcBef>
                <a:spcPct val="40000"/>
              </a:spcBef>
              <a:spcAft>
                <a:spcPct val="0"/>
              </a:spcAft>
              <a:buClr>
                <a:schemeClr val="bg2"/>
              </a:buClr>
              <a:buFont typeface="Times" charset="0"/>
              <a:buChar char="›"/>
              <a:defRPr sz="2800">
                <a:solidFill>
                  <a:schemeClr val="tx1"/>
                </a:solidFill>
                <a:latin typeface="+mn-lt"/>
                <a:ea typeface="ＭＳ Ｐゴシック" charset="-128"/>
              </a:defRPr>
            </a:lvl6pPr>
            <a:lvl7pPr marL="3840163" indent="-325438" algn="l" defTabSz="1300163" rtl="0" fontAlgn="base">
              <a:spcBef>
                <a:spcPct val="40000"/>
              </a:spcBef>
              <a:spcAft>
                <a:spcPct val="0"/>
              </a:spcAft>
              <a:buClr>
                <a:schemeClr val="bg2"/>
              </a:buClr>
              <a:buFont typeface="Times" charset="0"/>
              <a:buChar char="›"/>
              <a:defRPr sz="2800">
                <a:solidFill>
                  <a:schemeClr val="tx1"/>
                </a:solidFill>
                <a:latin typeface="+mn-lt"/>
                <a:ea typeface="ＭＳ Ｐゴシック" charset="-128"/>
              </a:defRPr>
            </a:lvl7pPr>
            <a:lvl8pPr marL="4297363" indent="-325438" algn="l" defTabSz="1300163" rtl="0" fontAlgn="base">
              <a:spcBef>
                <a:spcPct val="40000"/>
              </a:spcBef>
              <a:spcAft>
                <a:spcPct val="0"/>
              </a:spcAft>
              <a:buClr>
                <a:schemeClr val="bg2"/>
              </a:buClr>
              <a:buFont typeface="Times" charset="0"/>
              <a:buChar char="›"/>
              <a:defRPr sz="2800">
                <a:solidFill>
                  <a:schemeClr val="tx1"/>
                </a:solidFill>
                <a:latin typeface="+mn-lt"/>
                <a:ea typeface="ＭＳ Ｐゴシック" charset="-128"/>
              </a:defRPr>
            </a:lvl8pPr>
            <a:lvl9pPr marL="4754563" indent="-325438" algn="l" defTabSz="1300163" rtl="0" fontAlgn="base">
              <a:spcBef>
                <a:spcPct val="40000"/>
              </a:spcBef>
              <a:spcAft>
                <a:spcPct val="0"/>
              </a:spcAft>
              <a:buClr>
                <a:schemeClr val="bg2"/>
              </a:buClr>
              <a:buFont typeface="Times" charset="0"/>
              <a:buChar char="›"/>
              <a:defRPr sz="2800">
                <a:solidFill>
                  <a:schemeClr val="tx1"/>
                </a:solidFill>
                <a:latin typeface="+mn-lt"/>
                <a:ea typeface="ＭＳ Ｐゴシック" charset="-128"/>
              </a:defRPr>
            </a:lvl9pPr>
          </a:lstStyle>
          <a:p>
            <a:endParaRPr lang="en-US" dirty="0"/>
          </a:p>
        </p:txBody>
      </p:sp>
      <p:pic>
        <p:nvPicPr>
          <p:cNvPr id="5" name="Picture 5"/>
          <p:cNvPicPr>
            <a:picLocks noChangeAspect="1" noChangeArrowheads="1"/>
          </p:cNvPicPr>
          <p:nvPr/>
        </p:nvPicPr>
        <p:blipFill>
          <a:blip r:embed="rId2"/>
          <a:srcRect/>
          <a:stretch>
            <a:fillRect/>
          </a:stretch>
        </p:blipFill>
        <p:spPr bwMode="auto">
          <a:xfrm>
            <a:off x="585020" y="356689"/>
            <a:ext cx="533400" cy="423241"/>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a:t>Strumento di Correzione </a:t>
            </a:r>
            <a:r>
              <a:rPr lang="it-IT" dirty="0" smtClean="0"/>
              <a:t>Tonale - Esempio</a:t>
            </a:r>
            <a:endParaRPr lang="en-US" dirty="0"/>
          </a:p>
        </p:txBody>
      </p:sp>
      <p:sp>
        <p:nvSpPr>
          <p:cNvPr id="3" name="Content Placeholder 2"/>
          <p:cNvSpPr>
            <a:spLocks noGrp="1"/>
          </p:cNvSpPr>
          <p:nvPr>
            <p:ph idx="1"/>
          </p:nvPr>
        </p:nvSpPr>
        <p:spPr>
          <a:xfrm>
            <a:off x="330201" y="1004093"/>
            <a:ext cx="8356599" cy="4525963"/>
          </a:xfrm>
        </p:spPr>
        <p:txBody>
          <a:bodyPr/>
          <a:lstStyle/>
          <a:p>
            <a:pPr>
              <a:buNone/>
            </a:pPr>
            <a:r>
              <a:rPr lang="it-IT" sz="2000" dirty="0" smtClean="0">
                <a:latin typeface="Arial" charset="0"/>
              </a:rPr>
              <a:t>Curva di stampa – riporta la condizione di stampa a come era durante ala caratterizzazione. </a:t>
            </a:r>
          </a:p>
          <a:p>
            <a:pPr>
              <a:buNone/>
            </a:pPr>
            <a:endParaRPr lang="en-US" sz="2000" dirty="0"/>
          </a:p>
        </p:txBody>
      </p:sp>
      <p:grpSp>
        <p:nvGrpSpPr>
          <p:cNvPr id="7" name="Group 6"/>
          <p:cNvGrpSpPr/>
          <p:nvPr/>
        </p:nvGrpSpPr>
        <p:grpSpPr>
          <a:xfrm>
            <a:off x="330201" y="2779714"/>
            <a:ext cx="8755462" cy="477052"/>
            <a:chOff x="0" y="4579939"/>
            <a:chExt cx="12207875" cy="665161"/>
          </a:xfrm>
        </p:grpSpPr>
        <p:graphicFrame>
          <p:nvGraphicFramePr>
            <p:cNvPr id="160770" name="Object 2"/>
            <p:cNvGraphicFramePr>
              <a:graphicFrameLocks noChangeAspect="1"/>
            </p:cNvGraphicFramePr>
            <p:nvPr/>
          </p:nvGraphicFramePr>
          <p:xfrm>
            <a:off x="0" y="4587875"/>
            <a:ext cx="3902075" cy="650875"/>
          </p:xfrm>
          <a:graphic>
            <a:graphicData uri="http://schemas.openxmlformats.org/presentationml/2006/ole">
              <mc:AlternateContent xmlns:mc="http://schemas.openxmlformats.org/markup-compatibility/2006">
                <mc:Choice xmlns:v="urn:schemas-microsoft-com:vml" Requires="v">
                  <p:oleObj spid="_x0000_s161104" name="Image" r:id="rId3" imgW="2742857" imgH="456821" progId="">
                    <p:embed/>
                  </p:oleObj>
                </mc:Choice>
                <mc:Fallback>
                  <p:oleObj name="Image" r:id="rId3" imgW="2742857" imgH="456821" progId="">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587875"/>
                          <a:ext cx="3902075" cy="65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0771" name="Object 3"/>
            <p:cNvGraphicFramePr>
              <a:graphicFrameLocks noChangeAspect="1"/>
            </p:cNvGraphicFramePr>
            <p:nvPr/>
          </p:nvGraphicFramePr>
          <p:xfrm>
            <a:off x="4144963" y="4579939"/>
            <a:ext cx="3898900" cy="650876"/>
          </p:xfrm>
          <a:graphic>
            <a:graphicData uri="http://schemas.openxmlformats.org/presentationml/2006/ole">
              <mc:AlternateContent xmlns:mc="http://schemas.openxmlformats.org/markup-compatibility/2006">
                <mc:Choice xmlns:v="urn:schemas-microsoft-com:vml" Requires="v">
                  <p:oleObj spid="_x0000_s161105" name="Image" r:id="rId5" imgW="2742857" imgH="456821" progId="">
                    <p:embed/>
                  </p:oleObj>
                </mc:Choice>
                <mc:Fallback>
                  <p:oleObj name="Image" r:id="rId5" imgW="2742857" imgH="456821" progId="">
                    <p:embed/>
                    <p:pic>
                      <p:nvPicPr>
                        <p:cNvPr id="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4963" y="4579939"/>
                          <a:ext cx="3898900" cy="650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60772" name="Object 4"/>
            <p:cNvGraphicFramePr>
              <a:graphicFrameLocks noChangeAspect="1"/>
            </p:cNvGraphicFramePr>
            <p:nvPr/>
          </p:nvGraphicFramePr>
          <p:xfrm>
            <a:off x="8307388" y="4594225"/>
            <a:ext cx="3900487" cy="650875"/>
          </p:xfrm>
          <a:graphic>
            <a:graphicData uri="http://schemas.openxmlformats.org/presentationml/2006/ole">
              <mc:AlternateContent xmlns:mc="http://schemas.openxmlformats.org/markup-compatibility/2006">
                <mc:Choice xmlns:v="urn:schemas-microsoft-com:vml" Requires="v">
                  <p:oleObj spid="_x0000_s161106" name="Image" r:id="rId7" imgW="2742857" imgH="456821" progId="">
                    <p:embed/>
                  </p:oleObj>
                </mc:Choice>
                <mc:Fallback>
                  <p:oleObj name="Image" r:id="rId7" imgW="2742857" imgH="456821" progId="">
                    <p:embed/>
                    <p:pic>
                      <p:nvPicPr>
                        <p:cNvPr id="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07388" y="4594225"/>
                          <a:ext cx="3900487" cy="65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8" name="Text Box 9"/>
          <p:cNvSpPr txBox="1">
            <a:spLocks noChangeArrowheads="1"/>
          </p:cNvSpPr>
          <p:nvPr/>
        </p:nvSpPr>
        <p:spPr bwMode="auto">
          <a:xfrm>
            <a:off x="3302960" y="1610448"/>
            <a:ext cx="2374900" cy="469870"/>
          </a:xfrm>
          <a:prstGeom prst="rect">
            <a:avLst/>
          </a:prstGeom>
          <a:noFill/>
          <a:ln w="9525">
            <a:noFill/>
            <a:miter lim="800000"/>
            <a:headEnd/>
            <a:tailEnd/>
          </a:ln>
          <a:effectLst/>
        </p:spPr>
        <p:txBody>
          <a:bodyPr lIns="130046" tIns="65023" rIns="130046" bIns="65023">
            <a:prstTxWarp prst="textNoShape">
              <a:avLst/>
            </a:prstTxWarp>
            <a:spAutoFit/>
          </a:bodyPr>
          <a:lstStyle/>
          <a:p>
            <a:pPr algn="l" defTabSz="1300163">
              <a:spcBef>
                <a:spcPct val="50000"/>
              </a:spcBef>
              <a:buClr>
                <a:schemeClr val="bg2"/>
              </a:buClr>
              <a:buFont typeface="Wingdings" charset="2"/>
              <a:buNone/>
            </a:pPr>
            <a:r>
              <a:rPr lang="en-US" sz="2200" b="1" u="sng" dirty="0">
                <a:solidFill>
                  <a:schemeClr val="tx1"/>
                </a:solidFill>
                <a:latin typeface="Arial" charset="0"/>
              </a:rPr>
              <a:t>Prior to Edit</a:t>
            </a:r>
          </a:p>
        </p:txBody>
      </p:sp>
      <p:sp>
        <p:nvSpPr>
          <p:cNvPr id="9" name="Text Box 9"/>
          <p:cNvSpPr txBox="1">
            <a:spLocks noChangeArrowheads="1"/>
          </p:cNvSpPr>
          <p:nvPr/>
        </p:nvSpPr>
        <p:spPr bwMode="auto">
          <a:xfrm>
            <a:off x="6311900" y="1610448"/>
            <a:ext cx="2374900" cy="469870"/>
          </a:xfrm>
          <a:prstGeom prst="rect">
            <a:avLst/>
          </a:prstGeom>
          <a:noFill/>
          <a:ln w="9525">
            <a:noFill/>
            <a:miter lim="800000"/>
            <a:headEnd/>
            <a:tailEnd/>
          </a:ln>
          <a:effectLst/>
        </p:spPr>
        <p:txBody>
          <a:bodyPr lIns="130046" tIns="65023" rIns="130046" bIns="65023">
            <a:prstTxWarp prst="textNoShape">
              <a:avLst/>
            </a:prstTxWarp>
            <a:spAutoFit/>
          </a:bodyPr>
          <a:lstStyle/>
          <a:p>
            <a:pPr algn="l" defTabSz="1300163">
              <a:spcBef>
                <a:spcPct val="50000"/>
              </a:spcBef>
              <a:buClr>
                <a:schemeClr val="bg2"/>
              </a:buClr>
              <a:buFont typeface="Wingdings" charset="2"/>
              <a:buNone/>
            </a:pPr>
            <a:r>
              <a:rPr lang="en-US" sz="2200" b="1" u="sng" dirty="0" smtClean="0">
                <a:solidFill>
                  <a:schemeClr val="tx1"/>
                </a:solidFill>
                <a:latin typeface="Arial" charset="0"/>
              </a:rPr>
              <a:t>Post Edit</a:t>
            </a:r>
            <a:endParaRPr lang="en-US" sz="2200" b="1" u="sng" dirty="0">
              <a:solidFill>
                <a:schemeClr val="tx1"/>
              </a:solidFill>
              <a:latin typeface="Arial" charset="0"/>
            </a:endParaRPr>
          </a:p>
        </p:txBody>
      </p:sp>
      <p:sp>
        <p:nvSpPr>
          <p:cNvPr id="10" name="TextBox 9"/>
          <p:cNvSpPr txBox="1"/>
          <p:nvPr/>
        </p:nvSpPr>
        <p:spPr>
          <a:xfrm>
            <a:off x="330201" y="2080318"/>
            <a:ext cx="2798560" cy="923330"/>
          </a:xfrm>
          <a:prstGeom prst="rect">
            <a:avLst/>
          </a:prstGeom>
          <a:noFill/>
        </p:spPr>
        <p:txBody>
          <a:bodyPr wrap="square" rtlCol="0">
            <a:spAutoFit/>
          </a:bodyPr>
          <a:lstStyle/>
          <a:p>
            <a:r>
              <a:rPr lang="it-IT" dirty="0" smtClean="0">
                <a:solidFill>
                  <a:srgbClr val="000000"/>
                </a:solidFill>
                <a:latin typeface="Arial" charset="0"/>
              </a:rPr>
              <a:t>3-color </a:t>
            </a:r>
            <a:r>
              <a:rPr lang="it-IT" dirty="0" err="1" smtClean="0">
                <a:solidFill>
                  <a:srgbClr val="000000"/>
                </a:solidFill>
                <a:latin typeface="Arial" charset="0"/>
              </a:rPr>
              <a:t>gray</a:t>
            </a:r>
            <a:r>
              <a:rPr lang="it-IT" dirty="0" smtClean="0">
                <a:solidFill>
                  <a:srgbClr val="000000"/>
                </a:solidFill>
                <a:latin typeface="Arial" charset="0"/>
              </a:rPr>
              <a:t> bar al giorno della caratterizzazione</a:t>
            </a:r>
          </a:p>
          <a:p>
            <a:endParaRPr lang="en-US" dirty="0"/>
          </a:p>
        </p:txBody>
      </p:sp>
      <p:sp>
        <p:nvSpPr>
          <p:cNvPr id="12" name="TextBox 11"/>
          <p:cNvSpPr txBox="1"/>
          <p:nvPr/>
        </p:nvSpPr>
        <p:spPr>
          <a:xfrm>
            <a:off x="3302960" y="2080318"/>
            <a:ext cx="2796283" cy="923330"/>
          </a:xfrm>
          <a:prstGeom prst="rect">
            <a:avLst/>
          </a:prstGeom>
          <a:noFill/>
        </p:spPr>
        <p:txBody>
          <a:bodyPr wrap="square" rtlCol="0">
            <a:spAutoFit/>
          </a:bodyPr>
          <a:lstStyle/>
          <a:p>
            <a:r>
              <a:rPr lang="it-IT" dirty="0" smtClean="0">
                <a:solidFill>
                  <a:srgbClr val="000000"/>
                </a:solidFill>
                <a:latin typeface="Arial" charset="0"/>
              </a:rPr>
              <a:t>3-color </a:t>
            </a:r>
            <a:r>
              <a:rPr lang="it-IT" dirty="0" err="1" smtClean="0">
                <a:solidFill>
                  <a:srgbClr val="000000"/>
                </a:solidFill>
                <a:latin typeface="Arial" charset="0"/>
              </a:rPr>
              <a:t>gray</a:t>
            </a:r>
            <a:r>
              <a:rPr lang="it-IT" dirty="0" smtClean="0">
                <a:solidFill>
                  <a:srgbClr val="000000"/>
                </a:solidFill>
                <a:latin typeface="Arial" charset="0"/>
              </a:rPr>
              <a:t> bar</a:t>
            </a:r>
            <a:br>
              <a:rPr lang="it-IT" dirty="0" smtClean="0">
                <a:solidFill>
                  <a:srgbClr val="000000"/>
                </a:solidFill>
                <a:latin typeface="Arial" charset="0"/>
              </a:rPr>
            </a:br>
            <a:r>
              <a:rPr lang="it-IT" dirty="0" smtClean="0">
                <a:solidFill>
                  <a:srgbClr val="000000"/>
                </a:solidFill>
                <a:latin typeface="Arial" charset="0"/>
              </a:rPr>
              <a:t>(3 mesi dopo)</a:t>
            </a:r>
          </a:p>
          <a:p>
            <a:endParaRPr lang="en-US" dirty="0"/>
          </a:p>
        </p:txBody>
      </p:sp>
      <p:sp>
        <p:nvSpPr>
          <p:cNvPr id="13" name="TextBox 12"/>
          <p:cNvSpPr txBox="1"/>
          <p:nvPr/>
        </p:nvSpPr>
        <p:spPr>
          <a:xfrm>
            <a:off x="6288242" y="2080318"/>
            <a:ext cx="2797421" cy="646331"/>
          </a:xfrm>
          <a:prstGeom prst="rect">
            <a:avLst/>
          </a:prstGeom>
          <a:noFill/>
        </p:spPr>
        <p:txBody>
          <a:bodyPr wrap="square" rtlCol="0">
            <a:spAutoFit/>
          </a:bodyPr>
          <a:lstStyle/>
          <a:p>
            <a:pPr defTabSz="1300163">
              <a:spcBef>
                <a:spcPct val="50000"/>
              </a:spcBef>
              <a:buClr>
                <a:schemeClr val="bg2"/>
              </a:buClr>
            </a:pPr>
            <a:r>
              <a:rPr lang="it-IT" dirty="0" smtClean="0">
                <a:solidFill>
                  <a:srgbClr val="000000"/>
                </a:solidFill>
                <a:latin typeface="Arial" charset="0"/>
              </a:rPr>
              <a:t>3-color </a:t>
            </a:r>
            <a:r>
              <a:rPr lang="it-IT" dirty="0" err="1" smtClean="0">
                <a:solidFill>
                  <a:srgbClr val="000000"/>
                </a:solidFill>
                <a:latin typeface="Arial" charset="0"/>
              </a:rPr>
              <a:t>gray</a:t>
            </a:r>
            <a:r>
              <a:rPr lang="it-IT" dirty="0" smtClean="0">
                <a:solidFill>
                  <a:srgbClr val="000000"/>
                </a:solidFill>
                <a:latin typeface="Arial" charset="0"/>
              </a:rPr>
              <a:t> bar dopo la correzione della curva</a:t>
            </a:r>
            <a:endParaRPr lang="it-IT" dirty="0">
              <a:solidFill>
                <a:srgbClr val="000000"/>
              </a:solidFill>
              <a:latin typeface="Arial" charset="0"/>
            </a:endParaRPr>
          </a:p>
        </p:txBody>
      </p:sp>
      <p:sp>
        <p:nvSpPr>
          <p:cNvPr id="14" name="TextBox 13"/>
          <p:cNvSpPr txBox="1"/>
          <p:nvPr/>
        </p:nvSpPr>
        <p:spPr>
          <a:xfrm>
            <a:off x="330201" y="3517900"/>
            <a:ext cx="2798560" cy="369332"/>
          </a:xfrm>
          <a:prstGeom prst="rect">
            <a:avLst/>
          </a:prstGeom>
          <a:noFill/>
        </p:spPr>
        <p:txBody>
          <a:bodyPr wrap="square" rtlCol="0">
            <a:spAutoFit/>
          </a:bodyPr>
          <a:lstStyle/>
          <a:p>
            <a:r>
              <a:rPr lang="it-IT" i="1" dirty="0" smtClean="0">
                <a:solidFill>
                  <a:srgbClr val="000000"/>
                </a:solidFill>
                <a:latin typeface="Arial" charset="0"/>
              </a:rPr>
              <a:t>Colore in origine</a:t>
            </a:r>
            <a:endParaRPr lang="en-US" dirty="0"/>
          </a:p>
        </p:txBody>
      </p:sp>
      <p:sp>
        <p:nvSpPr>
          <p:cNvPr id="15" name="TextBox 14"/>
          <p:cNvSpPr txBox="1"/>
          <p:nvPr/>
        </p:nvSpPr>
        <p:spPr>
          <a:xfrm>
            <a:off x="3302960" y="3517900"/>
            <a:ext cx="2796283" cy="646331"/>
          </a:xfrm>
          <a:prstGeom prst="rect">
            <a:avLst/>
          </a:prstGeom>
          <a:noFill/>
        </p:spPr>
        <p:txBody>
          <a:bodyPr wrap="square" rtlCol="0">
            <a:spAutoFit/>
          </a:bodyPr>
          <a:lstStyle/>
          <a:p>
            <a:pPr defTabSz="1300163">
              <a:spcBef>
                <a:spcPct val="50000"/>
              </a:spcBef>
              <a:buClr>
                <a:schemeClr val="bg2"/>
              </a:buClr>
            </a:pPr>
            <a:r>
              <a:rPr lang="it-IT" i="1" dirty="0" smtClean="0">
                <a:solidFill>
                  <a:srgbClr val="000000"/>
                </a:solidFill>
                <a:latin typeface="Arial" charset="0"/>
              </a:rPr>
              <a:t>Colore attuale: la stampa è troppo </a:t>
            </a:r>
            <a:r>
              <a:rPr lang="it-IT" i="1" dirty="0" err="1" smtClean="0">
                <a:solidFill>
                  <a:srgbClr val="000000"/>
                </a:solidFill>
                <a:latin typeface="Arial" charset="0"/>
              </a:rPr>
              <a:t>cyan</a:t>
            </a:r>
            <a:r>
              <a:rPr lang="it-IT" i="1" dirty="0" smtClean="0">
                <a:solidFill>
                  <a:srgbClr val="000000"/>
                </a:solidFill>
                <a:latin typeface="Arial" charset="0"/>
              </a:rPr>
              <a:t> e scura</a:t>
            </a:r>
            <a:endParaRPr lang="en-US" dirty="0"/>
          </a:p>
        </p:txBody>
      </p:sp>
      <p:sp>
        <p:nvSpPr>
          <p:cNvPr id="17" name="TextBox 16"/>
          <p:cNvSpPr txBox="1"/>
          <p:nvPr/>
        </p:nvSpPr>
        <p:spPr>
          <a:xfrm>
            <a:off x="6311901" y="3517900"/>
            <a:ext cx="2374900" cy="1477328"/>
          </a:xfrm>
          <a:prstGeom prst="rect">
            <a:avLst/>
          </a:prstGeom>
          <a:noFill/>
        </p:spPr>
        <p:txBody>
          <a:bodyPr wrap="square" rtlCol="0">
            <a:spAutoFit/>
          </a:bodyPr>
          <a:lstStyle/>
          <a:p>
            <a:r>
              <a:rPr lang="it-IT" i="1" dirty="0" smtClean="0">
                <a:solidFill>
                  <a:srgbClr val="000000"/>
                </a:solidFill>
                <a:latin typeface="Arial" charset="0"/>
              </a:rPr>
              <a:t>L’obbiettivo è di riportare il bilanciamento dei grigi come era in origine.</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3117"/>
            <a:ext cx="7929154" cy="607657"/>
          </a:xfrm>
        </p:spPr>
        <p:txBody>
          <a:bodyPr/>
          <a:lstStyle/>
          <a:p>
            <a:r>
              <a:rPr lang="it-IT" sz="2800" dirty="0"/>
              <a:t>Strumento di Correzione Tonale </a:t>
            </a:r>
            <a:r>
              <a:rPr lang="it-IT" sz="2800" dirty="0" smtClean="0"/>
              <a:t>– 3-color </a:t>
            </a:r>
            <a:r>
              <a:rPr lang="it-IT" sz="2800" dirty="0" err="1" smtClean="0"/>
              <a:t>gray</a:t>
            </a:r>
            <a:endParaRPr lang="en-US" sz="2800" dirty="0"/>
          </a:p>
        </p:txBody>
      </p:sp>
      <p:sp>
        <p:nvSpPr>
          <p:cNvPr id="5" name="TextBox 4"/>
          <p:cNvSpPr txBox="1"/>
          <p:nvPr/>
        </p:nvSpPr>
        <p:spPr>
          <a:xfrm>
            <a:off x="457200" y="937418"/>
            <a:ext cx="8229600" cy="707886"/>
          </a:xfrm>
          <a:prstGeom prst="rect">
            <a:avLst/>
          </a:prstGeom>
          <a:noFill/>
        </p:spPr>
        <p:txBody>
          <a:bodyPr wrap="square" rtlCol="0">
            <a:spAutoFit/>
          </a:bodyPr>
          <a:lstStyle/>
          <a:p>
            <a:r>
              <a:rPr lang="it-IT" sz="2000" dirty="0" smtClean="0"/>
              <a:t>Corregge le curve per adattarsi allo stato attuale della macchina da stampa.</a:t>
            </a:r>
            <a:endParaRPr lang="it-IT" sz="2000" dirty="0"/>
          </a:p>
        </p:txBody>
      </p:sp>
      <p:sp>
        <p:nvSpPr>
          <p:cNvPr id="6" name="TextBox 5"/>
          <p:cNvSpPr txBox="1"/>
          <p:nvPr/>
        </p:nvSpPr>
        <p:spPr>
          <a:xfrm>
            <a:off x="457200" y="1713688"/>
            <a:ext cx="3225800" cy="646331"/>
          </a:xfrm>
          <a:prstGeom prst="rect">
            <a:avLst/>
          </a:prstGeom>
          <a:noFill/>
        </p:spPr>
        <p:txBody>
          <a:bodyPr wrap="square" rtlCol="0">
            <a:spAutoFit/>
          </a:bodyPr>
          <a:lstStyle/>
          <a:p>
            <a:r>
              <a:rPr lang="it-IT" b="1" dirty="0" smtClean="0">
                <a:latin typeface="Arial" charset="0"/>
              </a:rPr>
              <a:t>Prima:</a:t>
            </a:r>
            <a:r>
              <a:rPr lang="it-IT" dirty="0" smtClean="0">
                <a:latin typeface="Arial" charset="0"/>
              </a:rPr>
              <a:t> 0% CMY</a:t>
            </a:r>
          </a:p>
          <a:p>
            <a:endParaRPr lang="en-US" dirty="0"/>
          </a:p>
        </p:txBody>
      </p:sp>
      <p:sp>
        <p:nvSpPr>
          <p:cNvPr id="7" name="TextBox 6"/>
          <p:cNvSpPr txBox="1"/>
          <p:nvPr/>
        </p:nvSpPr>
        <p:spPr>
          <a:xfrm>
            <a:off x="3836588" y="1713688"/>
            <a:ext cx="4419137" cy="646331"/>
          </a:xfrm>
          <a:prstGeom prst="rect">
            <a:avLst/>
          </a:prstGeom>
          <a:noFill/>
        </p:spPr>
        <p:txBody>
          <a:bodyPr wrap="square" rtlCol="0">
            <a:spAutoFit/>
          </a:bodyPr>
          <a:lstStyle/>
          <a:p>
            <a:r>
              <a:rPr lang="it-IT" b="1" dirty="0" smtClean="0">
                <a:latin typeface="Arial" charset="0"/>
              </a:rPr>
              <a:t>Dopo:</a:t>
            </a:r>
            <a:r>
              <a:rPr lang="it-IT" dirty="0" smtClean="0">
                <a:latin typeface="Arial" charset="0"/>
              </a:rPr>
              <a:t> a*+2,  b*+2,  L*+3 @ semitono</a:t>
            </a:r>
          </a:p>
          <a:p>
            <a:endParaRPr lang="en-US" dirty="0"/>
          </a:p>
        </p:txBody>
      </p:sp>
      <p:pic>
        <p:nvPicPr>
          <p:cNvPr id="10" name="Picture 9" descr="SLIDE48_1.png"/>
          <p:cNvPicPr>
            <a:picLocks noChangeAspect="1"/>
          </p:cNvPicPr>
          <p:nvPr/>
        </p:nvPicPr>
        <p:blipFill>
          <a:blip r:embed="rId2"/>
          <a:stretch>
            <a:fillRect/>
          </a:stretch>
        </p:blipFill>
        <p:spPr>
          <a:xfrm>
            <a:off x="558801" y="2108062"/>
            <a:ext cx="2481332" cy="4495937"/>
          </a:xfrm>
          <a:prstGeom prst="rect">
            <a:avLst/>
          </a:prstGeom>
        </p:spPr>
      </p:pic>
      <p:pic>
        <p:nvPicPr>
          <p:cNvPr id="12" name="Picture 11" descr="SLIDE48_2.png"/>
          <p:cNvPicPr>
            <a:picLocks noChangeAspect="1"/>
          </p:cNvPicPr>
          <p:nvPr/>
        </p:nvPicPr>
        <p:blipFill>
          <a:blip r:embed="rId3"/>
          <a:stretch>
            <a:fillRect/>
          </a:stretch>
        </p:blipFill>
        <p:spPr>
          <a:xfrm>
            <a:off x="3919051" y="2108062"/>
            <a:ext cx="2487870" cy="4495937"/>
          </a:xfrm>
          <a:prstGeom prst="rect">
            <a:avLst/>
          </a:prstGeom>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z="2800" dirty="0" smtClean="0"/>
              <a:t>Vista </a:t>
            </a:r>
            <a:r>
              <a:rPr lang="it-IT" sz="2800" dirty="0" err="1" smtClean="0"/>
              <a:t>Response</a:t>
            </a:r>
            <a:r>
              <a:rPr lang="it-IT" sz="2800" dirty="0" smtClean="0"/>
              <a:t> 3-color </a:t>
            </a:r>
            <a:r>
              <a:rPr lang="it-IT" sz="2800" dirty="0" err="1" smtClean="0"/>
              <a:t>gray</a:t>
            </a:r>
            <a:r>
              <a:rPr lang="it-IT" sz="2800" dirty="0" smtClean="0"/>
              <a:t> </a:t>
            </a:r>
            <a:r>
              <a:rPr lang="it-IT" sz="1600" dirty="0" smtClean="0"/>
              <a:t>(</a:t>
            </a:r>
            <a:r>
              <a:rPr lang="it-IT" sz="1600" dirty="0" err="1" smtClean="0"/>
              <a:t>Uncalibrated</a:t>
            </a:r>
            <a:r>
              <a:rPr lang="it-IT" sz="1600" dirty="0" smtClean="0"/>
              <a:t> Device </a:t>
            </a:r>
            <a:r>
              <a:rPr lang="it-IT" sz="1600" dirty="0" err="1" smtClean="0"/>
              <a:t>Tonality</a:t>
            </a:r>
            <a:r>
              <a:rPr lang="it-IT" sz="1600" dirty="0" smtClean="0"/>
              <a:t>)</a:t>
            </a:r>
            <a:endParaRPr lang="it-IT" sz="1600" dirty="0"/>
          </a:p>
        </p:txBody>
      </p:sp>
      <p:sp>
        <p:nvSpPr>
          <p:cNvPr id="4" name="Rectangle 3"/>
          <p:cNvSpPr txBox="1">
            <a:spLocks noChangeArrowheads="1"/>
          </p:cNvSpPr>
          <p:nvPr/>
        </p:nvSpPr>
        <p:spPr bwMode="auto">
          <a:xfrm>
            <a:off x="241300" y="842427"/>
            <a:ext cx="3352800" cy="646332"/>
          </a:xfrm>
          <a:prstGeom prst="rect">
            <a:avLst/>
          </a:prstGeom>
          <a:noFill/>
          <a:ln w="9525">
            <a:noFill/>
            <a:miter lim="800000"/>
            <a:headEnd/>
            <a:tailEnd/>
          </a:ln>
          <a:effectLst/>
        </p:spPr>
        <p:txBody>
          <a:bodyPr vert="horz" wrap="square" lIns="130046" tIns="65023" rIns="130046" bIns="65023" numCol="1" anchor="t" anchorCtr="0" compatLnSpc="1">
            <a:prstTxWarp prst="textNoShape">
              <a:avLst/>
            </a:prstTxWarp>
          </a:bodyPr>
          <a:lstStyle/>
          <a:p>
            <a:pPr marL="0" marR="0" lvl="0" indent="0" algn="l" defTabSz="1300163" rtl="0" eaLnBrk="1" fontAlgn="base" latinLnBrk="0" hangingPunct="1">
              <a:lnSpc>
                <a:spcPct val="90000"/>
              </a:lnSpc>
              <a:spcBef>
                <a:spcPct val="100000"/>
              </a:spcBef>
              <a:spcAft>
                <a:spcPct val="0"/>
              </a:spcAft>
              <a:buClr>
                <a:schemeClr val="bg2"/>
              </a:buClr>
              <a:buSzTx/>
              <a:buFont typeface="Wingdings" charset="2"/>
              <a:buNone/>
              <a:tabLst/>
              <a:defRPr/>
            </a:pPr>
            <a:r>
              <a:rPr kumimoji="0" lang="it-IT" b="1" i="0" u="none" strike="noStrike" kern="0" cap="none" spc="0" normalizeH="0" baseline="0" noProof="0" dirty="0" smtClean="0">
                <a:ln>
                  <a:noFill/>
                </a:ln>
                <a:solidFill>
                  <a:schemeClr val="tx1"/>
                </a:solidFill>
                <a:effectLst/>
                <a:uLnTx/>
                <a:uFillTx/>
                <a:latin typeface="Arial"/>
                <a:ea typeface="+mn-ea"/>
                <a:cs typeface="Arial"/>
              </a:rPr>
              <a:t>Prima:</a:t>
            </a:r>
            <a:r>
              <a:rPr lang="it-IT" kern="0" dirty="0" smtClean="0">
                <a:latin typeface="Arial"/>
                <a:ea typeface="+mn-ea"/>
                <a:cs typeface="Arial"/>
              </a:rPr>
              <a:t> </a:t>
            </a:r>
            <a:r>
              <a:rPr kumimoji="0" lang="it-IT" b="0" i="0" u="none" strike="noStrike" kern="0" cap="none" spc="0" normalizeH="0" baseline="0" noProof="0" dirty="0" smtClean="0">
                <a:ln>
                  <a:noFill/>
                </a:ln>
                <a:solidFill>
                  <a:schemeClr val="tx1"/>
                </a:solidFill>
                <a:effectLst/>
                <a:uLnTx/>
                <a:uFillTx/>
                <a:latin typeface="Arial"/>
                <a:ea typeface="+mn-ea"/>
                <a:cs typeface="Arial"/>
              </a:rPr>
              <a:t>0% CMY</a:t>
            </a:r>
            <a:r>
              <a:rPr kumimoji="0" lang="it-IT" sz="2800" b="0" i="0" u="none" strike="noStrike" kern="0" cap="none" spc="0" normalizeH="0" baseline="0" noProof="0" dirty="0" smtClean="0">
                <a:ln>
                  <a:noFill/>
                </a:ln>
                <a:solidFill>
                  <a:schemeClr val="tx1"/>
                </a:solidFill>
                <a:effectLst/>
                <a:uLnTx/>
                <a:uFillTx/>
                <a:latin typeface="+mn-lt"/>
                <a:ea typeface="+mn-ea"/>
                <a:cs typeface="+mn-cs"/>
              </a:rPr>
              <a:t>			</a:t>
            </a:r>
            <a:endParaRPr kumimoji="0" lang="it-IT" sz="2800" b="0" i="0" u="none" strike="noStrike" kern="0" cap="none" spc="0" normalizeH="0" baseline="0" noProof="0" dirty="0">
              <a:ln>
                <a:noFill/>
              </a:ln>
              <a:solidFill>
                <a:schemeClr val="tx1"/>
              </a:solidFill>
              <a:effectLst/>
              <a:uLnTx/>
              <a:uFillTx/>
              <a:latin typeface="+mn-lt"/>
              <a:ea typeface="+mn-ea"/>
              <a:cs typeface="+mn-cs"/>
            </a:endParaRPr>
          </a:p>
        </p:txBody>
      </p:sp>
      <p:sp>
        <p:nvSpPr>
          <p:cNvPr id="5" name="Text Box 7"/>
          <p:cNvSpPr txBox="1">
            <a:spLocks/>
          </p:cNvSpPr>
          <p:nvPr/>
        </p:nvSpPr>
        <p:spPr bwMode="auto">
          <a:xfrm>
            <a:off x="4539801" y="952499"/>
            <a:ext cx="4290690" cy="369332"/>
          </a:xfrm>
          <a:prstGeom prst="rect">
            <a:avLst/>
          </a:prstGeom>
          <a:noFill/>
          <a:ln w="25400">
            <a:noFill/>
            <a:miter lim="800000"/>
            <a:headEnd/>
            <a:tailEnd/>
          </a:ln>
          <a:effectLst/>
        </p:spPr>
        <p:txBody>
          <a:bodyPr wrap="square">
            <a:prstTxWarp prst="textNoShape">
              <a:avLst/>
            </a:prstTxWarp>
            <a:spAutoFit/>
          </a:bodyPr>
          <a:lstStyle/>
          <a:p>
            <a:pPr algn="l"/>
            <a:r>
              <a:rPr lang="it-IT" b="1" dirty="0" smtClean="0">
                <a:solidFill>
                  <a:schemeClr val="tx1"/>
                </a:solidFill>
                <a:latin typeface="Arial" charset="0"/>
              </a:rPr>
              <a:t>Dopo:</a:t>
            </a:r>
            <a:r>
              <a:rPr lang="it-IT" dirty="0" smtClean="0">
                <a:latin typeface="Arial" charset="0"/>
              </a:rPr>
              <a:t> </a:t>
            </a:r>
            <a:r>
              <a:rPr lang="it-IT" dirty="0" smtClean="0">
                <a:solidFill>
                  <a:schemeClr val="tx1"/>
                </a:solidFill>
                <a:latin typeface="Arial" charset="0"/>
              </a:rPr>
              <a:t>a*+2,  b*+2,  L*+3 </a:t>
            </a:r>
            <a:r>
              <a:rPr lang="it-IT" smtClean="0">
                <a:solidFill>
                  <a:schemeClr val="tx1"/>
                </a:solidFill>
                <a:latin typeface="Arial" charset="0"/>
              </a:rPr>
              <a:t>@ semitono</a:t>
            </a:r>
            <a:endParaRPr lang="it-IT" dirty="0">
              <a:solidFill>
                <a:schemeClr val="tx1"/>
              </a:solidFill>
              <a:latin typeface="Arial" charset="0"/>
            </a:endParaRPr>
          </a:p>
        </p:txBody>
      </p:sp>
      <p:pic>
        <p:nvPicPr>
          <p:cNvPr id="8" name="Picture 7" descr="SLIDE49_1.png"/>
          <p:cNvPicPr>
            <a:picLocks noChangeAspect="1"/>
          </p:cNvPicPr>
          <p:nvPr/>
        </p:nvPicPr>
        <p:blipFill>
          <a:blip r:embed="rId3"/>
          <a:stretch>
            <a:fillRect/>
          </a:stretch>
        </p:blipFill>
        <p:spPr>
          <a:xfrm>
            <a:off x="346881" y="1488759"/>
            <a:ext cx="3767920" cy="3392045"/>
          </a:xfrm>
          <a:prstGeom prst="rect">
            <a:avLst/>
          </a:prstGeom>
        </p:spPr>
      </p:pic>
      <p:pic>
        <p:nvPicPr>
          <p:cNvPr id="10" name="Picture 9" descr="SLIDE49_2.png"/>
          <p:cNvPicPr>
            <a:picLocks noChangeAspect="1"/>
          </p:cNvPicPr>
          <p:nvPr/>
        </p:nvPicPr>
        <p:blipFill>
          <a:blip r:embed="rId4"/>
          <a:stretch>
            <a:fillRect/>
          </a:stretch>
        </p:blipFill>
        <p:spPr>
          <a:xfrm>
            <a:off x="4628701" y="1488759"/>
            <a:ext cx="3772504" cy="3392045"/>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 descr="A+, MCSE, CCNA, MCA, BCA"/>
          <p:cNvPicPr>
            <a:picLocks noChangeAspect="1" noChangeArrowheads="1"/>
          </p:cNvPicPr>
          <p:nvPr/>
        </p:nvPicPr>
        <p:blipFill>
          <a:blip r:embed="rId3">
            <a:lum contrast="10000"/>
          </a:blip>
          <a:srcRect/>
          <a:stretch>
            <a:fillRect/>
          </a:stretch>
        </p:blipFill>
        <p:spPr bwMode="auto">
          <a:xfrm>
            <a:off x="727075" y="2022475"/>
            <a:ext cx="3959225" cy="3883025"/>
          </a:xfrm>
          <a:prstGeom prst="rect">
            <a:avLst/>
          </a:prstGeom>
          <a:noFill/>
          <a:ln w="9525">
            <a:noFill/>
            <a:miter lim="800000"/>
            <a:headEnd/>
            <a:tailEnd/>
          </a:ln>
        </p:spPr>
      </p:pic>
      <p:sp>
        <p:nvSpPr>
          <p:cNvPr id="52226" name="Title 2"/>
          <p:cNvSpPr>
            <a:spLocks noGrp="1"/>
          </p:cNvSpPr>
          <p:nvPr>
            <p:ph type="title"/>
          </p:nvPr>
        </p:nvSpPr>
        <p:spPr bwMode="auto">
          <a:xfrm>
            <a:off x="457200" y="274638"/>
            <a:ext cx="7645400" cy="565150"/>
          </a:xfrm>
          <a:noFill/>
          <a:ln>
            <a:miter lim="800000"/>
            <a:headEnd/>
            <a:tailEnd/>
          </a:ln>
        </p:spPr>
        <p:txBody>
          <a:bodyPr vert="horz" wrap="square" lIns="91440" tIns="45720" rIns="91440" bIns="45720" numCol="1" anchor="t" anchorCtr="0" compatLnSpc="1">
            <a:prstTxWarp prst="textNoShape">
              <a:avLst/>
            </a:prstTxWarp>
          </a:bodyPr>
          <a:lstStyle/>
          <a:p>
            <a:r>
              <a:rPr lang="it-IT" dirty="0" smtClean="0">
                <a:latin typeface="Arial" pitchFamily="-72" charset="0"/>
              </a:rPr>
              <a:t>Domande…</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magin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6866" y="1135293"/>
            <a:ext cx="4219759" cy="4976949"/>
          </a:xfrm>
          <a:prstGeom prst="rect">
            <a:avLst/>
          </a:prstGeom>
        </p:spPr>
      </p:pic>
      <p:sp>
        <p:nvSpPr>
          <p:cNvPr id="2" name="Title 1"/>
          <p:cNvSpPr>
            <a:spLocks noGrp="1"/>
          </p:cNvSpPr>
          <p:nvPr>
            <p:ph type="title"/>
          </p:nvPr>
        </p:nvSpPr>
        <p:spPr/>
        <p:txBody>
          <a:bodyPr/>
          <a:lstStyle/>
          <a:p>
            <a:r>
              <a:rPr lang="it-IT" dirty="0" smtClean="0"/>
              <a:t>Contatti di riferimento</a:t>
            </a:r>
            <a:endParaRPr lang="it-IT" dirty="0"/>
          </a:p>
        </p:txBody>
      </p:sp>
      <p:sp>
        <p:nvSpPr>
          <p:cNvPr id="5" name="Rectangle 4"/>
          <p:cNvSpPr/>
          <p:nvPr/>
        </p:nvSpPr>
        <p:spPr>
          <a:xfrm>
            <a:off x="4499062" y="3189327"/>
            <a:ext cx="4788628" cy="1107996"/>
          </a:xfrm>
          <a:prstGeom prst="rect">
            <a:avLst/>
          </a:prstGeom>
        </p:spPr>
        <p:txBody>
          <a:bodyPr wrap="square">
            <a:spAutoFit/>
          </a:bodyPr>
          <a:lstStyle/>
          <a:p>
            <a:pPr lvl="1"/>
            <a:r>
              <a:rPr lang="en-US" sz="2200" dirty="0" smtClean="0"/>
              <a:t>Mauro </a:t>
            </a:r>
            <a:r>
              <a:rPr lang="en-US" sz="2200" dirty="0" err="1" smtClean="0"/>
              <a:t>Lussignoli</a:t>
            </a:r>
            <a:endParaRPr lang="en-US" sz="2200" dirty="0"/>
          </a:p>
          <a:p>
            <a:pPr lvl="1"/>
            <a:r>
              <a:rPr lang="en-US" sz="2200" dirty="0" smtClean="0"/>
              <a:t>t. +39 335-5991463</a:t>
            </a:r>
            <a:endParaRPr lang="en-US" sz="2200" dirty="0"/>
          </a:p>
          <a:p>
            <a:pPr lvl="1"/>
            <a:r>
              <a:rPr lang="en-US" sz="2200" dirty="0"/>
              <a:t>e. </a:t>
            </a:r>
            <a:r>
              <a:rPr lang="en-US" sz="2200" dirty="0" smtClean="0">
                <a:hlinkClick r:id="rId3"/>
              </a:rPr>
              <a:t>mauro.lussignoli@kodak.com</a:t>
            </a:r>
            <a:endParaRPr lang="en-US" sz="2200" dirty="0"/>
          </a:p>
        </p:txBody>
      </p:sp>
      <p:pic>
        <p:nvPicPr>
          <p:cNvPr id="6" name="Immagin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82539" y="1135293"/>
            <a:ext cx="1421674" cy="1834418"/>
          </a:xfrm>
          <a:prstGeom prst="rect">
            <a:avLst/>
          </a:prstGeom>
        </p:spPr>
      </p:pic>
    </p:spTree>
    <p:extLst>
      <p:ext uri="{BB962C8B-B14F-4D97-AF65-F5344CB8AC3E}">
        <p14:creationId xmlns:p14="http://schemas.microsoft.com/office/powerpoint/2010/main" val="29629884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019300" y="1990725"/>
            <a:ext cx="7134225" cy="3067050"/>
          </a:xfrm>
          <a:prstGeom prst="rect">
            <a:avLst/>
          </a:prstGeom>
        </p:spPr>
      </p:pic>
      <p:sp>
        <p:nvSpPr>
          <p:cNvPr id="3" name="TextBox 2"/>
          <p:cNvSpPr txBox="1"/>
          <p:nvPr/>
        </p:nvSpPr>
        <p:spPr>
          <a:xfrm>
            <a:off x="3267075" y="4330742"/>
            <a:ext cx="1847850" cy="253916"/>
          </a:xfrm>
          <a:prstGeom prst="rect">
            <a:avLst/>
          </a:prstGeom>
          <a:noFill/>
        </p:spPr>
        <p:txBody>
          <a:bodyPr wrap="square" rtlCol="0">
            <a:spAutoFit/>
          </a:bodyPr>
          <a:lstStyle/>
          <a:p>
            <a:r>
              <a:rPr lang="en-US" sz="1050" dirty="0"/>
              <a:t>© </a:t>
            </a:r>
            <a:r>
              <a:rPr lang="en-US" sz="1050" dirty="0" smtClean="0"/>
              <a:t>2016, </a:t>
            </a:r>
            <a:r>
              <a:rPr lang="en-US" sz="1050" dirty="0"/>
              <a:t>Kodak</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Un sistema colore indipendente</a:t>
            </a:r>
            <a:endParaRPr lang="it-IT" dirty="0"/>
          </a:p>
        </p:txBody>
      </p:sp>
      <p:grpSp>
        <p:nvGrpSpPr>
          <p:cNvPr id="4" name="Group 3"/>
          <p:cNvGrpSpPr/>
          <p:nvPr/>
        </p:nvGrpSpPr>
        <p:grpSpPr>
          <a:xfrm>
            <a:off x="542779" y="869992"/>
            <a:ext cx="8018463" cy="4314912"/>
            <a:chOff x="68655" y="845653"/>
            <a:chExt cx="8994775" cy="4840287"/>
          </a:xfrm>
        </p:grpSpPr>
        <p:pic>
          <p:nvPicPr>
            <p:cNvPr id="5" name="Picture 25" descr="man"/>
            <p:cNvPicPr>
              <a:picLocks noChangeAspect="1" noChangeArrowheads="1"/>
            </p:cNvPicPr>
            <p:nvPr/>
          </p:nvPicPr>
          <p:blipFill>
            <a:blip r:embed="rId3"/>
            <a:srcRect/>
            <a:stretch>
              <a:fillRect/>
            </a:stretch>
          </p:blipFill>
          <p:spPr bwMode="auto">
            <a:xfrm>
              <a:off x="1802205" y="845653"/>
              <a:ext cx="555625" cy="830262"/>
            </a:xfrm>
            <a:prstGeom prst="rect">
              <a:avLst/>
            </a:prstGeom>
            <a:noFill/>
            <a:ln w="9525">
              <a:noFill/>
              <a:miter lim="800000"/>
              <a:headEnd/>
              <a:tailEnd/>
            </a:ln>
          </p:spPr>
        </p:pic>
        <p:sp>
          <p:nvSpPr>
            <p:cNvPr id="6" name="Oval 4"/>
            <p:cNvSpPr>
              <a:spLocks noChangeArrowheads="1"/>
            </p:cNvSpPr>
            <p:nvPr/>
          </p:nvSpPr>
          <p:spPr bwMode="auto">
            <a:xfrm>
              <a:off x="2127643" y="3622190"/>
              <a:ext cx="1512887" cy="654050"/>
            </a:xfrm>
            <a:prstGeom prst="ellipse">
              <a:avLst/>
            </a:prstGeom>
            <a:gradFill rotWithShape="1">
              <a:gsLst>
                <a:gs pos="0">
                  <a:srgbClr val="FF00FF"/>
                </a:gs>
                <a:gs pos="100000">
                  <a:srgbClr val="808080"/>
                </a:gs>
              </a:gsLst>
              <a:path path="shape">
                <a:fillToRect l="50000" t="50000" r="50000" b="50000"/>
              </a:path>
            </a:gradFill>
            <a:ln w="9525">
              <a:solidFill>
                <a:schemeClr val="tx1"/>
              </a:solidFill>
              <a:round/>
              <a:headEnd/>
              <a:tailEnd/>
            </a:ln>
          </p:spPr>
          <p:txBody>
            <a:bodyPr wrap="none" lIns="130046" tIns="65023" rIns="130046" bIns="65023" anchor="ctr">
              <a:prstTxWarp prst="textNoShape">
                <a:avLst/>
              </a:prstTxWarp>
            </a:bodyPr>
            <a:lstStyle/>
            <a:p>
              <a:pPr defTabSz="1300163"/>
              <a:endParaRPr lang="en-US" sz="2600" dirty="0">
                <a:solidFill>
                  <a:schemeClr val="tx1"/>
                </a:solidFill>
                <a:latin typeface="Arial" charset="0"/>
              </a:endParaRPr>
            </a:p>
          </p:txBody>
        </p:sp>
        <p:sp>
          <p:nvSpPr>
            <p:cNvPr id="7" name="Oval 6"/>
            <p:cNvSpPr>
              <a:spLocks noChangeArrowheads="1"/>
            </p:cNvSpPr>
            <p:nvPr/>
          </p:nvSpPr>
          <p:spPr bwMode="auto">
            <a:xfrm>
              <a:off x="600468" y="4852503"/>
              <a:ext cx="1093787" cy="615950"/>
            </a:xfrm>
            <a:prstGeom prst="ellipse">
              <a:avLst/>
            </a:prstGeom>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1"/>
            </a:gradFill>
            <a:ln w="9525">
              <a:solidFill>
                <a:schemeClr val="tx1"/>
              </a:solidFill>
              <a:round/>
              <a:headEnd/>
              <a:tailEnd/>
            </a:ln>
          </p:spPr>
          <p:txBody>
            <a:bodyPr wrap="none" lIns="130046" tIns="65023" rIns="130046" bIns="65023" anchor="ctr">
              <a:prstTxWarp prst="textNoShape">
                <a:avLst/>
              </a:prstTxWarp>
            </a:bodyPr>
            <a:lstStyle/>
            <a:p>
              <a:pPr algn="l" defTabSz="1300163"/>
              <a:endParaRPr lang="en-US" sz="2600" dirty="0">
                <a:solidFill>
                  <a:schemeClr val="tx1"/>
                </a:solidFill>
                <a:latin typeface="Arial" charset="0"/>
              </a:endParaRPr>
            </a:p>
          </p:txBody>
        </p:sp>
        <p:sp>
          <p:nvSpPr>
            <p:cNvPr id="8" name="Oval 7"/>
            <p:cNvSpPr>
              <a:spLocks noChangeArrowheads="1"/>
            </p:cNvSpPr>
            <p:nvPr/>
          </p:nvSpPr>
          <p:spPr bwMode="auto">
            <a:xfrm>
              <a:off x="6321818" y="1521928"/>
              <a:ext cx="1006475" cy="695325"/>
            </a:xfrm>
            <a:prstGeom prst="ellipse">
              <a:avLst/>
            </a:prstGeom>
            <a:gradFill rotWithShape="1">
              <a:gsLst>
                <a:gs pos="0">
                  <a:srgbClr val="FF3399"/>
                </a:gs>
                <a:gs pos="25000">
                  <a:srgbClr val="FF6633"/>
                </a:gs>
                <a:gs pos="50000">
                  <a:srgbClr val="FFFF00"/>
                </a:gs>
                <a:gs pos="75000">
                  <a:srgbClr val="01A78F"/>
                </a:gs>
                <a:gs pos="100000">
                  <a:srgbClr val="3366FF"/>
                </a:gs>
              </a:gsLst>
              <a:lin ang="5400000" scaled="1"/>
            </a:gradFill>
            <a:ln w="9525">
              <a:solidFill>
                <a:schemeClr val="tx1"/>
              </a:solidFill>
              <a:round/>
              <a:headEnd/>
              <a:tailEnd/>
            </a:ln>
          </p:spPr>
          <p:txBody>
            <a:bodyPr wrap="none" lIns="130046" tIns="65023" rIns="130046" bIns="65023" anchor="ctr">
              <a:prstTxWarp prst="textNoShape">
                <a:avLst/>
              </a:prstTxWarp>
            </a:bodyPr>
            <a:lstStyle/>
            <a:p>
              <a:pPr algn="l" defTabSz="1300163"/>
              <a:endParaRPr lang="en-US" sz="2600" dirty="0">
                <a:solidFill>
                  <a:schemeClr val="tx1"/>
                </a:solidFill>
                <a:latin typeface="Arial" charset="0"/>
              </a:endParaRPr>
            </a:p>
          </p:txBody>
        </p:sp>
        <p:sp>
          <p:nvSpPr>
            <p:cNvPr id="9" name="Oval 8"/>
            <p:cNvSpPr>
              <a:spLocks noChangeArrowheads="1"/>
            </p:cNvSpPr>
            <p:nvPr/>
          </p:nvSpPr>
          <p:spPr bwMode="auto">
            <a:xfrm>
              <a:off x="7653730" y="2760178"/>
              <a:ext cx="1409700" cy="800100"/>
            </a:xfrm>
            <a:prstGeom prst="ellipse">
              <a:avLst/>
            </a:prstGeom>
            <a:gradFill rotWithShape="1">
              <a:gsLst>
                <a:gs pos="0">
                  <a:srgbClr val="EAEAEA"/>
                </a:gs>
                <a:gs pos="100000">
                  <a:srgbClr val="808080"/>
                </a:gs>
              </a:gsLst>
              <a:path path="shape">
                <a:fillToRect l="50000" t="50000" r="50000" b="50000"/>
              </a:path>
            </a:gradFill>
            <a:ln w="9525">
              <a:solidFill>
                <a:schemeClr val="tx1"/>
              </a:solidFill>
              <a:round/>
              <a:headEnd/>
              <a:tailEnd/>
            </a:ln>
          </p:spPr>
          <p:txBody>
            <a:bodyPr wrap="none" lIns="130046" tIns="65023" rIns="130046" bIns="65023" anchor="ctr">
              <a:prstTxWarp prst="textNoShape">
                <a:avLst/>
              </a:prstTxWarp>
            </a:bodyPr>
            <a:lstStyle/>
            <a:p>
              <a:pPr algn="l" defTabSz="1300163"/>
              <a:endParaRPr lang="en-US" sz="2600" dirty="0">
                <a:solidFill>
                  <a:schemeClr val="tx1"/>
                </a:solidFill>
                <a:latin typeface="Arial" charset="0"/>
              </a:endParaRPr>
            </a:p>
          </p:txBody>
        </p:sp>
        <p:sp>
          <p:nvSpPr>
            <p:cNvPr id="10" name="Oval 9"/>
            <p:cNvSpPr>
              <a:spLocks noChangeArrowheads="1"/>
            </p:cNvSpPr>
            <p:nvPr/>
          </p:nvSpPr>
          <p:spPr bwMode="auto">
            <a:xfrm>
              <a:off x="6113855" y="3784115"/>
              <a:ext cx="2516188" cy="1576388"/>
            </a:xfrm>
            <a:prstGeom prst="ellipse">
              <a:avLst/>
            </a:prstGeom>
            <a:gradFill rotWithShape="1">
              <a:gsLst>
                <a:gs pos="0">
                  <a:srgbClr val="FFCC00"/>
                </a:gs>
                <a:gs pos="100000">
                  <a:srgbClr val="B2B2B2"/>
                </a:gs>
              </a:gsLst>
              <a:path path="shape">
                <a:fillToRect l="50000" t="50000" r="50000" b="50000"/>
              </a:path>
            </a:gradFill>
            <a:ln w="9525">
              <a:solidFill>
                <a:schemeClr val="tx1"/>
              </a:solidFill>
              <a:round/>
              <a:headEnd/>
              <a:tailEnd/>
            </a:ln>
          </p:spPr>
          <p:txBody>
            <a:bodyPr wrap="none" lIns="130046" tIns="65023" rIns="130046" bIns="65023" anchor="ctr">
              <a:prstTxWarp prst="textNoShape">
                <a:avLst/>
              </a:prstTxWarp>
            </a:bodyPr>
            <a:lstStyle/>
            <a:p>
              <a:pPr algn="l" defTabSz="1300163"/>
              <a:endParaRPr lang="en-US" sz="2600" dirty="0">
                <a:solidFill>
                  <a:schemeClr val="tx1"/>
                </a:solidFill>
                <a:latin typeface="Arial" charset="0"/>
              </a:endParaRPr>
            </a:p>
          </p:txBody>
        </p:sp>
        <p:sp>
          <p:nvSpPr>
            <p:cNvPr id="11" name="Oval 10"/>
            <p:cNvSpPr>
              <a:spLocks noChangeArrowheads="1"/>
            </p:cNvSpPr>
            <p:nvPr/>
          </p:nvSpPr>
          <p:spPr bwMode="auto">
            <a:xfrm>
              <a:off x="3224605" y="4385778"/>
              <a:ext cx="1936750" cy="1150937"/>
            </a:xfrm>
            <a:prstGeom prst="ellipse">
              <a:avLst/>
            </a:prstGeom>
            <a:gradFill rotWithShape="1">
              <a:gsLst>
                <a:gs pos="0">
                  <a:srgbClr val="EAEAEA"/>
                </a:gs>
                <a:gs pos="100000">
                  <a:srgbClr val="808080"/>
                </a:gs>
              </a:gsLst>
              <a:path path="shape">
                <a:fillToRect l="50000" t="50000" r="50000" b="50000"/>
              </a:path>
            </a:gradFill>
            <a:ln w="9525">
              <a:solidFill>
                <a:schemeClr val="tx1"/>
              </a:solidFill>
              <a:round/>
              <a:headEnd/>
              <a:tailEnd/>
            </a:ln>
          </p:spPr>
          <p:txBody>
            <a:bodyPr wrap="none" lIns="130046" tIns="65023" rIns="130046" bIns="65023" anchor="ctr">
              <a:prstTxWarp prst="textNoShape">
                <a:avLst/>
              </a:prstTxWarp>
            </a:bodyPr>
            <a:lstStyle/>
            <a:p>
              <a:pPr algn="l" defTabSz="1300163"/>
              <a:endParaRPr lang="en-US" sz="2600" dirty="0">
                <a:solidFill>
                  <a:schemeClr val="tx1"/>
                </a:solidFill>
                <a:latin typeface="Arial" charset="0"/>
              </a:endParaRPr>
            </a:p>
          </p:txBody>
        </p:sp>
        <p:sp>
          <p:nvSpPr>
            <p:cNvPr id="12" name="Oval 5"/>
            <p:cNvSpPr>
              <a:spLocks noChangeArrowheads="1"/>
            </p:cNvSpPr>
            <p:nvPr/>
          </p:nvSpPr>
          <p:spPr bwMode="auto">
            <a:xfrm>
              <a:off x="2240355" y="1188553"/>
              <a:ext cx="1187450" cy="812800"/>
            </a:xfrm>
            <a:prstGeom prst="ellipse">
              <a:avLst/>
            </a:prstGeom>
            <a:gradFill rotWithShape="1">
              <a:gsLst>
                <a:gs pos="0">
                  <a:srgbClr val="FF3399"/>
                </a:gs>
                <a:gs pos="25000">
                  <a:srgbClr val="FF6633"/>
                </a:gs>
                <a:gs pos="50000">
                  <a:srgbClr val="FFFF00"/>
                </a:gs>
                <a:gs pos="75000">
                  <a:srgbClr val="01A78F"/>
                </a:gs>
                <a:gs pos="100000">
                  <a:srgbClr val="3366FF"/>
                </a:gs>
              </a:gsLst>
              <a:lin ang="5400000" scaled="1"/>
            </a:gradFill>
            <a:ln w="9525">
              <a:solidFill>
                <a:schemeClr val="tx1"/>
              </a:solidFill>
              <a:round/>
              <a:headEnd/>
              <a:tailEnd/>
            </a:ln>
          </p:spPr>
          <p:txBody>
            <a:bodyPr wrap="none" lIns="130046" tIns="65023" rIns="130046" bIns="65023" anchor="ctr">
              <a:prstTxWarp prst="textNoShape">
                <a:avLst/>
              </a:prstTxWarp>
            </a:bodyPr>
            <a:lstStyle/>
            <a:p>
              <a:pPr algn="l" defTabSz="1300163"/>
              <a:endParaRPr lang="en-US" sz="2600" dirty="0">
                <a:solidFill>
                  <a:schemeClr val="tx1"/>
                </a:solidFill>
                <a:latin typeface="Arial" charset="0"/>
              </a:endParaRPr>
            </a:p>
          </p:txBody>
        </p:sp>
        <p:sp>
          <p:nvSpPr>
            <p:cNvPr id="13" name="Oval 2"/>
            <p:cNvSpPr>
              <a:spLocks noChangeArrowheads="1"/>
            </p:cNvSpPr>
            <p:nvPr/>
          </p:nvSpPr>
          <p:spPr bwMode="auto">
            <a:xfrm>
              <a:off x="68655" y="2461728"/>
              <a:ext cx="1733550" cy="839787"/>
            </a:xfrm>
            <a:prstGeom prst="ellipse">
              <a:avLst/>
            </a:prstGeom>
            <a:gradFill rotWithShape="1">
              <a:gsLst>
                <a:gs pos="0">
                  <a:srgbClr val="3DC7C0"/>
                </a:gs>
                <a:gs pos="100000">
                  <a:srgbClr val="808080"/>
                </a:gs>
              </a:gsLst>
              <a:path path="shape">
                <a:fillToRect l="50000" t="50000" r="50000" b="50000"/>
              </a:path>
            </a:gradFill>
            <a:ln w="9525">
              <a:solidFill>
                <a:schemeClr val="tx1"/>
              </a:solidFill>
              <a:round/>
              <a:headEnd/>
              <a:tailEnd/>
            </a:ln>
          </p:spPr>
          <p:txBody>
            <a:bodyPr wrap="none" lIns="130046" tIns="65023" rIns="130046" bIns="65023" anchor="ctr">
              <a:prstTxWarp prst="textNoShape">
                <a:avLst/>
              </a:prstTxWarp>
            </a:bodyPr>
            <a:lstStyle/>
            <a:p>
              <a:pPr algn="l" defTabSz="1300163"/>
              <a:endParaRPr lang="en-US" sz="2600" dirty="0">
                <a:solidFill>
                  <a:schemeClr val="tx1"/>
                </a:solidFill>
                <a:latin typeface="Arial" charset="0"/>
              </a:endParaRPr>
            </a:p>
          </p:txBody>
        </p:sp>
        <p:pic>
          <p:nvPicPr>
            <p:cNvPr id="14" name="Picture 61" descr="before2"/>
            <p:cNvPicPr>
              <a:picLocks noChangeAspect="1" noChangeArrowheads="1"/>
            </p:cNvPicPr>
            <p:nvPr/>
          </p:nvPicPr>
          <p:blipFill>
            <a:blip r:embed="rId4"/>
            <a:srcRect/>
            <a:stretch>
              <a:fillRect/>
            </a:stretch>
          </p:blipFill>
          <p:spPr bwMode="auto">
            <a:xfrm>
              <a:off x="230580" y="961540"/>
              <a:ext cx="8832850" cy="4724400"/>
            </a:xfrm>
            <a:prstGeom prst="rect">
              <a:avLst/>
            </a:prstGeom>
            <a:noFill/>
            <a:ln w="9525">
              <a:noFill/>
              <a:miter lim="800000"/>
              <a:headEnd/>
              <a:tailEnd/>
            </a:ln>
          </p:spPr>
        </p:pic>
        <p:pic>
          <p:nvPicPr>
            <p:cNvPr id="15" name="Picture 46"/>
            <p:cNvPicPr>
              <a:picLocks noChangeAspect="1" noChangeArrowheads="1"/>
            </p:cNvPicPr>
            <p:nvPr/>
          </p:nvPicPr>
          <p:blipFill>
            <a:blip r:embed="rId5"/>
            <a:srcRect/>
            <a:stretch>
              <a:fillRect/>
            </a:stretch>
          </p:blipFill>
          <p:spPr bwMode="auto">
            <a:xfrm rot="1505353">
              <a:off x="2235593" y="2434740"/>
              <a:ext cx="358775" cy="577850"/>
            </a:xfrm>
            <a:prstGeom prst="rect">
              <a:avLst/>
            </a:prstGeom>
            <a:noFill/>
            <a:ln w="9525">
              <a:noFill/>
              <a:miter lim="800000"/>
              <a:headEnd/>
              <a:tailEnd/>
            </a:ln>
          </p:spPr>
        </p:pic>
        <p:pic>
          <p:nvPicPr>
            <p:cNvPr id="16" name="Picture 37"/>
            <p:cNvPicPr>
              <a:picLocks noChangeAspect="1" noChangeArrowheads="1"/>
            </p:cNvPicPr>
            <p:nvPr/>
          </p:nvPicPr>
          <p:blipFill>
            <a:blip r:embed="rId6"/>
            <a:srcRect/>
            <a:stretch>
              <a:fillRect/>
            </a:stretch>
          </p:blipFill>
          <p:spPr bwMode="auto">
            <a:xfrm>
              <a:off x="2668980" y="4744553"/>
              <a:ext cx="368300" cy="508000"/>
            </a:xfrm>
            <a:prstGeom prst="rect">
              <a:avLst/>
            </a:prstGeom>
            <a:noFill/>
            <a:ln w="12700">
              <a:noFill/>
              <a:miter lim="800000"/>
              <a:headEnd/>
              <a:tailEnd/>
            </a:ln>
          </p:spPr>
        </p:pic>
        <p:pic>
          <p:nvPicPr>
            <p:cNvPr id="17" name="Picture 47"/>
            <p:cNvPicPr>
              <a:picLocks noChangeAspect="1" noChangeArrowheads="1"/>
            </p:cNvPicPr>
            <p:nvPr/>
          </p:nvPicPr>
          <p:blipFill>
            <a:blip r:embed="rId5"/>
            <a:srcRect/>
            <a:stretch>
              <a:fillRect/>
            </a:stretch>
          </p:blipFill>
          <p:spPr bwMode="auto">
            <a:xfrm rot="1505353">
              <a:off x="1260868" y="3728553"/>
              <a:ext cx="409575" cy="663575"/>
            </a:xfrm>
            <a:prstGeom prst="rect">
              <a:avLst/>
            </a:prstGeom>
            <a:noFill/>
            <a:ln w="9525">
              <a:noFill/>
              <a:miter lim="800000"/>
              <a:headEnd/>
              <a:tailEnd/>
            </a:ln>
          </p:spPr>
        </p:pic>
        <p:pic>
          <p:nvPicPr>
            <p:cNvPr id="18" name="Picture 49"/>
            <p:cNvPicPr>
              <a:picLocks noChangeAspect="1" noChangeArrowheads="1"/>
            </p:cNvPicPr>
            <p:nvPr/>
          </p:nvPicPr>
          <p:blipFill>
            <a:blip r:embed="rId6"/>
            <a:srcRect/>
            <a:stretch>
              <a:fillRect/>
            </a:stretch>
          </p:blipFill>
          <p:spPr bwMode="auto">
            <a:xfrm>
              <a:off x="1122755" y="1339365"/>
              <a:ext cx="379413" cy="523875"/>
            </a:xfrm>
            <a:prstGeom prst="rect">
              <a:avLst/>
            </a:prstGeom>
            <a:noFill/>
            <a:ln w="12700">
              <a:noFill/>
              <a:miter lim="800000"/>
              <a:headEnd/>
              <a:tailEnd/>
            </a:ln>
          </p:spPr>
        </p:pic>
        <p:pic>
          <p:nvPicPr>
            <p:cNvPr id="19" name="Picture 50"/>
            <p:cNvPicPr>
              <a:picLocks noChangeAspect="1" noChangeArrowheads="1"/>
            </p:cNvPicPr>
            <p:nvPr/>
          </p:nvPicPr>
          <p:blipFill>
            <a:blip r:embed="rId6"/>
            <a:srcRect/>
            <a:stretch>
              <a:fillRect/>
            </a:stretch>
          </p:blipFill>
          <p:spPr bwMode="auto">
            <a:xfrm>
              <a:off x="5813818" y="1731478"/>
              <a:ext cx="385762" cy="533400"/>
            </a:xfrm>
            <a:prstGeom prst="rect">
              <a:avLst/>
            </a:prstGeom>
            <a:noFill/>
            <a:ln w="12700">
              <a:noFill/>
              <a:miter lim="800000"/>
              <a:headEnd/>
              <a:tailEnd/>
            </a:ln>
          </p:spPr>
        </p:pic>
        <p:pic>
          <p:nvPicPr>
            <p:cNvPr id="20" name="Picture 48"/>
            <p:cNvPicPr>
              <a:picLocks noChangeAspect="1" noChangeArrowheads="1"/>
            </p:cNvPicPr>
            <p:nvPr/>
          </p:nvPicPr>
          <p:blipFill>
            <a:blip r:embed="rId6"/>
            <a:srcRect/>
            <a:stretch>
              <a:fillRect/>
            </a:stretch>
          </p:blipFill>
          <p:spPr bwMode="auto">
            <a:xfrm>
              <a:off x="3946918" y="1134578"/>
              <a:ext cx="338137" cy="466725"/>
            </a:xfrm>
            <a:prstGeom prst="rect">
              <a:avLst/>
            </a:prstGeom>
            <a:noFill/>
            <a:ln w="12700">
              <a:noFill/>
              <a:miter lim="800000"/>
              <a:headEnd/>
              <a:tailEnd/>
            </a:ln>
          </p:spPr>
        </p:pic>
        <p:pic>
          <p:nvPicPr>
            <p:cNvPr id="21" name="Picture 18" descr="man2"/>
            <p:cNvPicPr>
              <a:picLocks noChangeAspect="1" noChangeArrowheads="1"/>
            </p:cNvPicPr>
            <p:nvPr/>
          </p:nvPicPr>
          <p:blipFill>
            <a:blip r:embed="rId7"/>
            <a:srcRect/>
            <a:stretch>
              <a:fillRect/>
            </a:stretch>
          </p:blipFill>
          <p:spPr bwMode="auto">
            <a:xfrm>
              <a:off x="5097855" y="1125053"/>
              <a:ext cx="544513" cy="795337"/>
            </a:xfrm>
            <a:prstGeom prst="rect">
              <a:avLst/>
            </a:prstGeom>
            <a:noFill/>
            <a:ln w="9525">
              <a:noFill/>
              <a:miter lim="800000"/>
              <a:headEnd/>
              <a:tailEnd/>
            </a:ln>
          </p:spPr>
        </p:pic>
        <p:pic>
          <p:nvPicPr>
            <p:cNvPr id="22" name="Picture 19" descr="man"/>
            <p:cNvPicPr>
              <a:picLocks noChangeAspect="1" noChangeArrowheads="1"/>
            </p:cNvPicPr>
            <p:nvPr/>
          </p:nvPicPr>
          <p:blipFill>
            <a:blip r:embed="rId3"/>
            <a:srcRect/>
            <a:stretch>
              <a:fillRect/>
            </a:stretch>
          </p:blipFill>
          <p:spPr bwMode="auto">
            <a:xfrm>
              <a:off x="68655" y="2036278"/>
              <a:ext cx="554038" cy="831850"/>
            </a:xfrm>
            <a:prstGeom prst="rect">
              <a:avLst/>
            </a:prstGeom>
            <a:noFill/>
            <a:ln w="9525">
              <a:noFill/>
              <a:miter lim="800000"/>
              <a:headEnd/>
              <a:tailEnd/>
            </a:ln>
          </p:spPr>
        </p:pic>
        <p:pic>
          <p:nvPicPr>
            <p:cNvPr id="23" name="Picture 21" descr="man"/>
            <p:cNvPicPr>
              <a:picLocks noChangeAspect="1" noChangeArrowheads="1"/>
            </p:cNvPicPr>
            <p:nvPr/>
          </p:nvPicPr>
          <p:blipFill>
            <a:blip r:embed="rId3"/>
            <a:srcRect/>
            <a:stretch>
              <a:fillRect/>
            </a:stretch>
          </p:blipFill>
          <p:spPr bwMode="auto">
            <a:xfrm>
              <a:off x="3797693" y="1783865"/>
              <a:ext cx="555625" cy="831850"/>
            </a:xfrm>
            <a:prstGeom prst="rect">
              <a:avLst/>
            </a:prstGeom>
            <a:noFill/>
            <a:ln w="9525">
              <a:noFill/>
              <a:miter lim="800000"/>
              <a:headEnd/>
              <a:tailEnd/>
            </a:ln>
          </p:spPr>
        </p:pic>
        <p:pic>
          <p:nvPicPr>
            <p:cNvPr id="24" name="Picture 22" descr="man"/>
            <p:cNvPicPr>
              <a:picLocks noChangeAspect="1" noChangeArrowheads="1"/>
            </p:cNvPicPr>
            <p:nvPr/>
          </p:nvPicPr>
          <p:blipFill>
            <a:blip r:embed="rId3"/>
            <a:srcRect/>
            <a:stretch>
              <a:fillRect/>
            </a:stretch>
          </p:blipFill>
          <p:spPr bwMode="auto">
            <a:xfrm>
              <a:off x="7531493" y="2326790"/>
              <a:ext cx="555625" cy="830263"/>
            </a:xfrm>
            <a:prstGeom prst="rect">
              <a:avLst/>
            </a:prstGeom>
            <a:noFill/>
            <a:ln w="9525">
              <a:noFill/>
              <a:miter lim="800000"/>
              <a:headEnd/>
              <a:tailEnd/>
            </a:ln>
          </p:spPr>
        </p:pic>
        <p:pic>
          <p:nvPicPr>
            <p:cNvPr id="25" name="Picture 23" descr="man2"/>
            <p:cNvPicPr>
              <a:picLocks noChangeAspect="1" noChangeArrowheads="1"/>
            </p:cNvPicPr>
            <p:nvPr/>
          </p:nvPicPr>
          <p:blipFill>
            <a:blip r:embed="rId7"/>
            <a:srcRect/>
            <a:stretch>
              <a:fillRect/>
            </a:stretch>
          </p:blipFill>
          <p:spPr bwMode="auto">
            <a:xfrm>
              <a:off x="2994418" y="2615715"/>
              <a:ext cx="544512" cy="793750"/>
            </a:xfrm>
            <a:prstGeom prst="rect">
              <a:avLst/>
            </a:prstGeom>
            <a:noFill/>
            <a:ln w="9525">
              <a:noFill/>
              <a:miter lim="800000"/>
              <a:headEnd/>
              <a:tailEnd/>
            </a:ln>
          </p:spPr>
        </p:pic>
        <p:pic>
          <p:nvPicPr>
            <p:cNvPr id="26" name="Picture 24" descr="man"/>
            <p:cNvPicPr>
              <a:picLocks noChangeAspect="1" noChangeArrowheads="1"/>
            </p:cNvPicPr>
            <p:nvPr/>
          </p:nvPicPr>
          <p:blipFill>
            <a:blip r:embed="rId3"/>
            <a:srcRect/>
            <a:stretch>
              <a:fillRect/>
            </a:stretch>
          </p:blipFill>
          <p:spPr bwMode="auto">
            <a:xfrm>
              <a:off x="7315593" y="4060340"/>
              <a:ext cx="555625" cy="830263"/>
            </a:xfrm>
            <a:prstGeom prst="rect">
              <a:avLst/>
            </a:prstGeom>
            <a:noFill/>
            <a:ln w="9525">
              <a:noFill/>
              <a:miter lim="800000"/>
              <a:headEnd/>
              <a:tailEnd/>
            </a:ln>
          </p:spPr>
        </p:pic>
        <p:pic>
          <p:nvPicPr>
            <p:cNvPr id="27" name="Picture 26" descr="man"/>
            <p:cNvPicPr>
              <a:picLocks noChangeAspect="1" noChangeArrowheads="1"/>
            </p:cNvPicPr>
            <p:nvPr/>
          </p:nvPicPr>
          <p:blipFill>
            <a:blip r:embed="rId3"/>
            <a:srcRect/>
            <a:stretch>
              <a:fillRect/>
            </a:stretch>
          </p:blipFill>
          <p:spPr bwMode="auto">
            <a:xfrm>
              <a:off x="6007493" y="3039578"/>
              <a:ext cx="555625" cy="830262"/>
            </a:xfrm>
            <a:prstGeom prst="rect">
              <a:avLst/>
            </a:prstGeom>
            <a:noFill/>
            <a:ln w="9525">
              <a:noFill/>
              <a:miter lim="800000"/>
              <a:headEnd/>
              <a:tailEnd/>
            </a:ln>
          </p:spPr>
        </p:pic>
        <p:pic>
          <p:nvPicPr>
            <p:cNvPr id="28" name="Picture 40"/>
            <p:cNvPicPr>
              <a:picLocks noChangeAspect="1" noChangeArrowheads="1"/>
            </p:cNvPicPr>
            <p:nvPr/>
          </p:nvPicPr>
          <p:blipFill>
            <a:blip r:embed="rId5"/>
            <a:srcRect/>
            <a:stretch>
              <a:fillRect/>
            </a:stretch>
          </p:blipFill>
          <p:spPr bwMode="auto">
            <a:xfrm rot="1505353">
              <a:off x="7720405" y="1567965"/>
              <a:ext cx="433388" cy="696913"/>
            </a:xfrm>
            <a:prstGeom prst="rect">
              <a:avLst/>
            </a:prstGeom>
            <a:noFill/>
            <a:ln w="9525">
              <a:noFill/>
              <a:miter lim="800000"/>
              <a:headEnd/>
              <a:tailEnd/>
            </a:ln>
          </p:spPr>
        </p:pic>
        <p:pic>
          <p:nvPicPr>
            <p:cNvPr id="29" name="Picture 43"/>
            <p:cNvPicPr>
              <a:picLocks noChangeAspect="1" noChangeArrowheads="1"/>
            </p:cNvPicPr>
            <p:nvPr/>
          </p:nvPicPr>
          <p:blipFill>
            <a:blip r:embed="rId8"/>
            <a:srcRect/>
            <a:stretch>
              <a:fillRect/>
            </a:stretch>
          </p:blipFill>
          <p:spPr bwMode="auto">
            <a:xfrm>
              <a:off x="5562993" y="4744553"/>
              <a:ext cx="444500" cy="508000"/>
            </a:xfrm>
            <a:prstGeom prst="rect">
              <a:avLst/>
            </a:prstGeom>
            <a:noFill/>
            <a:ln w="12700">
              <a:noFill/>
              <a:miter lim="800000"/>
              <a:headEnd/>
              <a:tailEnd/>
            </a:ln>
          </p:spPr>
        </p:pic>
        <p:pic>
          <p:nvPicPr>
            <p:cNvPr id="30" name="Picture 45"/>
            <p:cNvPicPr>
              <a:picLocks noChangeAspect="1" noChangeArrowheads="1"/>
            </p:cNvPicPr>
            <p:nvPr/>
          </p:nvPicPr>
          <p:blipFill>
            <a:blip r:embed="rId8"/>
            <a:srcRect/>
            <a:stretch>
              <a:fillRect/>
            </a:stretch>
          </p:blipFill>
          <p:spPr bwMode="auto">
            <a:xfrm>
              <a:off x="6761555" y="2623653"/>
              <a:ext cx="419100" cy="476250"/>
            </a:xfrm>
            <a:prstGeom prst="rect">
              <a:avLst/>
            </a:prstGeom>
            <a:noFill/>
            <a:ln w="12700">
              <a:noFill/>
              <a:miter lim="800000"/>
              <a:headEnd/>
              <a:tailEnd/>
            </a:ln>
          </p:spPr>
        </p:pic>
        <p:pic>
          <p:nvPicPr>
            <p:cNvPr id="31" name="Picture 51"/>
            <p:cNvPicPr>
              <a:picLocks noChangeAspect="1" noChangeArrowheads="1"/>
            </p:cNvPicPr>
            <p:nvPr/>
          </p:nvPicPr>
          <p:blipFill>
            <a:blip r:embed="rId6"/>
            <a:srcRect/>
            <a:stretch>
              <a:fillRect/>
            </a:stretch>
          </p:blipFill>
          <p:spPr bwMode="auto">
            <a:xfrm>
              <a:off x="5074043" y="3626953"/>
              <a:ext cx="385762" cy="531812"/>
            </a:xfrm>
            <a:prstGeom prst="rect">
              <a:avLst/>
            </a:prstGeom>
            <a:noFill/>
            <a:ln w="12700">
              <a:noFill/>
              <a:miter lim="800000"/>
              <a:headEnd/>
              <a:tailEnd/>
            </a:ln>
          </p:spPr>
        </p:pic>
        <p:pic>
          <p:nvPicPr>
            <p:cNvPr id="32" name="Picture 55" descr="man2"/>
            <p:cNvPicPr>
              <a:picLocks noChangeAspect="1" noChangeArrowheads="1"/>
            </p:cNvPicPr>
            <p:nvPr/>
          </p:nvPicPr>
          <p:blipFill>
            <a:blip r:embed="rId7"/>
            <a:srcRect/>
            <a:stretch>
              <a:fillRect/>
            </a:stretch>
          </p:blipFill>
          <p:spPr bwMode="auto">
            <a:xfrm>
              <a:off x="4075505" y="3915878"/>
              <a:ext cx="544513" cy="793750"/>
            </a:xfrm>
            <a:prstGeom prst="rect">
              <a:avLst/>
            </a:prstGeom>
            <a:noFill/>
            <a:ln w="9525">
              <a:noFill/>
              <a:miter lim="800000"/>
              <a:headEnd/>
              <a:tailEnd/>
            </a:ln>
          </p:spPr>
        </p:pic>
        <p:pic>
          <p:nvPicPr>
            <p:cNvPr id="33" name="Picture 56" descr="man"/>
            <p:cNvPicPr>
              <a:picLocks noChangeAspect="1" noChangeArrowheads="1"/>
            </p:cNvPicPr>
            <p:nvPr/>
          </p:nvPicPr>
          <p:blipFill>
            <a:blip r:embed="rId3"/>
            <a:srcRect/>
            <a:stretch>
              <a:fillRect/>
            </a:stretch>
          </p:blipFill>
          <p:spPr bwMode="auto">
            <a:xfrm>
              <a:off x="487755" y="4328628"/>
              <a:ext cx="555625" cy="830262"/>
            </a:xfrm>
            <a:prstGeom prst="rect">
              <a:avLst/>
            </a:prstGeom>
            <a:noFill/>
            <a:ln w="9525">
              <a:noFill/>
              <a:miter lim="800000"/>
              <a:headEnd/>
              <a:tailEnd/>
            </a:ln>
          </p:spPr>
        </p:pic>
      </p:grpSp>
      <p:sp>
        <p:nvSpPr>
          <p:cNvPr id="37" name="TextBox 36"/>
          <p:cNvSpPr txBox="1"/>
          <p:nvPr/>
        </p:nvSpPr>
        <p:spPr>
          <a:xfrm>
            <a:off x="563963" y="5582295"/>
            <a:ext cx="7437037" cy="923330"/>
          </a:xfrm>
          <a:prstGeom prst="rect">
            <a:avLst/>
          </a:prstGeom>
          <a:noFill/>
        </p:spPr>
        <p:txBody>
          <a:bodyPr wrap="square" rtlCol="0">
            <a:spAutoFit/>
          </a:bodyPr>
          <a:lstStyle/>
          <a:p>
            <a:pPr>
              <a:buFont typeface="Arial" pitchFamily="34" charset="0"/>
              <a:buChar char="•"/>
            </a:pPr>
            <a:r>
              <a:rPr lang="it-IT" dirty="0" smtClean="0"/>
              <a:t> Cambi cromatici dovuti alle normali variazioni della produzione.</a:t>
            </a:r>
          </a:p>
          <a:p>
            <a:pPr>
              <a:buFont typeface="Arial" pitchFamily="34" charset="0"/>
              <a:buChar char="•"/>
            </a:pPr>
            <a:r>
              <a:rPr lang="it-IT" dirty="0" smtClean="0"/>
              <a:t> Sono necessari molto tempo e molte risorse.</a:t>
            </a:r>
          </a:p>
          <a:p>
            <a:pPr>
              <a:buFont typeface="Arial" pitchFamily="34" charset="0"/>
              <a:buChar char="•"/>
            </a:pPr>
            <a:r>
              <a:rPr lang="it-IT" dirty="0" smtClean="0"/>
              <a:t> Esistono molti elementi colore per ogni dispositivo di stampa. </a:t>
            </a:r>
            <a:endParaRPr lang="it-IT" dirty="0"/>
          </a:p>
        </p:txBody>
      </p:sp>
      <p:grpSp>
        <p:nvGrpSpPr>
          <p:cNvPr id="42" name="Group 41"/>
          <p:cNvGrpSpPr/>
          <p:nvPr/>
        </p:nvGrpSpPr>
        <p:grpSpPr>
          <a:xfrm>
            <a:off x="2544503" y="5251579"/>
            <a:ext cx="1959448" cy="424768"/>
            <a:chOff x="4768850" y="8850313"/>
            <a:chExt cx="3163588" cy="685800"/>
          </a:xfrm>
        </p:grpSpPr>
        <p:pic>
          <p:nvPicPr>
            <p:cNvPr id="40" name="Picture 59" descr="animated_clock"/>
            <p:cNvPicPr>
              <a:picLocks noChangeAspect="1" noChangeArrowheads="1" noCrop="1"/>
            </p:cNvPicPr>
            <p:nvPr/>
          </p:nvPicPr>
          <p:blipFill>
            <a:blip r:embed="rId9">
              <a:grayscl/>
            </a:blip>
            <a:srcRect/>
            <a:stretch>
              <a:fillRect/>
            </a:stretch>
          </p:blipFill>
          <p:spPr bwMode="auto">
            <a:xfrm>
              <a:off x="4768850" y="8850313"/>
              <a:ext cx="758825" cy="685800"/>
            </a:xfrm>
            <a:prstGeom prst="rect">
              <a:avLst/>
            </a:prstGeom>
            <a:noFill/>
            <a:ln w="9525">
              <a:noFill/>
              <a:miter lim="800000"/>
              <a:headEnd/>
              <a:tailEnd/>
            </a:ln>
          </p:spPr>
        </p:pic>
        <p:pic>
          <p:nvPicPr>
            <p:cNvPr id="41" name="Picture 12" descr="animated-traffic-chart"/>
            <p:cNvPicPr>
              <a:picLocks noChangeAspect="1" noChangeArrowheads="1" noCrop="1"/>
            </p:cNvPicPr>
            <p:nvPr/>
          </p:nvPicPr>
          <p:blipFill>
            <a:blip r:embed="rId10"/>
            <a:srcRect/>
            <a:stretch>
              <a:fillRect/>
            </a:stretch>
          </p:blipFill>
          <p:spPr bwMode="auto">
            <a:xfrm>
              <a:off x="5795662" y="8963025"/>
              <a:ext cx="2136776" cy="53340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Il colore dai numeri</a:t>
            </a:r>
            <a:endParaRPr lang="it-IT" dirty="0"/>
          </a:p>
        </p:txBody>
      </p:sp>
      <p:grpSp>
        <p:nvGrpSpPr>
          <p:cNvPr id="10" name="Group 9"/>
          <p:cNvGrpSpPr/>
          <p:nvPr/>
        </p:nvGrpSpPr>
        <p:grpSpPr>
          <a:xfrm>
            <a:off x="850901" y="1008309"/>
            <a:ext cx="6972300" cy="3842253"/>
            <a:chOff x="400050" y="2120900"/>
            <a:chExt cx="12122150" cy="6680200"/>
          </a:xfrm>
        </p:grpSpPr>
        <p:pic>
          <p:nvPicPr>
            <p:cNvPr id="8" name="Picture 2"/>
            <p:cNvPicPr>
              <a:picLocks noChangeAspect="1" noChangeArrowheads="1"/>
            </p:cNvPicPr>
            <p:nvPr/>
          </p:nvPicPr>
          <p:blipFill>
            <a:blip r:embed="rId2"/>
            <a:srcRect/>
            <a:stretch>
              <a:fillRect/>
            </a:stretch>
          </p:blipFill>
          <p:spPr bwMode="auto">
            <a:xfrm>
              <a:off x="4645025" y="2120900"/>
              <a:ext cx="7877175" cy="6680200"/>
            </a:xfrm>
            <a:prstGeom prst="rect">
              <a:avLst/>
            </a:prstGeom>
            <a:noFill/>
            <a:ln w="12700">
              <a:solidFill>
                <a:srgbClr val="969696"/>
              </a:solidFill>
              <a:miter lim="800000"/>
              <a:headEnd/>
              <a:tailEnd/>
            </a:ln>
          </p:spPr>
        </p:pic>
        <p:pic>
          <p:nvPicPr>
            <p:cNvPr id="9" name="Picture 3"/>
            <p:cNvPicPr>
              <a:picLocks noChangeAspect="1" noChangeArrowheads="1"/>
            </p:cNvPicPr>
            <p:nvPr/>
          </p:nvPicPr>
          <p:blipFill>
            <a:blip r:embed="rId3"/>
            <a:srcRect l="20016" t="11327" r="23817" b="6641"/>
            <a:stretch>
              <a:fillRect/>
            </a:stretch>
          </p:blipFill>
          <p:spPr bwMode="auto">
            <a:xfrm>
              <a:off x="400050" y="3009901"/>
              <a:ext cx="5187950" cy="4914900"/>
            </a:xfrm>
            <a:prstGeom prst="rect">
              <a:avLst/>
            </a:prstGeom>
            <a:noFill/>
            <a:ln w="12700">
              <a:solidFill>
                <a:srgbClr val="969696"/>
              </a:solidFill>
              <a:miter lim="800000"/>
              <a:headEnd/>
              <a:tailEnd/>
            </a:ln>
            <a:effectLst>
              <a:outerShdw blurRad="127000" dist="126999" dir="2700000" algn="ctr" rotWithShape="0">
                <a:srgbClr val="000000">
                  <a:alpha val="53000"/>
                </a:srgbClr>
              </a:outerShdw>
            </a:effectLst>
          </p:spPr>
        </p:pic>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Conversioni complesse</a:t>
            </a:r>
            <a:endParaRPr lang="it-IT" dirty="0"/>
          </a:p>
        </p:txBody>
      </p:sp>
      <p:pic>
        <p:nvPicPr>
          <p:cNvPr id="4" name="Picture 2"/>
          <p:cNvPicPr>
            <a:picLocks noChangeArrowheads="1"/>
          </p:cNvPicPr>
          <p:nvPr/>
        </p:nvPicPr>
        <p:blipFill>
          <a:blip r:embed="rId3"/>
          <a:srcRect/>
          <a:stretch>
            <a:fillRect/>
          </a:stretch>
        </p:blipFill>
        <p:spPr bwMode="auto">
          <a:xfrm>
            <a:off x="1147233" y="1286934"/>
            <a:ext cx="6248400" cy="4029075"/>
          </a:xfrm>
          <a:prstGeom prst="rect">
            <a:avLst/>
          </a:prstGeom>
          <a:noFill/>
          <a:ln w="9525">
            <a:noFill/>
            <a:miter lim="800000"/>
            <a:headEnd/>
            <a:tailEnd/>
          </a:ln>
        </p:spPr>
      </p:pic>
      <p:sp>
        <p:nvSpPr>
          <p:cNvPr id="5" name="TextBox 4"/>
          <p:cNvSpPr txBox="1"/>
          <p:nvPr/>
        </p:nvSpPr>
        <p:spPr>
          <a:xfrm>
            <a:off x="1499659" y="5449359"/>
            <a:ext cx="5224992" cy="769441"/>
          </a:xfrm>
          <a:prstGeom prst="rect">
            <a:avLst/>
          </a:prstGeom>
          <a:noFill/>
        </p:spPr>
        <p:txBody>
          <a:bodyPr wrap="square" rtlCol="0">
            <a:spAutoFit/>
          </a:bodyPr>
          <a:lstStyle/>
          <a:p>
            <a:pPr algn="ctr"/>
            <a:r>
              <a:rPr lang="it-IT" sz="2200" dirty="0" smtClean="0"/>
              <a:t>Molte conversioni colore da</a:t>
            </a:r>
          </a:p>
          <a:p>
            <a:pPr algn="ctr"/>
            <a:r>
              <a:rPr lang="it-IT" sz="2200" dirty="0" smtClean="0"/>
              <a:t>ingresso-ad-uscita</a:t>
            </a:r>
            <a:endParaRPr lang="it-IT" sz="22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Perché usare </a:t>
            </a:r>
            <a:r>
              <a:rPr lang="it-IT" dirty="0" err="1" smtClean="0"/>
              <a:t>ColorFlow</a:t>
            </a:r>
            <a:r>
              <a:rPr lang="it-IT" dirty="0" smtClean="0"/>
              <a:t> ?</a:t>
            </a:r>
            <a:endParaRPr lang="it-IT" dirty="0"/>
          </a:p>
        </p:txBody>
      </p:sp>
      <p:sp>
        <p:nvSpPr>
          <p:cNvPr id="3" name="Content Placeholder 2"/>
          <p:cNvSpPr>
            <a:spLocks noGrp="1"/>
          </p:cNvSpPr>
          <p:nvPr>
            <p:ph idx="1"/>
          </p:nvPr>
        </p:nvSpPr>
        <p:spPr>
          <a:xfrm>
            <a:off x="193847" y="842674"/>
            <a:ext cx="7915275" cy="4572000"/>
          </a:xfrm>
        </p:spPr>
        <p:txBody>
          <a:bodyPr/>
          <a:lstStyle/>
          <a:p>
            <a:pPr marL="342900" lvl="1" indent="-342900">
              <a:buFont typeface="Arial" pitchFamily="-72" charset="0"/>
              <a:buChar char="•"/>
            </a:pPr>
            <a:r>
              <a:rPr lang="it-IT" sz="1800" dirty="0" smtClean="0">
                <a:solidFill>
                  <a:srgbClr val="000000"/>
                </a:solidFill>
              </a:rPr>
              <a:t>Integrazione con il flusso di lavoro </a:t>
            </a:r>
            <a:r>
              <a:rPr lang="it-IT" sz="1800" dirty="0" err="1" smtClean="0">
                <a:solidFill>
                  <a:srgbClr val="000000"/>
                </a:solidFill>
              </a:rPr>
              <a:t>Prinergy</a:t>
            </a:r>
            <a:r>
              <a:rPr lang="it-IT" sz="1800" dirty="0" smtClean="0">
                <a:solidFill>
                  <a:srgbClr val="000000"/>
                </a:solidFill>
              </a:rPr>
              <a:t>: semplifica il lavoro ed aumenta l’automazione.</a:t>
            </a:r>
          </a:p>
          <a:p>
            <a:pPr marL="342900" lvl="1" indent="-342900">
              <a:buFont typeface="Arial" pitchFamily="-72" charset="0"/>
              <a:buChar char="•"/>
            </a:pPr>
            <a:r>
              <a:rPr lang="it-IT" sz="1800" dirty="0" smtClean="0"/>
              <a:t>Una sola applicazione sia per la calibrazione tonale che per la gestione del rapporto colore.</a:t>
            </a:r>
            <a:endParaRPr lang="it-IT" sz="1800" dirty="0" smtClean="0">
              <a:solidFill>
                <a:srgbClr val="000000"/>
              </a:solidFill>
            </a:endParaRPr>
          </a:p>
          <a:p>
            <a:pPr marL="342900" lvl="1" indent="-342900">
              <a:buFont typeface="Arial" pitchFamily="-72" charset="0"/>
              <a:buChar char="•"/>
            </a:pPr>
            <a:r>
              <a:rPr lang="it-IT" sz="1800" dirty="0" smtClean="0">
                <a:solidFill>
                  <a:srgbClr val="000000"/>
                </a:solidFill>
              </a:rPr>
              <a:t>Aggiornamenti automatici quando si rendono necessarie correzioni cromatiche.</a:t>
            </a:r>
          </a:p>
          <a:p>
            <a:pPr marL="342900" lvl="1" indent="-342900">
              <a:buFont typeface="Arial" pitchFamily="-72" charset="0"/>
              <a:buChar char="•"/>
            </a:pPr>
            <a:r>
              <a:rPr lang="it-IT" sz="1800" dirty="0" smtClean="0">
                <a:solidFill>
                  <a:srgbClr val="000000"/>
                </a:solidFill>
              </a:rPr>
              <a:t>Fai di più: passa dalla semplice calibrazione tonale alla calibrazione basata sul bilanciamento dei grigi (G7).</a:t>
            </a:r>
          </a:p>
          <a:p>
            <a:pPr marL="342900" lvl="1" indent="-342900">
              <a:buFont typeface="Arial" pitchFamily="-72" charset="0"/>
              <a:buChar char="•"/>
            </a:pPr>
            <a:r>
              <a:rPr lang="it-IT" sz="1800" dirty="0" smtClean="0"/>
              <a:t>Correzione tonale dai numeri agendo sull’incremento di punto  L*a*b* oppure correzione colore visiva, per una modifica del colore accurata nella creazione di profili e curve.</a:t>
            </a:r>
          </a:p>
          <a:p>
            <a:pPr marL="342900" lvl="1" indent="-342900">
              <a:buFont typeface="Arial" pitchFamily="-72" charset="0"/>
              <a:buChar char="•"/>
            </a:pPr>
            <a:r>
              <a:rPr lang="it-IT" sz="1800" dirty="0" smtClean="0"/>
              <a:t>Strumenti di reportistica sulle condizioni di stampa </a:t>
            </a:r>
          </a:p>
          <a:p>
            <a:pPr marL="342900" lvl="1" indent="-342900">
              <a:buFont typeface="Arial" pitchFamily="-72" charset="0"/>
              <a:buChar char="•"/>
            </a:pPr>
            <a:r>
              <a:rPr lang="it-IT" sz="1800" dirty="0" smtClean="0"/>
              <a:t>Piena compatibilità con le raccomandazioni della standardizzazione ISO e supporto al formato di scambio dati internazionale ed alle specifiche di controllo del lavoro.</a:t>
            </a:r>
            <a:endParaRPr lang="en-US" sz="2000" dirty="0">
              <a:solidFill>
                <a:srgbClr val="000000"/>
              </a:solidFill>
            </a:endParaRPr>
          </a:p>
        </p:txBody>
      </p:sp>
      <p:grpSp>
        <p:nvGrpSpPr>
          <p:cNvPr id="4" name="Group 3"/>
          <p:cNvGrpSpPr/>
          <p:nvPr/>
        </p:nvGrpSpPr>
        <p:grpSpPr>
          <a:xfrm>
            <a:off x="304725" y="5676106"/>
            <a:ext cx="7877175" cy="868745"/>
            <a:chOff x="457200" y="4752181"/>
            <a:chExt cx="8521452" cy="939800"/>
          </a:xfrm>
        </p:grpSpPr>
        <p:pic>
          <p:nvPicPr>
            <p:cNvPr id="5" name="Picture 4"/>
            <p:cNvPicPr>
              <a:picLocks noChangeArrowheads="1"/>
            </p:cNvPicPr>
            <p:nvPr/>
          </p:nvPicPr>
          <p:blipFill>
            <a:blip r:embed="rId3"/>
            <a:srcRect/>
            <a:stretch>
              <a:fillRect/>
            </a:stretch>
          </p:blipFill>
          <p:spPr bwMode="auto">
            <a:xfrm>
              <a:off x="5902738" y="4752181"/>
              <a:ext cx="942975" cy="939800"/>
            </a:xfrm>
            <a:prstGeom prst="rect">
              <a:avLst/>
            </a:prstGeom>
            <a:noFill/>
            <a:ln w="9525">
              <a:noFill/>
              <a:miter lim="800000"/>
              <a:headEnd/>
              <a:tailEnd/>
            </a:ln>
          </p:spPr>
        </p:pic>
        <p:pic>
          <p:nvPicPr>
            <p:cNvPr id="6" name="Picture 5"/>
            <p:cNvPicPr>
              <a:picLocks noChangeArrowheads="1"/>
            </p:cNvPicPr>
            <p:nvPr/>
          </p:nvPicPr>
          <p:blipFill>
            <a:blip r:embed="rId4"/>
            <a:srcRect/>
            <a:stretch>
              <a:fillRect/>
            </a:stretch>
          </p:blipFill>
          <p:spPr bwMode="auto">
            <a:xfrm>
              <a:off x="4777200" y="4783931"/>
              <a:ext cx="911226" cy="908050"/>
            </a:xfrm>
            <a:prstGeom prst="rect">
              <a:avLst/>
            </a:prstGeom>
            <a:noFill/>
            <a:ln w="9525">
              <a:noFill/>
              <a:miter lim="800000"/>
              <a:headEnd/>
              <a:tailEnd/>
            </a:ln>
          </p:spPr>
        </p:pic>
        <p:pic>
          <p:nvPicPr>
            <p:cNvPr id="7" name="Picture 6"/>
            <p:cNvPicPr>
              <a:picLocks noChangeArrowheads="1"/>
            </p:cNvPicPr>
            <p:nvPr/>
          </p:nvPicPr>
          <p:blipFill>
            <a:blip r:embed="rId5"/>
            <a:srcRect r="82079"/>
            <a:stretch>
              <a:fillRect/>
            </a:stretch>
          </p:blipFill>
          <p:spPr bwMode="auto">
            <a:xfrm>
              <a:off x="2948282" y="4904581"/>
              <a:ext cx="1419226" cy="593726"/>
            </a:xfrm>
            <a:prstGeom prst="rect">
              <a:avLst/>
            </a:prstGeom>
            <a:noFill/>
            <a:ln w="9525">
              <a:noFill/>
              <a:miter lim="800000"/>
              <a:headEnd/>
              <a:tailEnd/>
            </a:ln>
          </p:spPr>
        </p:pic>
        <p:pic>
          <p:nvPicPr>
            <p:cNvPr id="8" name="Picture 7"/>
            <p:cNvPicPr>
              <a:picLocks noChangeArrowheads="1"/>
            </p:cNvPicPr>
            <p:nvPr/>
          </p:nvPicPr>
          <p:blipFill>
            <a:blip r:embed="rId6"/>
            <a:srcRect/>
            <a:stretch>
              <a:fillRect/>
            </a:stretch>
          </p:blipFill>
          <p:spPr bwMode="auto">
            <a:xfrm>
              <a:off x="7021264" y="4752181"/>
              <a:ext cx="1957388" cy="939800"/>
            </a:xfrm>
            <a:prstGeom prst="rect">
              <a:avLst/>
            </a:prstGeom>
            <a:noFill/>
            <a:ln w="9525">
              <a:noFill/>
              <a:miter lim="800000"/>
              <a:headEnd/>
              <a:tailEnd/>
            </a:ln>
          </p:spPr>
        </p:pic>
        <p:pic>
          <p:nvPicPr>
            <p:cNvPr id="9" name="Picture 8"/>
            <p:cNvPicPr>
              <a:picLocks noChangeArrowheads="1"/>
            </p:cNvPicPr>
            <p:nvPr/>
          </p:nvPicPr>
          <p:blipFill>
            <a:blip r:embed="rId7"/>
            <a:srcRect/>
            <a:stretch>
              <a:fillRect/>
            </a:stretch>
          </p:blipFill>
          <p:spPr bwMode="auto">
            <a:xfrm>
              <a:off x="457200" y="4904581"/>
              <a:ext cx="2176462" cy="622300"/>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Versioni del software </a:t>
            </a:r>
            <a:r>
              <a:rPr lang="it-IT" dirty="0" err="1" smtClean="0"/>
              <a:t>ColorFlow</a:t>
            </a:r>
            <a:endParaRPr lang="it-IT" dirty="0"/>
          </a:p>
        </p:txBody>
      </p:sp>
      <p:sp>
        <p:nvSpPr>
          <p:cNvPr id="3" name="Content Placeholder 2"/>
          <p:cNvSpPr>
            <a:spLocks noGrp="1"/>
          </p:cNvSpPr>
          <p:nvPr>
            <p:ph idx="1"/>
          </p:nvPr>
        </p:nvSpPr>
        <p:spPr/>
        <p:txBody>
          <a:bodyPr/>
          <a:lstStyle/>
          <a:p>
            <a:pPr marL="0" indent="0">
              <a:buNone/>
            </a:pPr>
            <a:r>
              <a:rPr lang="it-IT" sz="2000" b="1" dirty="0" err="1" smtClean="0">
                <a:cs typeface="Arial"/>
              </a:rPr>
              <a:t>ColorFlow</a:t>
            </a:r>
            <a:r>
              <a:rPr lang="it-IT" sz="2000" b="1" dirty="0" smtClean="0">
                <a:cs typeface="Arial"/>
              </a:rPr>
              <a:t> versione </a:t>
            </a:r>
            <a:r>
              <a:rPr lang="it-IT" sz="2000" b="1" dirty="0" err="1" smtClean="0">
                <a:cs typeface="Arial"/>
              </a:rPr>
              <a:t>Workflow</a:t>
            </a:r>
            <a:endParaRPr lang="it-IT" sz="2000" b="1" dirty="0" smtClean="0">
              <a:cs typeface="Arial"/>
            </a:endParaRPr>
          </a:p>
          <a:p>
            <a:pPr lvl="1">
              <a:buFont typeface="Arial" charset="0"/>
              <a:buChar char="•"/>
            </a:pPr>
            <a:r>
              <a:rPr lang="it-IT" sz="1800" dirty="0" smtClean="0">
                <a:cs typeface="Arial"/>
              </a:rPr>
              <a:t>Generazione e modifica delle curve.</a:t>
            </a:r>
          </a:p>
          <a:p>
            <a:pPr lvl="1">
              <a:buFont typeface="Arial" charset="0"/>
              <a:buChar char="•"/>
            </a:pPr>
            <a:r>
              <a:rPr lang="it-IT" sz="1800" dirty="0" smtClean="0">
                <a:cs typeface="Arial"/>
              </a:rPr>
              <a:t>Importazione di profili ICC e profili ICC </a:t>
            </a:r>
            <a:r>
              <a:rPr lang="it-IT" sz="1800" dirty="0" err="1" smtClean="0">
                <a:cs typeface="Arial"/>
              </a:rPr>
              <a:t>DeviceLinks</a:t>
            </a:r>
            <a:r>
              <a:rPr lang="it-IT" sz="1800" dirty="0" smtClean="0">
                <a:cs typeface="Arial"/>
              </a:rPr>
              <a:t>.</a:t>
            </a:r>
          </a:p>
          <a:p>
            <a:pPr lvl="1">
              <a:buFont typeface="Arial" charset="0"/>
              <a:buChar char="•"/>
            </a:pPr>
            <a:r>
              <a:rPr lang="it-IT" sz="1800" dirty="0" smtClean="0">
                <a:cs typeface="Arial"/>
              </a:rPr>
              <a:t>Gratuita con il flusso di lavoro </a:t>
            </a:r>
            <a:r>
              <a:rPr lang="it-IT" sz="1800" dirty="0" err="1" smtClean="0">
                <a:cs typeface="Arial"/>
              </a:rPr>
              <a:t>Prinergy</a:t>
            </a:r>
            <a:r>
              <a:rPr lang="it-IT" sz="1800" dirty="0" smtClean="0">
                <a:cs typeface="Arial"/>
              </a:rPr>
              <a:t>.</a:t>
            </a:r>
          </a:p>
          <a:p>
            <a:pPr marL="0" indent="0">
              <a:buNone/>
            </a:pPr>
            <a:endParaRPr lang="it-IT" sz="1800" dirty="0" smtClean="0">
              <a:cs typeface="Arial"/>
            </a:endParaRPr>
          </a:p>
          <a:p>
            <a:pPr marL="0" indent="0">
              <a:buNone/>
            </a:pPr>
            <a:r>
              <a:rPr lang="it-IT" sz="2000" b="1" dirty="0" err="1" smtClean="0">
                <a:cs typeface="Arial"/>
              </a:rPr>
              <a:t>ColorFlow</a:t>
            </a:r>
            <a:r>
              <a:rPr lang="it-IT" sz="2000" b="1" dirty="0" smtClean="0">
                <a:cs typeface="Arial"/>
              </a:rPr>
              <a:t> versione Pro </a:t>
            </a:r>
          </a:p>
          <a:p>
            <a:pPr lvl="1">
              <a:buFont typeface="Arial" charset="0"/>
              <a:buChar char="•"/>
            </a:pPr>
            <a:r>
              <a:rPr lang="it-IT" sz="1800" dirty="0" smtClean="0">
                <a:cs typeface="Arial"/>
              </a:rPr>
              <a:t>Opzione a pagamento per i flussi di lavoro </a:t>
            </a:r>
            <a:r>
              <a:rPr lang="it-IT" sz="1800" dirty="0" err="1" smtClean="0">
                <a:cs typeface="Arial"/>
              </a:rPr>
              <a:t>Prinergy</a:t>
            </a:r>
            <a:r>
              <a:rPr lang="it-IT" sz="1800" dirty="0" smtClean="0">
                <a:cs typeface="Arial"/>
              </a:rPr>
              <a:t>.</a:t>
            </a:r>
          </a:p>
          <a:p>
            <a:pPr lvl="1">
              <a:buFont typeface="Arial" charset="0"/>
              <a:buChar char="•"/>
            </a:pPr>
            <a:r>
              <a:rPr lang="it-IT" sz="1800" dirty="0" smtClean="0">
                <a:cs typeface="Arial"/>
              </a:rPr>
              <a:t>Mantiene tutte le caratteristiche della versione base. </a:t>
            </a:r>
          </a:p>
          <a:p>
            <a:pPr lvl="1">
              <a:buFont typeface="Arial" charset="0"/>
              <a:buChar char="•"/>
            </a:pPr>
            <a:r>
              <a:rPr lang="it-IT" sz="1800" dirty="0" smtClean="0">
                <a:cs typeface="Arial"/>
              </a:rPr>
              <a:t>Ed aggiunge la generazione di profili ICC + </a:t>
            </a:r>
            <a:r>
              <a:rPr lang="it-IT" sz="1800" dirty="0" err="1" smtClean="0">
                <a:cs typeface="Arial"/>
              </a:rPr>
              <a:t>DeviceLinks</a:t>
            </a:r>
            <a:r>
              <a:rPr lang="it-IT" sz="1800" dirty="0" smtClean="0">
                <a:cs typeface="Arial"/>
              </a:rPr>
              <a:t>.</a:t>
            </a:r>
          </a:p>
          <a:p>
            <a:pPr lvl="1">
              <a:buFont typeface="Arial" charset="0"/>
              <a:buChar char="•"/>
            </a:pPr>
            <a:r>
              <a:rPr lang="it-IT" sz="1800" dirty="0" smtClean="0">
                <a:cs typeface="Arial"/>
              </a:rPr>
              <a:t>Include la funzione di conversione colore in uscita.</a:t>
            </a:r>
          </a:p>
          <a:p>
            <a:pPr lvl="1">
              <a:buFont typeface="Arial" charset="0"/>
              <a:buChar char="•"/>
            </a:pPr>
            <a:r>
              <a:rPr lang="it-IT" sz="1800" dirty="0" smtClean="0">
                <a:cs typeface="Arial"/>
              </a:rPr>
              <a:t>Come licenza opzionale permette l’ottimizzazione dell’inchiostro.</a:t>
            </a:r>
          </a:p>
          <a:p>
            <a:pPr lvl="1">
              <a:buNone/>
            </a:pPr>
            <a:endParaRPr lang="en-US" sz="1800" dirty="0" smtClean="0">
              <a:cs typeface="Arial"/>
            </a:endParaRPr>
          </a:p>
          <a:p>
            <a:endParaRPr lang="en-US" sz="2000" dirty="0" smtClean="0">
              <a:cs typeface="Arial"/>
            </a:endParaRPr>
          </a:p>
          <a:p>
            <a:endParaRPr lang="en-US"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dirty="0" smtClean="0"/>
              <a:t>Opzione </a:t>
            </a:r>
            <a:r>
              <a:rPr lang="it-IT" dirty="0" err="1" smtClean="0"/>
              <a:t>Ink</a:t>
            </a:r>
            <a:r>
              <a:rPr lang="it-IT" dirty="0" smtClean="0"/>
              <a:t> Optimizing </a:t>
            </a:r>
            <a:r>
              <a:rPr lang="it-IT" sz="2000" dirty="0" smtClean="0"/>
              <a:t>(ottimizzazione inchiostro)</a:t>
            </a:r>
            <a:endParaRPr lang="it-IT" sz="2000" dirty="0"/>
          </a:p>
        </p:txBody>
      </p:sp>
      <p:sp>
        <p:nvSpPr>
          <p:cNvPr id="3" name="TextBox 2"/>
          <p:cNvSpPr txBox="1"/>
          <p:nvPr/>
        </p:nvSpPr>
        <p:spPr>
          <a:xfrm>
            <a:off x="609599" y="1085850"/>
            <a:ext cx="7820025" cy="1200329"/>
          </a:xfrm>
          <a:prstGeom prst="rect">
            <a:avLst/>
          </a:prstGeom>
          <a:noFill/>
        </p:spPr>
        <p:txBody>
          <a:bodyPr wrap="square" rtlCol="0">
            <a:spAutoFit/>
          </a:bodyPr>
          <a:lstStyle/>
          <a:p>
            <a:pPr marL="285750" indent="-285750">
              <a:buFont typeface="Arial" panose="020B0604020202020204" pitchFamily="34" charset="0"/>
              <a:buChar char="•"/>
            </a:pPr>
            <a:r>
              <a:rPr lang="it-IT" dirty="0" smtClean="0"/>
              <a:t>Opzione su licenza per la generazione dei profili ICC </a:t>
            </a:r>
            <a:r>
              <a:rPr lang="it-IT" dirty="0" err="1" smtClean="0"/>
              <a:t>DeviceLinks</a:t>
            </a:r>
            <a:r>
              <a:rPr lang="it-IT" dirty="0" smtClean="0"/>
              <a:t>.</a:t>
            </a:r>
          </a:p>
          <a:p>
            <a:pPr marL="285750" indent="-285750">
              <a:buFont typeface="Arial" panose="020B0604020202020204" pitchFamily="34" charset="0"/>
              <a:buChar char="•"/>
            </a:pPr>
            <a:r>
              <a:rPr lang="it-IT" dirty="0" smtClean="0"/>
              <a:t>Usa </a:t>
            </a:r>
            <a:r>
              <a:rPr lang="it-IT" dirty="0" err="1" smtClean="0"/>
              <a:t>Gray</a:t>
            </a:r>
            <a:r>
              <a:rPr lang="it-IT" dirty="0" smtClean="0"/>
              <a:t> Component </a:t>
            </a:r>
            <a:r>
              <a:rPr lang="it-IT" dirty="0" err="1" smtClean="0"/>
              <a:t>Replacement</a:t>
            </a:r>
            <a:r>
              <a:rPr lang="it-IT" dirty="0" smtClean="0"/>
              <a:t> (GCR) per ottimizzare la separazione dei colori e sostituire le componenti cromatiche con il nero.</a:t>
            </a:r>
          </a:p>
          <a:p>
            <a:pPr marL="285750" indent="-285750">
              <a:buFont typeface="Arial" panose="020B0604020202020204" pitchFamily="34" charset="0"/>
              <a:buChar char="•"/>
            </a:pPr>
            <a:r>
              <a:rPr lang="it-IT" dirty="0" smtClean="0"/>
              <a:t>Aumenta la stabilità in stampa e riduce la quantità di inchiostro usato.</a:t>
            </a:r>
            <a:endParaRPr lang="en-US" dirty="0"/>
          </a:p>
        </p:txBody>
      </p:sp>
      <p:pic>
        <p:nvPicPr>
          <p:cNvPr id="5" name="Picture 4"/>
          <p:cNvPicPr>
            <a:picLocks noChangeAspect="1"/>
          </p:cNvPicPr>
          <p:nvPr/>
        </p:nvPicPr>
        <p:blipFill>
          <a:blip r:embed="rId2"/>
          <a:stretch>
            <a:fillRect/>
          </a:stretch>
        </p:blipFill>
        <p:spPr>
          <a:xfrm>
            <a:off x="1266825" y="2540794"/>
            <a:ext cx="5210174" cy="3581994"/>
          </a:xfrm>
          <a:prstGeom prst="rect">
            <a:avLst/>
          </a:prstGeom>
        </p:spPr>
      </p:pic>
    </p:spTree>
    <p:extLst>
      <p:ext uri="{BB962C8B-B14F-4D97-AF65-F5344CB8AC3E}">
        <p14:creationId xmlns:p14="http://schemas.microsoft.com/office/powerpoint/2010/main" val="1342143209"/>
      </p:ext>
    </p:extLst>
  </p:cSld>
  <p:clrMapOvr>
    <a:masterClrMapping/>
  </p:clrMapOvr>
</p:sld>
</file>

<file path=ppt/theme/theme1.xml><?xml version="1.0" encoding="utf-8"?>
<a:theme xmlns:a="http://schemas.openxmlformats.org/drawingml/2006/main" name="3_UWS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a:solidFill>
            <a:srgbClr val="FF0000"/>
          </a:solidFill>
          <a:tailEnd type="arrow"/>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11165</TotalTime>
  <Words>2441</Words>
  <Application>Microsoft Office PowerPoint</Application>
  <PresentationFormat>On-screen Show (4:3)</PresentationFormat>
  <Paragraphs>195</Paragraphs>
  <Slides>37</Slides>
  <Notes>15</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48" baseType="lpstr">
      <vt:lpstr>ＭＳ Ｐゴシック</vt:lpstr>
      <vt:lpstr>ヒラギノ角ゴ ProN W3</vt:lpstr>
      <vt:lpstr>Arial</vt:lpstr>
      <vt:lpstr>Calibri</vt:lpstr>
      <vt:lpstr>Times New Roman</vt:lpstr>
      <vt:lpstr>Whitney K Bold</vt:lpstr>
      <vt:lpstr>Whitney K Book</vt:lpstr>
      <vt:lpstr>Whitney K Medium</vt:lpstr>
      <vt:lpstr>Wingdings</vt:lpstr>
      <vt:lpstr>3_UWS Theme</vt:lpstr>
      <vt:lpstr>Image</vt:lpstr>
      <vt:lpstr>Introduzione</vt:lpstr>
      <vt:lpstr>Il colore è il nostro lavoro !</vt:lpstr>
      <vt:lpstr>La sfida del colore</vt:lpstr>
      <vt:lpstr>Un sistema colore indipendente</vt:lpstr>
      <vt:lpstr>Il colore dai numeri</vt:lpstr>
      <vt:lpstr>Conversioni complesse</vt:lpstr>
      <vt:lpstr>Perché usare ColorFlow ?</vt:lpstr>
      <vt:lpstr>Versioni del software ColorFlow</vt:lpstr>
      <vt:lpstr>Opzione Ink Optimizing (ottimizzazione inchiostro)</vt:lpstr>
      <vt:lpstr>Panoramica</vt:lpstr>
      <vt:lpstr>Dispositivi e Tipi di dispositivo</vt:lpstr>
      <vt:lpstr>Stato del dispositivo</vt:lpstr>
      <vt:lpstr>Oggetti per il controllo del colore</vt:lpstr>
      <vt:lpstr>Curve</vt:lpstr>
      <vt:lpstr>Misure</vt:lpstr>
      <vt:lpstr>Curve di bilanciamento dei grigi</vt:lpstr>
      <vt:lpstr>Bilanciamento dei grigi G7</vt:lpstr>
      <vt:lpstr>Rapporti</vt:lpstr>
      <vt:lpstr>Supporto per la Flexo</vt:lpstr>
      <vt:lpstr>Usare ColorFlow in Prinergy</vt:lpstr>
      <vt:lpstr>Usare ColorFlow in Prinergy</vt:lpstr>
      <vt:lpstr>Confronto ColorFlow /Harmony </vt:lpstr>
      <vt:lpstr>Uso del software</vt:lpstr>
      <vt:lpstr>Creazione di una Curva lastra</vt:lpstr>
      <vt:lpstr>Creazione di una Curva di stampa</vt:lpstr>
      <vt:lpstr>Creazione di una Curva di stampa</vt:lpstr>
      <vt:lpstr>Fai correzioni al-volo</vt:lpstr>
      <vt:lpstr>Aggiungi canali spot alla curva</vt:lpstr>
      <vt:lpstr>Create Rapporti da ColorFlow</vt:lpstr>
      <vt:lpstr>Correzione delle curve</vt:lpstr>
      <vt:lpstr>   Strumento di Correzione Tonale</vt:lpstr>
      <vt:lpstr>Strumento di Correzione Tonale - Esempio</vt:lpstr>
      <vt:lpstr>Strumento di Correzione Tonale – 3-color gray</vt:lpstr>
      <vt:lpstr>Vista Response 3-color gray (Uncalibrated Device Tonality)</vt:lpstr>
      <vt:lpstr>Domande…</vt:lpstr>
      <vt:lpstr>Contatti di riferimento</vt:lpstr>
      <vt:lpstr>PowerPoint Presentation</vt:lpstr>
    </vt:vector>
  </TitlesOfParts>
  <Company>Brazen Graphics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Session Title</dc:title>
  <dc:creator>Mary Tiong</dc:creator>
  <cp:lastModifiedBy>Li, Lisha</cp:lastModifiedBy>
  <cp:revision>497</cp:revision>
  <cp:lastPrinted>2015-12-14T23:18:30Z</cp:lastPrinted>
  <dcterms:created xsi:type="dcterms:W3CDTF">2014-10-03T18:51:41Z</dcterms:created>
  <dcterms:modified xsi:type="dcterms:W3CDTF">2016-05-18T18:28:22Z</dcterms:modified>
</cp:coreProperties>
</file>