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6" r:id="rId1"/>
  </p:sldMasterIdLst>
  <p:notesMasterIdLst>
    <p:notesMasterId r:id="rId43"/>
  </p:notesMasterIdLst>
  <p:sldIdLst>
    <p:sldId id="269" r:id="rId2"/>
    <p:sldId id="270" r:id="rId3"/>
    <p:sldId id="273" r:id="rId4"/>
    <p:sldId id="275" r:id="rId5"/>
    <p:sldId id="276" r:id="rId6"/>
    <p:sldId id="277" r:id="rId7"/>
    <p:sldId id="284" r:id="rId8"/>
    <p:sldId id="286" r:id="rId9"/>
    <p:sldId id="386" r:id="rId10"/>
    <p:sldId id="294" r:id="rId11"/>
    <p:sldId id="297" r:id="rId12"/>
    <p:sldId id="298" r:id="rId13"/>
    <p:sldId id="282" r:id="rId14"/>
    <p:sldId id="377" r:id="rId15"/>
    <p:sldId id="383" r:id="rId16"/>
    <p:sldId id="381" r:id="rId17"/>
    <p:sldId id="384" r:id="rId18"/>
    <p:sldId id="313" r:id="rId19"/>
    <p:sldId id="359" r:id="rId20"/>
    <p:sldId id="376" r:id="rId21"/>
    <p:sldId id="385" r:id="rId22"/>
    <p:sldId id="378" r:id="rId23"/>
    <p:sldId id="314" r:id="rId24"/>
    <p:sldId id="374" r:id="rId25"/>
    <p:sldId id="379" r:id="rId26"/>
    <p:sldId id="375" r:id="rId27"/>
    <p:sldId id="380" r:id="rId28"/>
    <p:sldId id="382" r:id="rId29"/>
    <p:sldId id="340" r:id="rId30"/>
    <p:sldId id="315" r:id="rId31"/>
    <p:sldId id="318" r:id="rId32"/>
    <p:sldId id="319" r:id="rId33"/>
    <p:sldId id="320" r:id="rId34"/>
    <p:sldId id="321" r:id="rId35"/>
    <p:sldId id="322" r:id="rId36"/>
    <p:sldId id="323" r:id="rId37"/>
    <p:sldId id="335" r:id="rId38"/>
    <p:sldId id="336" r:id="rId39"/>
    <p:sldId id="271" r:id="rId40"/>
    <p:sldId id="387" r:id="rId41"/>
    <p:sldId id="272" r:id="rId42"/>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1pPr>
    <a:lvl2pPr marL="4572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2pPr>
    <a:lvl3pPr marL="9144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3pPr>
    <a:lvl4pPr marL="13716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4pPr>
    <a:lvl5pPr marL="18288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chard Tunstall" initials="RT" lastIdx="11" clrIdx="0"/>
  <p:cmAuthor id="1" name="Liad Negev" initials="LN" lastIdx="15" clrIdx="1"/>
  <p:cmAuthor id="2" name="Eastman Kodak Company" initials="EKC" lastIdx="1" clrIdx="2"/>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FCEE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86154" autoAdjust="0"/>
  </p:normalViewPr>
  <p:slideViewPr>
    <p:cSldViewPr snapToGrid="0" snapToObjects="1">
      <p:cViewPr varScale="1">
        <p:scale>
          <a:sx n="96" d="100"/>
          <a:sy n="96" d="100"/>
        </p:scale>
        <p:origin x="360" y="90"/>
      </p:cViewPr>
      <p:guideLst>
        <p:guide orient="horz" pos="2160"/>
        <p:guide pos="2880"/>
      </p:guideLst>
    </p:cSldViewPr>
  </p:slideViewPr>
  <p:outlineViewPr>
    <p:cViewPr>
      <p:scale>
        <a:sx n="33" d="100"/>
        <a:sy n="33" d="100"/>
      </p:scale>
      <p:origin x="0" y="57522"/>
    </p:cViewPr>
  </p:outlineViewPr>
  <p:notesTextViewPr>
    <p:cViewPr>
      <p:scale>
        <a:sx n="66" d="100"/>
        <a:sy n="66" d="100"/>
      </p:scale>
      <p:origin x="0" y="0"/>
    </p:cViewPr>
  </p:notesTextViewPr>
  <p:notesViewPr>
    <p:cSldViewPr snapToGrid="0" snapToObjects="1">
      <p:cViewPr varScale="1">
        <p:scale>
          <a:sx n="88" d="100"/>
          <a:sy n="88" d="100"/>
        </p:scale>
        <p:origin x="-3858" y="-108"/>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image" Target="../media/image5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defRPr sz="1200"/>
            </a:lvl1pPr>
          </a:lstStyle>
          <a:p>
            <a:endParaRPr lang="en-US"/>
          </a:p>
        </p:txBody>
      </p:sp>
      <p:sp>
        <p:nvSpPr>
          <p:cNvPr id="142339" name="Rectangle 3"/>
          <p:cNvSpPr>
            <a:spLocks noGrp="1" noChangeArrowheads="1"/>
          </p:cNvSpPr>
          <p:nvPr>
            <p:ph type="dt" idx="1"/>
          </p:nvPr>
        </p:nvSpPr>
        <p:spPr bwMode="auto">
          <a:xfrm>
            <a:off x="397256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a:defRPr sz="1200"/>
            </a:lvl1pPr>
          </a:lstStyle>
          <a:p>
            <a:fld id="{01E379B2-D8E5-4679-8025-57CF06E49167}" type="datetime1">
              <a:rPr lang="en-US"/>
              <a:pPr/>
              <a:t>5/17/2016</a:t>
            </a:fld>
            <a:endParaRPr lang="en-US"/>
          </a:p>
        </p:txBody>
      </p:sp>
      <p:sp>
        <p:nvSpPr>
          <p:cNvPr id="142340" name="Placeholder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142341" name="Rectangle 5"/>
          <p:cNvSpPr>
            <a:spLocks noGrp="1" noChangeArrowheads="1"/>
          </p:cNvSpPr>
          <p:nvPr>
            <p:ph type="body" sz="quarter" idx="3"/>
          </p:nvPr>
        </p:nvSpPr>
        <p:spPr bwMode="auto">
          <a:xfrm>
            <a:off x="934720" y="4415790"/>
            <a:ext cx="5140960" cy="418338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2342" name="Rectangle 6"/>
          <p:cNvSpPr>
            <a:spLocks noGrp="1" noChangeArrowheads="1"/>
          </p:cNvSpPr>
          <p:nvPr>
            <p:ph type="ftr" sz="quarter" idx="4"/>
          </p:nvPr>
        </p:nvSpPr>
        <p:spPr bwMode="auto">
          <a:xfrm>
            <a:off x="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defRPr sz="1200"/>
            </a:lvl1pPr>
          </a:lstStyle>
          <a:p>
            <a:endParaRPr lang="en-US"/>
          </a:p>
        </p:txBody>
      </p:sp>
      <p:sp>
        <p:nvSpPr>
          <p:cNvPr id="142343" name="Rectangle 7"/>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a:defRPr sz="1200"/>
            </a:lvl1pPr>
          </a:lstStyle>
          <a:p>
            <a:fld id="{E0FEC08A-A023-48D4-8CBA-EF204648AA32}" type="slidenum">
              <a:rPr lang="en-US"/>
              <a:pPr/>
              <a:t>‹#›</a:t>
            </a:fld>
            <a:endParaRPr lang="en-US"/>
          </a:p>
        </p:txBody>
      </p:sp>
    </p:spTree>
    <p:extLst>
      <p:ext uri="{BB962C8B-B14F-4D97-AF65-F5344CB8AC3E}">
        <p14:creationId xmlns:p14="http://schemas.microsoft.com/office/powerpoint/2010/main" val="170997317"/>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ＭＳ Ｐゴシック" pitchFamily="-72" charset="-128"/>
      </a:defRPr>
    </a:lvl1pPr>
    <a:lvl2pPr marL="4572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2pPr>
    <a:lvl3pPr marL="9144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3pPr>
    <a:lvl4pPr marL="13716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4pPr>
    <a:lvl5pPr marL="18288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Placeholder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pPr marL="158531">
              <a:spcBef>
                <a:spcPts val="421"/>
              </a:spcBef>
            </a:pPr>
            <a:r>
              <a:rPr lang="en-US" dirty="0" smtClean="0">
                <a:solidFill>
                  <a:srgbClr val="000000"/>
                </a:solidFill>
                <a:latin typeface="Whitney K Book" pitchFamily="50" charset="0"/>
                <a:sym typeface="Whitney K Book" pitchFamily="50" charset="0"/>
              </a:rPr>
              <a:t>Kodak’s revolutionary ColorFlow Software Solution provides a unique opportunity to integrate a large set of existing products and tools into one platform, deliver enhanced functionality and simplify setup of color reproduction for you</a:t>
            </a:r>
            <a:endParaRPr lang="en-US" dirty="0">
              <a:solidFill>
                <a:srgbClr val="000000"/>
              </a:solidFill>
              <a:latin typeface="Whitney K Book" pitchFamily="50" charset="0"/>
              <a:sym typeface="Whitney K Book" pitchFamily="50" charset="0"/>
            </a:endParaRPr>
          </a:p>
        </p:txBody>
      </p:sp>
    </p:spTree>
    <p:extLst>
      <p:ext uri="{BB962C8B-B14F-4D97-AF65-F5344CB8AC3E}">
        <p14:creationId xmlns:p14="http://schemas.microsoft.com/office/powerpoint/2010/main" val="4295412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65887">
              <a:defRPr/>
            </a:pPr>
            <a:r>
              <a:rPr lang="en-US" dirty="0" err="1">
                <a:latin typeface="Arial" pitchFamily="34" charset="0"/>
                <a:ea typeface="ＭＳ Ｐゴシック" charset="-128"/>
                <a:cs typeface="ＭＳ Ｐゴシック" charset="-128"/>
              </a:rPr>
              <a:t>ColorFlow</a:t>
            </a:r>
            <a:r>
              <a:rPr lang="en-US" dirty="0">
                <a:latin typeface="Arial" pitchFamily="34" charset="0"/>
                <a:ea typeface="ＭＳ Ｐゴシック" charset="-128"/>
                <a:cs typeface="ＭＳ Ｐゴシック" charset="-128"/>
              </a:rPr>
              <a:t> 2.0 </a:t>
            </a:r>
            <a:r>
              <a:rPr lang="en-US" dirty="0" err="1">
                <a:latin typeface="Arial" pitchFamily="34" charset="0"/>
                <a:ea typeface="ＭＳ Ｐゴシック" charset="-128"/>
                <a:cs typeface="ＭＳ Ｐゴシック" charset="-128"/>
              </a:rPr>
              <a:t>annd</a:t>
            </a:r>
            <a:r>
              <a:rPr lang="en-US" dirty="0">
                <a:latin typeface="Arial" pitchFamily="34" charset="0"/>
                <a:ea typeface="ＭＳ Ｐゴシック" charset="-128"/>
                <a:cs typeface="ＭＳ Ｐゴシック" charset="-128"/>
              </a:rPr>
              <a:t> later includes end-to-end support for flexographic printing. This means not only controlling the response of flexographic press, but also profile generation for your proofing systems so you can preview the effects of your bump or cutoff curves, and curve edits, before running production jobs on press.</a:t>
            </a:r>
            <a:r>
              <a:rPr lang="en-US" sz="900" dirty="0"/>
              <a:t> </a:t>
            </a:r>
            <a:endParaRPr lang="en-US" sz="800" dirty="0">
              <a:solidFill>
                <a:srgbClr val="000000"/>
              </a:solidFill>
              <a:ea typeface="ＭＳ Ｐゴシック" pitchFamily="34" charset="-128"/>
              <a:sym typeface="Whitney K Book" charset="0"/>
            </a:endParaRPr>
          </a:p>
          <a:p>
            <a:endParaRPr lang="en-US" dirty="0" smtClean="0"/>
          </a:p>
          <a:p>
            <a:pPr marL="42059">
              <a:spcBef>
                <a:spcPts val="446"/>
              </a:spcBef>
              <a:defRPr/>
            </a:pPr>
            <a:r>
              <a:rPr lang="en-US" dirty="0">
                <a:solidFill>
                  <a:srgbClr val="000000"/>
                </a:solidFill>
                <a:latin typeface="Calibri" pitchFamily="34" charset="0"/>
                <a:ea typeface="ＭＳ Ｐゴシック" pitchFamily="34" charset="-128"/>
                <a:sym typeface="Whitney K Bold" charset="0"/>
              </a:rPr>
              <a:t>Key requirements:</a:t>
            </a:r>
          </a:p>
          <a:p>
            <a:pPr marL="42059">
              <a:spcBef>
                <a:spcPts val="446"/>
              </a:spcBef>
              <a:buFont typeface="Arial" pitchFamily="34" charset="0"/>
              <a:buChar char="•"/>
              <a:defRPr/>
            </a:pPr>
            <a:r>
              <a:rPr lang="en-US" dirty="0">
                <a:solidFill>
                  <a:srgbClr val="000000"/>
                </a:solidFill>
                <a:latin typeface="Calibri" pitchFamily="34" charset="0"/>
                <a:ea typeface="ＭＳ Ｐゴシック" pitchFamily="34" charset="-128"/>
                <a:sym typeface="Whitney K Bold" charset="0"/>
              </a:rPr>
              <a:t> compensate for scum dots by bump or cut off curves in the highlights</a:t>
            </a:r>
          </a:p>
          <a:p>
            <a:pPr marL="42059" lvl="1" defTabSz="931774">
              <a:spcBef>
                <a:spcPts val="446"/>
              </a:spcBef>
              <a:buFont typeface="Arial" pitchFamily="34" charset="0"/>
              <a:buChar char="•"/>
              <a:defRPr/>
            </a:pPr>
            <a:r>
              <a:rPr lang="en-US" sz="1100" dirty="0">
                <a:latin typeface="Times New Roman" pitchFamily="18" charset="0"/>
                <a:ea typeface="ＭＳ Ｐゴシック" charset="-128"/>
              </a:rPr>
              <a:t>Narrow-web with </a:t>
            </a:r>
            <a:r>
              <a:rPr lang="en-US" sz="1100" dirty="0" err="1">
                <a:latin typeface="Times New Roman" pitchFamily="18" charset="0"/>
                <a:ea typeface="ＭＳ Ｐゴシック" charset="-128"/>
              </a:rPr>
              <a:t>Flexcel</a:t>
            </a:r>
            <a:r>
              <a:rPr lang="en-US" sz="1100" dirty="0">
                <a:latin typeface="Times New Roman" pitchFamily="18" charset="0"/>
                <a:ea typeface="ＭＳ Ｐゴシック" charset="-128"/>
              </a:rPr>
              <a:t> NX (no bump curves), but Wide web </a:t>
            </a:r>
            <a:r>
              <a:rPr lang="en-US" sz="1100" dirty="0" err="1">
                <a:latin typeface="Times New Roman" pitchFamily="18" charset="0"/>
                <a:ea typeface="ＭＳ Ｐゴシック" charset="-128"/>
              </a:rPr>
              <a:t>Flexcel</a:t>
            </a:r>
            <a:r>
              <a:rPr lang="en-US" sz="1100" dirty="0">
                <a:latin typeface="Times New Roman" pitchFamily="18" charset="0"/>
                <a:ea typeface="ＭＳ Ｐゴシック" charset="-128"/>
              </a:rPr>
              <a:t> NX; all LAMS plate applications (bump curves required)</a:t>
            </a:r>
          </a:p>
          <a:p>
            <a:pPr marL="42059" lvl="1" defTabSz="931774">
              <a:spcBef>
                <a:spcPts val="446"/>
              </a:spcBef>
              <a:buFont typeface="Arial" pitchFamily="34" charset="0"/>
              <a:buChar char="•"/>
              <a:defRPr/>
            </a:pPr>
            <a:r>
              <a:rPr lang="en-US" sz="1100" dirty="0">
                <a:latin typeface="Times New Roman" pitchFamily="18" charset="0"/>
                <a:ea typeface="ＭＳ Ｐゴシック" charset="-128"/>
              </a:rPr>
              <a:t> A complete </a:t>
            </a:r>
            <a:r>
              <a:rPr lang="en-US" sz="1100" dirty="0" err="1">
                <a:latin typeface="Times New Roman" pitchFamily="18" charset="0"/>
                <a:ea typeface="ＭＳ Ｐゴシック" charset="-128"/>
              </a:rPr>
              <a:t>Dotshop</a:t>
            </a:r>
            <a:r>
              <a:rPr lang="en-US" sz="1100" dirty="0">
                <a:latin typeface="Times New Roman" pitchFamily="18" charset="0"/>
                <a:ea typeface="ＭＳ Ｐゴシック" charset="-128"/>
              </a:rPr>
              <a:t> with </a:t>
            </a:r>
            <a:r>
              <a:rPr lang="en-US" sz="1100" dirty="0" err="1">
                <a:latin typeface="Times New Roman" pitchFamily="18" charset="0"/>
                <a:ea typeface="ＭＳ Ｐゴシック" charset="-128"/>
              </a:rPr>
              <a:t>ColorFlow</a:t>
            </a:r>
            <a:r>
              <a:rPr lang="en-US" sz="1100" dirty="0">
                <a:latin typeface="Times New Roman" pitchFamily="18" charset="0"/>
                <a:ea typeface="ＭＳ Ｐゴシック" charset="-128"/>
              </a:rPr>
              <a:t> solution</a:t>
            </a:r>
          </a:p>
          <a:p>
            <a:pPr marL="42059" lvl="1" defTabSz="931774">
              <a:spcBef>
                <a:spcPts val="446"/>
              </a:spcBef>
              <a:buFont typeface="Arial" pitchFamily="34" charset="0"/>
              <a:buChar char="•"/>
              <a:defRPr/>
            </a:pPr>
            <a:r>
              <a:rPr lang="en-US" sz="1100" dirty="0">
                <a:latin typeface="Times New Roman" pitchFamily="18" charset="0"/>
                <a:ea typeface="ＭＳ Ｐゴシック" charset="-128"/>
              </a:rPr>
              <a:t> Proofer simulation of bump and cutoff curves</a:t>
            </a:r>
          </a:p>
          <a:p>
            <a:pPr marL="465887" lvl="1" indent="-291179">
              <a:defRPr/>
            </a:pPr>
            <a:r>
              <a:rPr lang="en-US" sz="1100" dirty="0">
                <a:latin typeface="Times New Roman" pitchFamily="18" charset="0"/>
                <a:ea typeface="ＭＳ Ｐゴシック" charset="-128"/>
              </a:rPr>
              <a:t>Note: </a:t>
            </a:r>
            <a:r>
              <a:rPr lang="en-US" sz="2000" dirty="0">
                <a:solidFill>
                  <a:srgbClr val="000000"/>
                </a:solidFill>
              </a:rPr>
              <a:t>Narrow web 6 to 24 inches</a:t>
            </a:r>
          </a:p>
          <a:p>
            <a:pPr marL="465887" lvl="1" indent="-291179">
              <a:defRPr/>
            </a:pPr>
            <a:r>
              <a:rPr lang="en-US" sz="2000" dirty="0">
                <a:solidFill>
                  <a:srgbClr val="000000"/>
                </a:solidFill>
              </a:rPr>
              <a:t>Wide web 24 to 90 inches, 120 inches for corrugated presses</a:t>
            </a:r>
          </a:p>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19</a:t>
            </a:fld>
            <a:endParaRPr lang="en-US"/>
          </a:p>
        </p:txBody>
      </p:sp>
    </p:spTree>
    <p:extLst>
      <p:ext uri="{BB962C8B-B14F-4D97-AF65-F5344CB8AC3E}">
        <p14:creationId xmlns:p14="http://schemas.microsoft.com/office/powerpoint/2010/main" val="14289452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Placeholder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pPr marL="158531">
              <a:spcBef>
                <a:spcPts val="421"/>
              </a:spcBef>
            </a:pPr>
            <a:r>
              <a:rPr lang="en-US" dirty="0" smtClean="0">
                <a:sym typeface="Whitney K Book" pitchFamily="50" charset="0"/>
              </a:rPr>
              <a:t>Make sure that you briefly cover the following:</a:t>
            </a:r>
            <a:br>
              <a:rPr lang="en-US" dirty="0" smtClean="0">
                <a:sym typeface="Whitney K Book" pitchFamily="50" charset="0"/>
              </a:rPr>
            </a:br>
            <a:r>
              <a:rPr lang="en-US" dirty="0" smtClean="0">
                <a:sym typeface="Whitney K Book" pitchFamily="50" charset="0"/>
              </a:rPr>
              <a:t>color setup (add, delete, duplicate), Help menu (licensing, Online Help), add device (to the device window), PCO, icon states, device condition, charts, simulation target, SCO, conversion link, snapshot, reports, color control elements adjustment, history window, plate setup, sticky note</a:t>
            </a:r>
            <a:endParaRPr lang="en-US" dirty="0">
              <a:sym typeface="Whitney K Book" pitchFamily="50" charset="0"/>
            </a:endParaRPr>
          </a:p>
        </p:txBody>
      </p:sp>
    </p:spTree>
    <p:extLst>
      <p:ext uri="{BB962C8B-B14F-4D97-AF65-F5344CB8AC3E}">
        <p14:creationId xmlns:p14="http://schemas.microsoft.com/office/powerpoint/2010/main" val="608700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Placeholder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pPr marL="158531">
              <a:spcBef>
                <a:spcPts val="421"/>
              </a:spcBef>
            </a:pPr>
            <a:r>
              <a:rPr lang="en-US" dirty="0" smtClean="0">
                <a:sym typeface="Whitney K Book" pitchFamily="50" charset="0"/>
              </a:rPr>
              <a:t>Make sure that you briefly cover the following:</a:t>
            </a:r>
            <a:br>
              <a:rPr lang="en-US" dirty="0" smtClean="0">
                <a:sym typeface="Whitney K Book" pitchFamily="50" charset="0"/>
              </a:rPr>
            </a:br>
            <a:r>
              <a:rPr lang="en-US" dirty="0" smtClean="0">
                <a:sym typeface="Whitney K Book" pitchFamily="50" charset="0"/>
              </a:rPr>
              <a:t>color setup (add, delete, duplicate), Help menu (licensing, Online Help), add device (to the device window), PCO, icon states, device condition, charts, simulation target, SCO, conversion link, snapshot, reports, color control elements adjustment, history window, plate setup, sticky note</a:t>
            </a:r>
            <a:endParaRPr lang="en-US" dirty="0">
              <a:sym typeface="Whitney K Book" pitchFamily="50" charset="0"/>
            </a:endParaRPr>
          </a:p>
        </p:txBody>
      </p:sp>
    </p:spTree>
    <p:extLst>
      <p:ext uri="{BB962C8B-B14F-4D97-AF65-F5344CB8AC3E}">
        <p14:creationId xmlns:p14="http://schemas.microsoft.com/office/powerpoint/2010/main" val="167854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34</a:t>
            </a:fld>
            <a:endParaRPr lang="en-US"/>
          </a:p>
        </p:txBody>
      </p:sp>
    </p:spTree>
    <p:extLst>
      <p:ext uri="{BB962C8B-B14F-4D97-AF65-F5344CB8AC3E}">
        <p14:creationId xmlns:p14="http://schemas.microsoft.com/office/powerpoint/2010/main" val="11706230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the </a:t>
            </a:r>
            <a:r>
              <a:rPr lang="en-US" dirty="0"/>
              <a:t>colorimeters</a:t>
            </a:r>
          </a:p>
        </p:txBody>
      </p:sp>
      <p:sp>
        <p:nvSpPr>
          <p:cNvPr id="4" name="Slide Number Placeholder 3"/>
          <p:cNvSpPr>
            <a:spLocks noGrp="1"/>
          </p:cNvSpPr>
          <p:nvPr>
            <p:ph type="sldNum" sz="quarter" idx="10"/>
          </p:nvPr>
        </p:nvSpPr>
        <p:spPr/>
        <p:txBody>
          <a:bodyPr/>
          <a:lstStyle/>
          <a:p>
            <a:fld id="{E0FEC08A-A023-48D4-8CBA-EF204648AA32}" type="slidenum">
              <a:rPr lang="en-US" smtClean="0"/>
              <a:pPr/>
              <a:t>37</a:t>
            </a:fld>
            <a:endParaRPr lang="en-US"/>
          </a:p>
        </p:txBody>
      </p:sp>
    </p:spTree>
    <p:extLst>
      <p:ext uri="{BB962C8B-B14F-4D97-AF65-F5344CB8AC3E}">
        <p14:creationId xmlns:p14="http://schemas.microsoft.com/office/powerpoint/2010/main" val="20964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Mentio</a:t>
            </a:r>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38</a:t>
            </a:fld>
            <a:endParaRPr lang="en-US"/>
          </a:p>
        </p:txBody>
      </p:sp>
    </p:spTree>
    <p:extLst>
      <p:ext uri="{BB962C8B-B14F-4D97-AF65-F5344CB8AC3E}">
        <p14:creationId xmlns:p14="http://schemas.microsoft.com/office/powerpoint/2010/main" val="31929608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FEC08A-A023-48D4-8CBA-EF204648AA32}" type="slidenum">
              <a:rPr lang="en-US" smtClean="0"/>
              <a:pPr/>
              <a:t>39</a:t>
            </a:fld>
            <a:endParaRPr lang="en-US"/>
          </a:p>
        </p:txBody>
      </p:sp>
    </p:spTree>
    <p:extLst>
      <p:ext uri="{BB962C8B-B14F-4D97-AF65-F5344CB8AC3E}">
        <p14:creationId xmlns:p14="http://schemas.microsoft.com/office/powerpoint/2010/main" val="28639271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41</a:t>
            </a:fld>
            <a:endParaRPr lang="en-US"/>
          </a:p>
        </p:txBody>
      </p:sp>
    </p:spTree>
    <p:extLst>
      <p:ext uri="{BB962C8B-B14F-4D97-AF65-F5344CB8AC3E}">
        <p14:creationId xmlns:p14="http://schemas.microsoft.com/office/powerpoint/2010/main" val="1089746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2059">
              <a:spcBef>
                <a:spcPts val="421"/>
              </a:spcBef>
            </a:pPr>
            <a:r>
              <a:rPr lang="en-US" dirty="0" smtClean="0">
                <a:solidFill>
                  <a:srgbClr val="000000"/>
                </a:solidFill>
                <a:latin typeface="Whitney K Book" pitchFamily="50" charset="0"/>
                <a:sym typeface="Whitney K Book" pitchFamily="50" charset="0"/>
              </a:rPr>
              <a:t>You are in the business of selling printed color. </a:t>
            </a:r>
          </a:p>
          <a:p>
            <a:pPr marL="42059">
              <a:spcBef>
                <a:spcPts val="421"/>
              </a:spcBef>
            </a:pPr>
            <a:r>
              <a:rPr lang="en-US" dirty="0" smtClean="0">
                <a:solidFill>
                  <a:srgbClr val="000000"/>
                </a:solidFill>
                <a:latin typeface="Whitney K Book" pitchFamily="50" charset="0"/>
                <a:sym typeface="Whitney K Book" pitchFamily="50" charset="0"/>
              </a:rPr>
              <a:t>Today, there are many color tools, procedures and processes for setting up color within a production environment. But these tools do not lead you through a complete setup solution that can be tracked and reported. They often live on their own – being managed and implemented separately leading to much confusion and a high risk for human error to occur. Inconsistent color throughout the production process remains one of the main cause of reworks in the graphic communications industry, and that impacts Print Service Provider’s revenue as well as their ability to deliver consistent quality to their customers. </a:t>
            </a:r>
            <a:endParaRPr lang="en-US" dirty="0">
              <a:solidFill>
                <a:srgbClr val="000000"/>
              </a:solidFill>
              <a:latin typeface="Whitney K Book" pitchFamily="50" charset="0"/>
              <a:sym typeface="Whitney K Book" pitchFamily="50" charset="0"/>
            </a:endParaRPr>
          </a:p>
        </p:txBody>
      </p:sp>
      <p:sp>
        <p:nvSpPr>
          <p:cNvPr id="4" name="Slide Number Placeholder 3"/>
          <p:cNvSpPr>
            <a:spLocks noGrp="1"/>
          </p:cNvSpPr>
          <p:nvPr>
            <p:ph type="sldNum" sz="quarter" idx="10"/>
          </p:nvPr>
        </p:nvSpPr>
        <p:spPr/>
        <p:txBody>
          <a:bodyPr/>
          <a:lstStyle/>
          <a:p>
            <a:fld id="{E0FEC08A-A023-48D4-8CBA-EF204648AA32}" type="slidenum">
              <a:rPr lang="en-US" smtClean="0"/>
              <a:pPr/>
              <a:t>2</a:t>
            </a:fld>
            <a:endParaRPr lang="en-US" dirty="0"/>
          </a:p>
        </p:txBody>
      </p:sp>
    </p:spTree>
    <p:extLst>
      <p:ext uri="{BB962C8B-B14F-4D97-AF65-F5344CB8AC3E}">
        <p14:creationId xmlns:p14="http://schemas.microsoft.com/office/powerpoint/2010/main" val="1244009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2059">
              <a:spcBef>
                <a:spcPts val="421"/>
              </a:spcBef>
            </a:pPr>
            <a:r>
              <a:rPr lang="en-US" dirty="0" smtClean="0">
                <a:solidFill>
                  <a:srgbClr val="000000"/>
                </a:solidFill>
                <a:latin typeface="Whitney K Book" pitchFamily="50" charset="0"/>
                <a:sym typeface="Whitney K Book" pitchFamily="50" charset="0"/>
              </a:rPr>
              <a:t>The challenge today is that </a:t>
            </a:r>
            <a:r>
              <a:rPr lang="en-US" dirty="0" smtClean="0">
                <a:solidFill>
                  <a:srgbClr val="636363"/>
                </a:solidFill>
                <a:latin typeface="Whitney K Book" pitchFamily="50" charset="0"/>
                <a:sym typeface="Whitney K Book" pitchFamily="50" charset="0"/>
              </a:rPr>
              <a:t>many color control elements such as ICC profiles, curves ,and spot color recipes, are needed to make </a:t>
            </a:r>
            <a:r>
              <a:rPr lang="en-US" dirty="0" smtClean="0">
                <a:solidFill>
                  <a:srgbClr val="800000"/>
                </a:solidFill>
                <a:latin typeface="Whitney K Bold" pitchFamily="50" charset="0"/>
                <a:sym typeface="Whitney K Bold" pitchFamily="50" charset="0"/>
              </a:rPr>
              <a:t>“that”</a:t>
            </a:r>
            <a:r>
              <a:rPr lang="en-US" dirty="0" smtClean="0">
                <a:solidFill>
                  <a:srgbClr val="636363"/>
                </a:solidFill>
                <a:latin typeface="Whitney K Book" pitchFamily="50" charset="0"/>
                <a:sym typeface="Whitney K Book" pitchFamily="50" charset="0"/>
              </a:rPr>
              <a:t> look like </a:t>
            </a:r>
            <a:r>
              <a:rPr lang="en-US" dirty="0" smtClean="0">
                <a:solidFill>
                  <a:srgbClr val="B2B2B2"/>
                </a:solidFill>
                <a:latin typeface="Whitney K Bold" pitchFamily="50" charset="0"/>
                <a:sym typeface="Whitney K Bold" pitchFamily="50" charset="0"/>
              </a:rPr>
              <a:t>“this”</a:t>
            </a:r>
            <a:endParaRPr lang="en-US" dirty="0">
              <a:solidFill>
                <a:srgbClr val="B2B2B2"/>
              </a:solidFill>
              <a:latin typeface="Whitney K Bold" pitchFamily="50" charset="0"/>
              <a:sym typeface="Whitney K Bold" pitchFamily="50" charset="0"/>
            </a:endParaRPr>
          </a:p>
        </p:txBody>
      </p:sp>
      <p:sp>
        <p:nvSpPr>
          <p:cNvPr id="4" name="Slide Number Placeholder 3"/>
          <p:cNvSpPr>
            <a:spLocks noGrp="1"/>
          </p:cNvSpPr>
          <p:nvPr>
            <p:ph type="sldNum" sz="quarter" idx="10"/>
          </p:nvPr>
        </p:nvSpPr>
        <p:spPr/>
        <p:txBody>
          <a:bodyPr/>
          <a:lstStyle/>
          <a:p>
            <a:fld id="{E0FEC08A-A023-48D4-8CBA-EF204648AA32}" type="slidenum">
              <a:rPr lang="en-US" smtClean="0"/>
              <a:pPr/>
              <a:t>3</a:t>
            </a:fld>
            <a:endParaRPr lang="en-US" dirty="0"/>
          </a:p>
        </p:txBody>
      </p:sp>
    </p:spTree>
    <p:extLst>
      <p:ext uri="{BB962C8B-B14F-4D97-AF65-F5344CB8AC3E}">
        <p14:creationId xmlns:p14="http://schemas.microsoft.com/office/powerpoint/2010/main" val="4265523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These devices are generally independent color systems existing with little or no workflow and their own color management solution at each front end</a:t>
            </a:r>
          </a:p>
          <a:p>
            <a:r>
              <a:rPr lang="en-US" dirty="0"/>
              <a:t>[click]</a:t>
            </a:r>
          </a:p>
          <a:p>
            <a:r>
              <a:rPr lang="en-US" dirty="0"/>
              <a:t>However, as a color change may occur when normal production variables are altered in some way, such as change of ink or paper, the color output of each device moves accordingly and requires recalibration or color management to realign. </a:t>
            </a:r>
          </a:p>
          <a:p>
            <a:r>
              <a:rPr lang="en-US" dirty="0"/>
              <a:t>[click]</a:t>
            </a:r>
          </a:p>
          <a:p>
            <a:r>
              <a:rPr lang="en-US" dirty="0"/>
              <a:t>This means that a color expert is required to manage and update the profiles and curves for each independent color system when changes occur in order to maintain consistent color production</a:t>
            </a:r>
          </a:p>
          <a:p>
            <a:r>
              <a:rPr lang="en-US" dirty="0"/>
              <a:t>[click]</a:t>
            </a:r>
          </a:p>
          <a:p>
            <a:r>
              <a:rPr lang="en-US" dirty="0"/>
              <a:t>In order to achieve this calibration and color management on each system, many color elements are used resulting in the need to manage these elements across the production environment</a:t>
            </a:r>
          </a:p>
        </p:txBody>
      </p:sp>
      <p:sp>
        <p:nvSpPr>
          <p:cNvPr id="4" name="Slide Number Placeholder 3"/>
          <p:cNvSpPr>
            <a:spLocks noGrp="1"/>
          </p:cNvSpPr>
          <p:nvPr>
            <p:ph type="sldNum" sz="quarter" idx="10"/>
          </p:nvPr>
        </p:nvSpPr>
        <p:spPr/>
        <p:txBody>
          <a:bodyPr/>
          <a:lstStyle/>
          <a:p>
            <a:fld id="{E0FEC08A-A023-48D4-8CBA-EF204648AA32}" type="slidenum">
              <a:rPr lang="en-US" smtClean="0"/>
              <a:pPr/>
              <a:t>4</a:t>
            </a:fld>
            <a:endParaRPr lang="en-US" dirty="0"/>
          </a:p>
        </p:txBody>
      </p:sp>
    </p:spTree>
    <p:extLst>
      <p:ext uri="{BB962C8B-B14F-4D97-AF65-F5344CB8AC3E}">
        <p14:creationId xmlns:p14="http://schemas.microsoft.com/office/powerpoint/2010/main" val="1968774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65887">
              <a:defRPr/>
            </a:pPr>
            <a:r>
              <a:rPr lang="en-US" dirty="0" smtClean="0">
                <a:solidFill>
                  <a:srgbClr val="000000"/>
                </a:solidFill>
                <a:latin typeface="Whitney K Book" pitchFamily="50" charset="0"/>
                <a:sym typeface="Whitney K Book" pitchFamily="50" charset="0"/>
              </a:rPr>
              <a:t>In a typical color production environment, the color setup procedure involves many complex conversions between many devices in order to try and achieve a desired result</a:t>
            </a:r>
          </a:p>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6</a:t>
            </a:fld>
            <a:endParaRPr lang="en-US" dirty="0"/>
          </a:p>
        </p:txBody>
      </p:sp>
    </p:spTree>
    <p:extLst>
      <p:ext uri="{BB962C8B-B14F-4D97-AF65-F5344CB8AC3E}">
        <p14:creationId xmlns:p14="http://schemas.microsoft.com/office/powerpoint/2010/main" val="1652591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42059">
              <a:lnSpc>
                <a:spcPct val="90000"/>
              </a:lnSpc>
              <a:spcBef>
                <a:spcPts val="331"/>
              </a:spcBef>
            </a:pPr>
            <a:r>
              <a:rPr lang="en-US" dirty="0">
                <a:solidFill>
                  <a:srgbClr val="000000"/>
                </a:solidFill>
                <a:latin typeface="Whitney K Book" pitchFamily="50" charset="0"/>
                <a:sym typeface="Whitney K Book" pitchFamily="50" charset="0"/>
              </a:rPr>
              <a:t>In order to manage the ecology of color in a production environment, ColorFlow Software uses a number of leading-edge color technologies to provide key features, such as:</a:t>
            </a:r>
          </a:p>
          <a:p>
            <a:pPr marL="42059">
              <a:lnSpc>
                <a:spcPct val="90000"/>
              </a:lnSpc>
              <a:spcBef>
                <a:spcPts val="331"/>
              </a:spcBef>
              <a:buClr>
                <a:srgbClr val="000000"/>
              </a:buClr>
              <a:buFont typeface="Whitney K Book" pitchFamily="50" charset="0"/>
              <a:buChar char="•"/>
            </a:pPr>
            <a:r>
              <a:rPr lang="en-US" dirty="0">
                <a:solidFill>
                  <a:srgbClr val="000000"/>
                </a:solidFill>
                <a:latin typeface="Whitney K Book" pitchFamily="50" charset="0"/>
                <a:sym typeface="Whitney K Book" pitchFamily="50" charset="0"/>
              </a:rPr>
              <a:t>ColorFlow Software’s </a:t>
            </a:r>
            <a:r>
              <a:rPr lang="en-US" dirty="0">
                <a:solidFill>
                  <a:srgbClr val="000000"/>
                </a:solidFill>
                <a:latin typeface="Whitney K Bold" pitchFamily="50" charset="0"/>
                <a:sym typeface="Whitney K Bold" pitchFamily="50" charset="0"/>
              </a:rPr>
              <a:t>integration with Prinergy</a:t>
            </a:r>
            <a:r>
              <a:rPr lang="en-US" dirty="0">
                <a:solidFill>
                  <a:srgbClr val="000000"/>
                </a:solidFill>
                <a:latin typeface="Whitney K Book" pitchFamily="50" charset="0"/>
                <a:sym typeface="Whitney K Book" pitchFamily="50" charset="0"/>
              </a:rPr>
              <a:t> simplifies and clarifies the choices that need to be made in the workflow software, and focuses the setup of color in just one place. Fewer places where complex decisions need to be made mean fewer points of failure for a more bullet-proof color workflow.</a:t>
            </a:r>
          </a:p>
          <a:p>
            <a:pPr marL="42059">
              <a:lnSpc>
                <a:spcPct val="90000"/>
              </a:lnSpc>
              <a:spcBef>
                <a:spcPts val="331"/>
              </a:spcBef>
              <a:buClr>
                <a:srgbClr val="000000"/>
              </a:buClr>
              <a:buFont typeface="Whitney K Book" pitchFamily="50" charset="0"/>
              <a:buChar char="•"/>
            </a:pPr>
            <a:r>
              <a:rPr lang="en-US" dirty="0">
                <a:solidFill>
                  <a:srgbClr val="000000"/>
                </a:solidFill>
                <a:latin typeface="Whitney K Book" pitchFamily="50" charset="0"/>
                <a:sym typeface="Whitney K Book" pitchFamily="50" charset="0"/>
              </a:rPr>
              <a:t>The complex web of color relationships in a modern press shop between color standards, presses, and proofers can be quite difficult for most people to keep track of manually.  If any node in the web is disturbed, for example if the press changes to a different paper or ink type, then the entire web would normally require a great deal of manual attention to re-balance.  ColorFlow software </a:t>
            </a:r>
            <a:r>
              <a:rPr lang="en-US" dirty="0">
                <a:solidFill>
                  <a:srgbClr val="000000"/>
                </a:solidFill>
                <a:latin typeface="Whitney K Bold" pitchFamily="50" charset="0"/>
                <a:sym typeface="Whitney K Bold" pitchFamily="50" charset="0"/>
              </a:rPr>
              <a:t>automatically updates</a:t>
            </a:r>
            <a:r>
              <a:rPr lang="en-US" dirty="0">
                <a:solidFill>
                  <a:srgbClr val="000000"/>
                </a:solidFill>
                <a:latin typeface="Whitney K Book" pitchFamily="50" charset="0"/>
                <a:sym typeface="Whitney K Book" pitchFamily="50" charset="0"/>
              </a:rPr>
              <a:t> the entire web of color relationships if one of the elements changes, helping keep the color of all the devices in the shop aligned with one another.</a:t>
            </a:r>
          </a:p>
          <a:p>
            <a:pPr marL="42059">
              <a:lnSpc>
                <a:spcPct val="90000"/>
              </a:lnSpc>
              <a:spcBef>
                <a:spcPts val="331"/>
              </a:spcBef>
              <a:buClr>
                <a:srgbClr val="000000"/>
              </a:buClr>
              <a:buFont typeface="Whitney K Book" pitchFamily="50" charset="0"/>
              <a:buChar char="-"/>
            </a:pPr>
            <a:r>
              <a:rPr lang="en-US" dirty="0">
                <a:solidFill>
                  <a:srgbClr val="000000"/>
                </a:solidFill>
                <a:latin typeface="Whitney K Book" pitchFamily="50" charset="0"/>
                <a:sym typeface="Whitney K Book" pitchFamily="50" charset="0"/>
              </a:rPr>
              <a:t>Kodak brings over a decade of experience with Superior Color engine technology and </a:t>
            </a:r>
            <a:r>
              <a:rPr lang="en-US" dirty="0">
                <a:solidFill>
                  <a:srgbClr val="000000"/>
                </a:solidFill>
                <a:latin typeface="Whitney K Bold" pitchFamily="50" charset="0"/>
                <a:sym typeface="Whitney K Bold" pitchFamily="50" charset="0"/>
              </a:rPr>
              <a:t>smart CMM</a:t>
            </a:r>
            <a:r>
              <a:rPr lang="en-US" dirty="0">
                <a:solidFill>
                  <a:srgbClr val="000000"/>
                </a:solidFill>
                <a:latin typeface="Whitney K Book" pitchFamily="50" charset="0"/>
                <a:sym typeface="Whitney K Book" pitchFamily="50" charset="0"/>
              </a:rPr>
              <a:t> (color management module) technology. Smart CMM provides the full benefit of ICC color management, but keeps blacks black, and colors pure. </a:t>
            </a:r>
          </a:p>
          <a:p>
            <a:pPr marL="42059">
              <a:lnSpc>
                <a:spcPct val="90000"/>
              </a:lnSpc>
              <a:spcBef>
                <a:spcPts val="331"/>
              </a:spcBef>
              <a:buClr>
                <a:srgbClr val="000000"/>
              </a:buClr>
              <a:buFont typeface="Whitney K Book" pitchFamily="50" charset="0"/>
              <a:buChar char="-"/>
            </a:pPr>
            <a:r>
              <a:rPr lang="en-US" dirty="0">
                <a:solidFill>
                  <a:srgbClr val="000000"/>
                </a:solidFill>
                <a:latin typeface="Whitney K Book" pitchFamily="50" charset="0"/>
                <a:sym typeface="Whitney K Book" pitchFamily="50" charset="0"/>
              </a:rPr>
              <a:t>Using tonal transfer curves has been a traditional way for printers to calibrate and tune their presses.  In addition to simply matching TVI (tone value increase) values, it is sometimes necessary to perform a further adjustment in order to achieve a desired color result, for example to achieve a good gray balance match on press to some other print condition. Kodak’s </a:t>
            </a:r>
            <a:r>
              <a:rPr lang="en-US" dirty="0">
                <a:solidFill>
                  <a:srgbClr val="000000"/>
                </a:solidFill>
                <a:latin typeface="Whitney K Bold" pitchFamily="50" charset="0"/>
                <a:sym typeface="Whitney K Bold" pitchFamily="50" charset="0"/>
              </a:rPr>
              <a:t>gray balance curve</a:t>
            </a:r>
            <a:r>
              <a:rPr lang="en-US" dirty="0">
                <a:solidFill>
                  <a:srgbClr val="000000"/>
                </a:solidFill>
                <a:latin typeface="Whitney K Book" pitchFamily="50" charset="0"/>
                <a:sym typeface="Whitney K Book" pitchFamily="50" charset="0"/>
              </a:rPr>
              <a:t> technology uses unique algorithms to calculate tonal transfer curves for optimal effect, giving a well balanced color match across the entire spectrum of colors, taking into account not only the color of the single inks but also the color of overprints. Actual color on press is dependent on a combination of the amount of ink from 2 or more colorants, which need to be carefully balanced against one another.  Editing tonal transfer curves can be a hit-and-miss procedure of adjusting the colorants one at a time, involving guesswork regarding the final effect. The ability to edit Gray balance curves allows users to adjust cyan, magenta, and yellow curves in line with each other in order to achieve a particular color effect on the gray balance of the overall print.</a:t>
            </a:r>
          </a:p>
          <a:p>
            <a:pPr marL="42059">
              <a:lnSpc>
                <a:spcPct val="90000"/>
              </a:lnSpc>
              <a:spcBef>
                <a:spcPts val="331"/>
              </a:spcBef>
              <a:buClr>
                <a:srgbClr val="000000"/>
              </a:buClr>
              <a:buFont typeface="Whitney K Book" pitchFamily="50" charset="0"/>
              <a:buChar char="-"/>
            </a:pPr>
            <a:r>
              <a:rPr lang="en-US" dirty="0">
                <a:solidFill>
                  <a:srgbClr val="000000"/>
                </a:solidFill>
                <a:latin typeface="Whitney K Book" pitchFamily="50" charset="0"/>
                <a:sym typeface="Whitney K Book" pitchFamily="50" charset="0"/>
              </a:rPr>
              <a:t>The same technology enables </a:t>
            </a:r>
            <a:r>
              <a:rPr lang="en-US" dirty="0">
                <a:solidFill>
                  <a:srgbClr val="000000"/>
                </a:solidFill>
                <a:latin typeface="Whitney K Bold" pitchFamily="50" charset="0"/>
                <a:sym typeface="Whitney K Bold" pitchFamily="50" charset="0"/>
              </a:rPr>
              <a:t>Ink Optimizing,</a:t>
            </a:r>
            <a:r>
              <a:rPr lang="en-US" dirty="0">
                <a:solidFill>
                  <a:srgbClr val="000000"/>
                </a:solidFill>
                <a:latin typeface="Whitney K Book" pitchFamily="50" charset="0"/>
                <a:sym typeface="Whitney K Book" pitchFamily="50" charset="0"/>
              </a:rPr>
              <a:t> which allows users to reduce the ink usage and increase the print quality of their CMYK print jobs through greater print stability.</a:t>
            </a:r>
          </a:p>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7</a:t>
            </a:fld>
            <a:endParaRPr lang="en-US" dirty="0"/>
          </a:p>
        </p:txBody>
      </p:sp>
    </p:spTree>
    <p:extLst>
      <p:ext uri="{BB962C8B-B14F-4D97-AF65-F5344CB8AC3E}">
        <p14:creationId xmlns:p14="http://schemas.microsoft.com/office/powerpoint/2010/main" val="2275779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Placeholder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pPr marL="158531" defTabSz="465887">
              <a:spcBef>
                <a:spcPts val="421"/>
              </a:spcBef>
              <a:defRPr/>
            </a:pPr>
            <a:r>
              <a:rPr lang="en-US" dirty="0" smtClean="0">
                <a:solidFill>
                  <a:srgbClr val="000000"/>
                </a:solidFill>
                <a:latin typeface="Whitney K Book" pitchFamily="50" charset="0"/>
                <a:sym typeface="Whitney K Book" pitchFamily="50" charset="0"/>
              </a:rPr>
              <a:t>Kodak’s revolutionary </a:t>
            </a:r>
            <a:r>
              <a:rPr lang="en-US" dirty="0" err="1" smtClean="0">
                <a:solidFill>
                  <a:srgbClr val="000000"/>
                </a:solidFill>
                <a:latin typeface="Whitney K Book" pitchFamily="50" charset="0"/>
                <a:sym typeface="Whitney K Book" pitchFamily="50" charset="0"/>
              </a:rPr>
              <a:t>ColorFlow</a:t>
            </a:r>
            <a:r>
              <a:rPr lang="en-US" dirty="0" smtClean="0">
                <a:solidFill>
                  <a:srgbClr val="000000"/>
                </a:solidFill>
                <a:latin typeface="Whitney K Book" pitchFamily="50" charset="0"/>
                <a:sym typeface="Whitney K Book" pitchFamily="50" charset="0"/>
              </a:rPr>
              <a:t> Software Solution provides a unique opportunity to integrate a large set of existing products and tools into one platform, deliver enhanced functionality and simplify setup of color reproduction for you</a:t>
            </a:r>
          </a:p>
          <a:p>
            <a:pPr marL="158531">
              <a:spcBef>
                <a:spcPts val="421"/>
              </a:spcBef>
            </a:pPr>
            <a:endParaRPr lang="en-US" dirty="0">
              <a:solidFill>
                <a:srgbClr val="000000"/>
              </a:solidFill>
              <a:latin typeface="Whitney K Book" pitchFamily="50" charset="0"/>
              <a:sym typeface="Whitney K Book" pitchFamily="50" charset="0"/>
            </a:endParaRPr>
          </a:p>
        </p:txBody>
      </p:sp>
    </p:spTree>
    <p:extLst>
      <p:ext uri="{BB962C8B-B14F-4D97-AF65-F5344CB8AC3E}">
        <p14:creationId xmlns:p14="http://schemas.microsoft.com/office/powerpoint/2010/main" val="2249830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2059">
              <a:spcBef>
                <a:spcPts val="421"/>
              </a:spcBef>
            </a:pPr>
            <a:r>
              <a:rPr lang="en-US" dirty="0" smtClean="0">
                <a:solidFill>
                  <a:srgbClr val="000000"/>
                </a:solidFill>
                <a:latin typeface="Whitney K Book" pitchFamily="50" charset="0"/>
                <a:sym typeface="Whitney K Book" pitchFamily="50" charset="0"/>
              </a:rPr>
              <a:t>Color Relationship Management means that we unify all the color elements together managing the </a:t>
            </a:r>
            <a:r>
              <a:rPr lang="en-US" dirty="0" smtClean="0">
                <a:solidFill>
                  <a:srgbClr val="000000"/>
                </a:solidFill>
                <a:latin typeface="Whitney K Bold" pitchFamily="50" charset="0"/>
                <a:sym typeface="Whitney K Bold" pitchFamily="50" charset="0"/>
              </a:rPr>
              <a:t>relationship</a:t>
            </a:r>
            <a:r>
              <a:rPr lang="en-US" dirty="0" smtClean="0">
                <a:solidFill>
                  <a:srgbClr val="000000"/>
                </a:solidFill>
                <a:latin typeface="Whitney K Book" pitchFamily="50" charset="0"/>
                <a:sym typeface="Whitney K Book" pitchFamily="50" charset="0"/>
              </a:rPr>
              <a:t> between them and the device print conditions</a:t>
            </a:r>
          </a:p>
          <a:p>
            <a:pPr marL="42059">
              <a:spcBef>
                <a:spcPts val="421"/>
              </a:spcBef>
            </a:pPr>
            <a:r>
              <a:rPr lang="en-US" dirty="0" smtClean="0">
                <a:solidFill>
                  <a:srgbClr val="000000"/>
                </a:solidFill>
                <a:latin typeface="Whitney K Book" pitchFamily="50" charset="0"/>
                <a:sym typeface="Whitney K Book" pitchFamily="50" charset="0"/>
              </a:rPr>
              <a:t>The software enables gray balance color control and editing utilizing superior color technology to provide better color results. </a:t>
            </a:r>
            <a:r>
              <a:rPr lang="en-US" sz="1400" dirty="0">
                <a:solidFill>
                  <a:srgbClr val="000000"/>
                </a:solidFill>
                <a:latin typeface="Whitney K Book" pitchFamily="50" charset="0"/>
                <a:sym typeface="Whitney K Book" pitchFamily="50" charset="0"/>
              </a:rPr>
              <a:t>Gray balance curves using unique algorithms for a balanced color match – better color faster</a:t>
            </a:r>
          </a:p>
          <a:p>
            <a:pPr marL="42059">
              <a:spcBef>
                <a:spcPts val="421"/>
              </a:spcBef>
            </a:pPr>
            <a:r>
              <a:rPr lang="en-US" dirty="0" smtClean="0">
                <a:solidFill>
                  <a:srgbClr val="000000"/>
                </a:solidFill>
                <a:latin typeface="Whitney K Book" pitchFamily="50" charset="0"/>
                <a:sym typeface="Whitney K Book" pitchFamily="50" charset="0"/>
              </a:rPr>
              <a:t>Tight </a:t>
            </a:r>
            <a:r>
              <a:rPr lang="en-US" dirty="0" smtClean="0">
                <a:solidFill>
                  <a:srgbClr val="000000"/>
                </a:solidFill>
                <a:latin typeface="Whitney K Bold" pitchFamily="50" charset="0"/>
                <a:sym typeface="Whitney K Bold" pitchFamily="50" charset="0"/>
              </a:rPr>
              <a:t>integration</a:t>
            </a:r>
            <a:r>
              <a:rPr lang="en-US" dirty="0" smtClean="0">
                <a:solidFill>
                  <a:srgbClr val="000000"/>
                </a:solidFill>
                <a:latin typeface="Whitney K Book" pitchFamily="50" charset="0"/>
                <a:sym typeface="Whitney K Book" pitchFamily="50" charset="0"/>
              </a:rPr>
              <a:t> with the workflow and between devices enables </a:t>
            </a:r>
            <a:r>
              <a:rPr lang="en-US" dirty="0" smtClean="0">
                <a:solidFill>
                  <a:srgbClr val="000000"/>
                </a:solidFill>
                <a:latin typeface="Whitney K Bold" pitchFamily="50" charset="0"/>
                <a:sym typeface="Whitney K Bold" pitchFamily="50" charset="0"/>
              </a:rPr>
              <a:t>automatic updates</a:t>
            </a:r>
            <a:r>
              <a:rPr lang="en-US" dirty="0" smtClean="0">
                <a:solidFill>
                  <a:srgbClr val="000000"/>
                </a:solidFill>
                <a:latin typeface="Whitney K Book" pitchFamily="50" charset="0"/>
                <a:sym typeface="Whitney K Book" pitchFamily="50" charset="0"/>
              </a:rPr>
              <a:t> when production variables occur or a print condition is redefined. </a:t>
            </a:r>
          </a:p>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13</a:t>
            </a:fld>
            <a:endParaRPr lang="en-US" dirty="0"/>
          </a:p>
        </p:txBody>
      </p:sp>
    </p:spTree>
    <p:extLst>
      <p:ext uri="{BB962C8B-B14F-4D97-AF65-F5344CB8AC3E}">
        <p14:creationId xmlns:p14="http://schemas.microsoft.com/office/powerpoint/2010/main" val="177867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421"/>
              </a:spcBef>
            </a:pPr>
            <a:r>
              <a:rPr lang="en-US" dirty="0" smtClean="0">
                <a:solidFill>
                  <a:srgbClr val="000000"/>
                </a:solidFill>
                <a:latin typeface="Whitney K Book" pitchFamily="50" charset="0"/>
                <a:sym typeface="Whitney K Book" pitchFamily="50" charset="0"/>
              </a:rPr>
              <a:t>So now hopefully you have a better overview of the software features and capabilities lets look at some of the key benefits to your business</a:t>
            </a:r>
          </a:p>
          <a:p>
            <a:pPr>
              <a:spcBef>
                <a:spcPts val="421"/>
              </a:spcBef>
            </a:pPr>
            <a:r>
              <a:rPr lang="en-US" dirty="0" smtClean="0">
                <a:solidFill>
                  <a:srgbClr val="000000"/>
                </a:solidFill>
                <a:latin typeface="Whitney K Book" pitchFamily="50" charset="0"/>
                <a:sym typeface="Whitney K Book" pitchFamily="50" charset="0"/>
              </a:rPr>
              <a:t>One of the key benefits of </a:t>
            </a:r>
            <a:r>
              <a:rPr lang="en-US" dirty="0" err="1" smtClean="0">
                <a:solidFill>
                  <a:srgbClr val="000000"/>
                </a:solidFill>
                <a:latin typeface="Whitney K Book" pitchFamily="50" charset="0"/>
                <a:sym typeface="Whitney K Book" pitchFamily="50" charset="0"/>
              </a:rPr>
              <a:t>ColorFlow</a:t>
            </a:r>
            <a:r>
              <a:rPr lang="en-US" dirty="0" smtClean="0">
                <a:solidFill>
                  <a:srgbClr val="000000"/>
                </a:solidFill>
                <a:latin typeface="Whitney K Book" pitchFamily="50" charset="0"/>
                <a:sym typeface="Whitney K Book" pitchFamily="50" charset="0"/>
              </a:rPr>
              <a:t> Software is reducing the setup costs</a:t>
            </a:r>
          </a:p>
          <a:p>
            <a:pPr>
              <a:spcBef>
                <a:spcPts val="421"/>
              </a:spcBef>
            </a:pPr>
            <a:r>
              <a:rPr lang="en-US" dirty="0" smtClean="0">
                <a:solidFill>
                  <a:srgbClr val="000000"/>
                </a:solidFill>
                <a:latin typeface="Whitney K Book" pitchFamily="50" charset="0"/>
                <a:sym typeface="Whitney K Book" pitchFamily="50" charset="0"/>
              </a:rPr>
              <a:t>Usually, users need to run 3 or more press runs in order to fingerprint a press to the degree that they can set up press curves and a source profile for the press. </a:t>
            </a:r>
            <a:r>
              <a:rPr lang="en-US" dirty="0" err="1" smtClean="0">
                <a:solidFill>
                  <a:srgbClr val="000000"/>
                </a:solidFill>
                <a:latin typeface="Whitney K Book" pitchFamily="50" charset="0"/>
                <a:sym typeface="Whitney K Book" pitchFamily="50" charset="0"/>
              </a:rPr>
              <a:t>ColorFlow</a:t>
            </a:r>
            <a:r>
              <a:rPr lang="en-US" dirty="0" smtClean="0">
                <a:solidFill>
                  <a:srgbClr val="000000"/>
                </a:solidFill>
                <a:latin typeface="Whitney K Book" pitchFamily="50" charset="0"/>
                <a:sym typeface="Whitney K Book" pitchFamily="50" charset="0"/>
              </a:rPr>
              <a:t> software intelligently uses all of the color data from a press run in order to calculate the press curves and the press profile at the same time, thereby also ensuring that the curve and profile are also related to one another properly.</a:t>
            </a:r>
          </a:p>
          <a:p>
            <a:pPr>
              <a:spcBef>
                <a:spcPts val="421"/>
              </a:spcBef>
            </a:pPr>
            <a:r>
              <a:rPr lang="en-US" dirty="0" smtClean="0">
                <a:solidFill>
                  <a:srgbClr val="000000"/>
                </a:solidFill>
                <a:latin typeface="Whitney K Book" pitchFamily="50" charset="0"/>
                <a:sym typeface="Whitney K Book" pitchFamily="50" charset="0"/>
              </a:rPr>
              <a:t>Comprehensive reports can reduce setup costs even further by summarizing the color and assisting in troubleshooting – here you can see some examples of the type of report information generated </a:t>
            </a:r>
            <a:endParaRPr lang="en-US" dirty="0" smtClean="0"/>
          </a:p>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18</a:t>
            </a:fld>
            <a:endParaRPr lang="en-US"/>
          </a:p>
        </p:txBody>
      </p:sp>
    </p:spTree>
    <p:extLst>
      <p:ext uri="{BB962C8B-B14F-4D97-AF65-F5344CB8AC3E}">
        <p14:creationId xmlns:p14="http://schemas.microsoft.com/office/powerpoint/2010/main" val="21988278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Title 1"/>
          <p:cNvSpPr>
            <a:spLocks noGrp="1"/>
          </p:cNvSpPr>
          <p:nvPr>
            <p:ph type="ctrTitle"/>
          </p:nvPr>
        </p:nvSpPr>
        <p:spPr>
          <a:xfrm>
            <a:off x="1713853" y="4189430"/>
            <a:ext cx="7148689" cy="773641"/>
          </a:xfrm>
          <a:prstGeom prst="rect">
            <a:avLst/>
          </a:prstGeom>
        </p:spPr>
        <p:txBody>
          <a:bodyPr>
            <a:normAutofit/>
          </a:bodyPr>
          <a:lstStyle>
            <a:lvl1pPr algn="l">
              <a:defRPr sz="3600">
                <a:solidFill>
                  <a:schemeClr val="tx1"/>
                </a:solidFill>
              </a:defRPr>
            </a:lvl1pPr>
          </a:lstStyle>
          <a:p>
            <a:r>
              <a:rPr lang="en-CA" dirty="0" smtClean="0"/>
              <a:t>Click to edit Master title style</a:t>
            </a:r>
            <a:endParaRPr lang="en-US" dirty="0"/>
          </a:p>
        </p:txBody>
      </p:sp>
      <p:sp>
        <p:nvSpPr>
          <p:cNvPr id="8" name="Subtitle 2"/>
          <p:cNvSpPr>
            <a:spLocks noGrp="1"/>
          </p:cNvSpPr>
          <p:nvPr>
            <p:ph type="subTitle" idx="1"/>
          </p:nvPr>
        </p:nvSpPr>
        <p:spPr>
          <a:xfrm>
            <a:off x="1713852" y="4963071"/>
            <a:ext cx="7148689" cy="557484"/>
          </a:xfrm>
          <a:prstGeom prst="rect">
            <a:avLst/>
          </a:prstGeom>
        </p:spPr>
        <p:txBody>
          <a:bodyPr>
            <a:norm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dirty="0" smtClean="0"/>
              <a:t>Click to edit Master subtitle style</a:t>
            </a:r>
            <a:endParaRPr lang="en-US" dirty="0"/>
          </a:p>
        </p:txBody>
      </p:sp>
      <p:sp>
        <p:nvSpPr>
          <p:cNvPr id="4" name="Date Placeholder 3"/>
          <p:cNvSpPr>
            <a:spLocks noGrp="1"/>
          </p:cNvSpPr>
          <p:nvPr>
            <p:ph type="dt" sz="half" idx="10"/>
          </p:nvPr>
        </p:nvSpPr>
        <p:spPr>
          <a:xfrm>
            <a:off x="170815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ea typeface="Arial" pitchFamily="-72" charset="0"/>
                <a:cs typeface="Arial" pitchFamily="-72" charset="0"/>
              </a:defRPr>
            </a:lvl1pPr>
          </a:lstStyle>
          <a:p>
            <a:fld id="{22BCCB7B-5AB8-4F2A-AB91-D033E65FD1D9}" type="datetimeFigureOut">
              <a:rPr lang="en-US"/>
              <a:pPr/>
              <a:t>5/17/2016</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3117"/>
            <a:ext cx="7613897" cy="607657"/>
          </a:xfrm>
          <a:prstGeom prst="rect">
            <a:avLst/>
          </a:prstGeom>
        </p:spPr>
        <p:txBody>
          <a:bodyPr/>
          <a:lstStyle/>
          <a:p>
            <a:r>
              <a:rPr lang="en-CA" dirty="0" smtClean="0"/>
              <a:t>Click to edit Master title style</a:t>
            </a:r>
            <a:endParaRPr lang="en-US" dirty="0"/>
          </a:p>
        </p:txBody>
      </p:sp>
      <p:sp>
        <p:nvSpPr>
          <p:cNvPr id="3" name="Content Placeholder 2"/>
          <p:cNvSpPr>
            <a:spLocks noGrp="1"/>
          </p:cNvSpPr>
          <p:nvPr>
            <p:ph idx="1"/>
          </p:nvPr>
        </p:nvSpPr>
        <p:spPr>
          <a:xfrm>
            <a:off x="457200" y="1166018"/>
            <a:ext cx="8229600" cy="4525963"/>
          </a:xfrm>
          <a:prstGeom prst="rect">
            <a:avLst/>
          </a:prstGeom>
        </p:spPr>
        <p:txBody>
          <a:body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4" name="Slide Number Placeholder 3"/>
          <p:cNvSpPr>
            <a:spLocks noGrp="1"/>
          </p:cNvSpPr>
          <p:nvPr>
            <p:ph type="sldNum" sz="quarter" idx="10"/>
          </p:nvPr>
        </p:nvSpPr>
        <p:spPr>
          <a:xfrm>
            <a:off x="457200" y="6492875"/>
            <a:ext cx="2133600" cy="365125"/>
          </a:xfrm>
          <a:prstGeom prst="rect">
            <a:avLst/>
          </a:prstGeom>
        </p:spPr>
        <p:txBody>
          <a:bodyPr vert="horz" wrap="square" lIns="91440" tIns="45720" rIns="91440" bIns="45720" numCol="1" anchor="t" anchorCtr="0" compatLnSpc="1">
            <a:prstTxWarp prst="textNoShape">
              <a:avLst/>
            </a:prstTxWarp>
          </a:bodyPr>
          <a:lstStyle>
            <a:lvl1pPr>
              <a:defRPr sz="800">
                <a:solidFill>
                  <a:srgbClr val="7F7F7F"/>
                </a:solidFill>
                <a:ea typeface="Arial" pitchFamily="-72" charset="0"/>
                <a:cs typeface="Arial" pitchFamily="-72" charset="0"/>
              </a:defRPr>
            </a:lvl1pPr>
          </a:lstStyle>
          <a:p>
            <a:fld id="{0D6F8915-1E44-479F-AD1E-10BFA857BDF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44625" cy="565169"/>
          </a:xfrm>
          <a:prstGeom prst="rect">
            <a:avLst/>
          </a:prstGeom>
        </p:spPr>
        <p:txBody>
          <a:bodyPr/>
          <a:lstStyle/>
          <a:p>
            <a:r>
              <a:rPr lang="en-CA" smtClean="0"/>
              <a:t>Click to edit Master title style</a:t>
            </a:r>
            <a:endParaRPr lang="en-US"/>
          </a:p>
        </p:txBody>
      </p:sp>
      <p:sp>
        <p:nvSpPr>
          <p:cNvPr id="3" name="Slide Number Placeholder 3"/>
          <p:cNvSpPr>
            <a:spLocks noGrp="1"/>
          </p:cNvSpPr>
          <p:nvPr>
            <p:ph type="sldNum" sz="quarter" idx="10"/>
          </p:nvPr>
        </p:nvSpPr>
        <p:spPr>
          <a:xfrm>
            <a:off x="457200" y="6492875"/>
            <a:ext cx="2133600" cy="365125"/>
          </a:xfrm>
          <a:prstGeom prst="rect">
            <a:avLst/>
          </a:prstGeom>
        </p:spPr>
        <p:txBody>
          <a:bodyPr vert="horz" wrap="square" lIns="91440" tIns="45720" rIns="91440" bIns="45720" numCol="1" anchor="t" anchorCtr="0" compatLnSpc="1">
            <a:prstTxWarp prst="textNoShape">
              <a:avLst/>
            </a:prstTxWarp>
          </a:bodyPr>
          <a:lstStyle>
            <a:lvl1pPr>
              <a:defRPr sz="800">
                <a:solidFill>
                  <a:srgbClr val="7F7F7F"/>
                </a:solidFill>
                <a:ea typeface="Arial" pitchFamily="-72" charset="0"/>
                <a:cs typeface="Arial" pitchFamily="-72" charset="0"/>
              </a:defRPr>
            </a:lvl1pPr>
          </a:lstStyle>
          <a:p>
            <a:fld id="{0738E72B-85D0-4BF3-91C9-E4F79210818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457200" y="6492875"/>
            <a:ext cx="2133600" cy="365125"/>
          </a:xfrm>
          <a:prstGeom prst="rect">
            <a:avLst/>
          </a:prstGeom>
        </p:spPr>
        <p:txBody>
          <a:bodyPr vert="horz" wrap="square" lIns="91440" tIns="45720" rIns="91440" bIns="45720" numCol="1" anchor="t" anchorCtr="0" compatLnSpc="1">
            <a:prstTxWarp prst="textNoShape">
              <a:avLst/>
            </a:prstTxWarp>
          </a:bodyPr>
          <a:lstStyle>
            <a:lvl1pPr>
              <a:defRPr sz="800">
                <a:solidFill>
                  <a:srgbClr val="7F7F7F"/>
                </a:solidFill>
                <a:ea typeface="Arial" pitchFamily="-72" charset="0"/>
                <a:cs typeface="Arial" pitchFamily="-72" charset="0"/>
              </a:defRPr>
            </a:lvl1pPr>
          </a:lstStyle>
          <a:p>
            <a:fld id="{598FD6D2-DEDE-4D9B-BD7F-53195DDC381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Picture 11" descr="Sign off white.jpg                                             00000367Client Work                    C48D0E57:"/>
          <p:cNvPicPr>
            <a:picLocks noChangeAspect="1" noChangeArrowheads="1"/>
          </p:cNvPicPr>
          <p:nvPr userDrawn="1"/>
        </p:nvPicPr>
        <p:blipFill>
          <a:blip r:embed="rId3">
            <a:clrChange>
              <a:clrFrom>
                <a:srgbClr val="FFFFFF"/>
              </a:clrFrom>
              <a:clrTo>
                <a:srgbClr val="FFFFFF">
                  <a:alpha val="0"/>
                </a:srgbClr>
              </a:clrTo>
            </a:clrChange>
          </a:blip>
          <a:srcRect t="31354" r="17" b="26543"/>
          <a:stretch>
            <a:fillRect/>
          </a:stretch>
        </p:blipFill>
        <p:spPr bwMode="auto">
          <a:xfrm>
            <a:off x="0" y="2151063"/>
            <a:ext cx="9144000" cy="2887662"/>
          </a:xfrm>
          <a:prstGeom prst="rect">
            <a:avLst/>
          </a:prstGeom>
          <a:noFill/>
          <a:ln w="9525">
            <a:noFill/>
            <a:miter lim="800000"/>
            <a:headEnd/>
            <a:tailEnd/>
          </a:ln>
        </p:spPr>
      </p:pic>
      <p:sp>
        <p:nvSpPr>
          <p:cNvPr id="3" name="TextBox 2"/>
          <p:cNvSpPr txBox="1"/>
          <p:nvPr userDrawn="1"/>
        </p:nvSpPr>
        <p:spPr>
          <a:xfrm>
            <a:off x="3319463" y="4321175"/>
            <a:ext cx="4137025" cy="215900"/>
          </a:xfrm>
          <a:prstGeom prst="rect">
            <a:avLst/>
          </a:prstGeom>
          <a:noFill/>
        </p:spPr>
        <p:txBody>
          <a:bodyPr>
            <a:prstTxWarp prst="textNoShape">
              <a:avLst/>
            </a:prstTxWarp>
            <a:spAutoFit/>
          </a:bodyPr>
          <a:lstStyle/>
          <a:p>
            <a:pPr fontAlgn="auto">
              <a:spcBef>
                <a:spcPts val="0"/>
              </a:spcBef>
              <a:spcAft>
                <a:spcPts val="0"/>
              </a:spcAft>
              <a:defRPr/>
            </a:pPr>
            <a:r>
              <a:rPr lang="en-US" sz="800" dirty="0">
                <a:solidFill>
                  <a:srgbClr val="4D4D4D"/>
                </a:solidFill>
                <a:latin typeface="Arial" charset="0"/>
                <a:ea typeface="Arial" charset="0"/>
                <a:cs typeface="Arial" charset="0"/>
              </a:rPr>
              <a:t>© </a:t>
            </a:r>
            <a:r>
              <a:rPr lang="en-US" sz="800" dirty="0" smtClean="0">
                <a:solidFill>
                  <a:srgbClr val="4D4D4D"/>
                </a:solidFill>
                <a:latin typeface="Arial" charset="0"/>
                <a:ea typeface="Arial" charset="0"/>
                <a:cs typeface="Arial" charset="0"/>
              </a:rPr>
              <a:t>2014, </a:t>
            </a:r>
            <a:r>
              <a:rPr lang="en-US" sz="800" dirty="0">
                <a:solidFill>
                  <a:srgbClr val="4D4D4D"/>
                </a:solidFill>
                <a:latin typeface="Arial" charset="0"/>
                <a:ea typeface="Arial" charset="0"/>
                <a:cs typeface="Arial" charset="0"/>
              </a:rPr>
              <a:t>Kodak.</a:t>
            </a:r>
          </a:p>
        </p:txBody>
      </p:sp>
      <p:sp>
        <p:nvSpPr>
          <p:cNvPr id="4" name="Slide Number Placeholder 3"/>
          <p:cNvSpPr>
            <a:spLocks noGrp="1"/>
          </p:cNvSpPr>
          <p:nvPr>
            <p:ph type="sldNum" sz="quarter" idx="10"/>
          </p:nvPr>
        </p:nvSpPr>
        <p:spPr>
          <a:xfrm>
            <a:off x="457200" y="6492875"/>
            <a:ext cx="2133600" cy="365125"/>
          </a:xfrm>
          <a:prstGeom prst="rect">
            <a:avLst/>
          </a:prstGeom>
        </p:spPr>
        <p:txBody>
          <a:bodyPr vert="horz" wrap="square" lIns="91440" tIns="45720" rIns="91440" bIns="45720" numCol="1" anchor="t" anchorCtr="0" compatLnSpc="1">
            <a:prstTxWarp prst="textNoShape">
              <a:avLst/>
            </a:prstTxWarp>
          </a:bodyPr>
          <a:lstStyle>
            <a:lvl1pPr>
              <a:defRPr sz="800">
                <a:solidFill>
                  <a:srgbClr val="7F7F7F"/>
                </a:solidFill>
                <a:ea typeface="Arial" pitchFamily="-72" charset="0"/>
                <a:cs typeface="Arial" pitchFamily="-72" charset="0"/>
              </a:defRPr>
            </a:lvl1pPr>
          </a:lstStyle>
          <a:p>
            <a:fld id="{C00F28D6-6773-46D0-94CF-008B0893B0D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Lst>
  <p:txStyles>
    <p:titleStyle>
      <a:lvl1pPr algn="l" defTabSz="457200" rtl="0" fontAlgn="base">
        <a:spcBef>
          <a:spcPct val="0"/>
        </a:spcBef>
        <a:spcAft>
          <a:spcPct val="0"/>
        </a:spcAft>
        <a:defRPr sz="3000" kern="1200">
          <a:solidFill>
            <a:schemeClr val="tx1"/>
          </a:solidFill>
          <a:latin typeface="Arial"/>
          <a:ea typeface="ＭＳ Ｐゴシック" pitchFamily="-72" charset="-128"/>
          <a:cs typeface="ＭＳ Ｐゴシック" pitchFamily="-72" charset="-128"/>
        </a:defRPr>
      </a:lvl1pPr>
      <a:lvl2pPr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2pPr>
      <a:lvl3pPr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3pPr>
      <a:lvl4pPr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4pPr>
      <a:lvl5pPr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5pPr>
      <a:lvl6pPr marL="457200"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6pPr>
      <a:lvl7pPr marL="914400"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7pPr>
      <a:lvl8pPr marL="1371600"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8pPr>
      <a:lvl9pPr marL="1828800"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9pPr>
    </p:titleStyle>
    <p:bodyStyle>
      <a:lvl1pPr marL="342900" indent="-342900" algn="l" defTabSz="457200" rtl="0" fontAlgn="base">
        <a:spcBef>
          <a:spcPct val="20000"/>
        </a:spcBef>
        <a:spcAft>
          <a:spcPct val="0"/>
        </a:spcAft>
        <a:buFont typeface="Arial" pitchFamily="-72" charset="0"/>
        <a:buChar char="•"/>
        <a:defRPr sz="2200" kern="1200">
          <a:solidFill>
            <a:schemeClr val="tx1"/>
          </a:solidFill>
          <a:latin typeface="Arial"/>
          <a:ea typeface="ＭＳ Ｐゴシック" pitchFamily="-72" charset="-128"/>
          <a:cs typeface="ＭＳ Ｐゴシック" pitchFamily="-72" charset="-128"/>
        </a:defRPr>
      </a:lvl1pPr>
      <a:lvl2pPr marL="742950" indent="-285750" algn="l" defTabSz="457200" rtl="0" fontAlgn="base">
        <a:spcBef>
          <a:spcPct val="20000"/>
        </a:spcBef>
        <a:spcAft>
          <a:spcPct val="0"/>
        </a:spcAft>
        <a:buFont typeface="Arial" pitchFamily="-72" charset="0"/>
        <a:buChar char="–"/>
        <a:defRPr sz="2000" kern="1200">
          <a:solidFill>
            <a:schemeClr val="tx1"/>
          </a:solidFill>
          <a:latin typeface="Arial"/>
          <a:ea typeface="ＭＳ Ｐゴシック" pitchFamily="-72" charset="-128"/>
          <a:cs typeface="ＭＳ Ｐゴシック" pitchFamily="-72" charset="-128"/>
        </a:defRPr>
      </a:lvl2pPr>
      <a:lvl3pPr marL="11430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3pPr>
      <a:lvl4pPr marL="16002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4pPr>
      <a:lvl5pPr marL="20574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3.xml"/><Relationship Id="rId5" Type="http://schemas.openxmlformats.org/officeDocument/2006/relationships/image" Target="../media/image33.jpg"/><Relationship Id="rId4" Type="http://schemas.openxmlformats.org/officeDocument/2006/relationships/image" Target="../media/image32.jpg"/></Relationships>
</file>

<file path=ppt/slides/_rels/slide1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3.xml"/><Relationship Id="rId4" Type="http://schemas.openxmlformats.org/officeDocument/2006/relationships/image" Target="../media/image49.jpeg"/></Relationships>
</file>

<file path=ppt/slides/_rels/slide2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57.jpeg"/><Relationship Id="rId2" Type="http://schemas.openxmlformats.org/officeDocument/2006/relationships/image" Target="../media/image52.jpeg"/><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0.png"/><Relationship Id="rId5" Type="http://schemas.openxmlformats.org/officeDocument/2006/relationships/oleObject" Target="../embeddings/oleObject2.bin"/><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4.png"/><Relationship Id="rId10" Type="http://schemas.openxmlformats.org/officeDocument/2006/relationships/image" Target="../media/image17.gif"/><Relationship Id="rId4" Type="http://schemas.openxmlformats.org/officeDocument/2006/relationships/image" Target="../media/image13.png"/><Relationship Id="rId9" Type="http://schemas.openxmlformats.org/officeDocument/2006/relationships/image" Target="../media/image16.gif"/></Relationships>
</file>

<file path=ppt/slides/_rels/slide4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jpeg"/><Relationship Id="rId1" Type="http://schemas.openxmlformats.org/officeDocument/2006/relationships/slideLayout" Target="../slideLayouts/slideLayout3.xml"/><Relationship Id="rId4" Type="http://schemas.openxmlformats.org/officeDocument/2006/relationships/hyperlink" Target="mailto:richard.thies@kodak.com"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3"/>
          <p:cNvSpPr>
            <a:spLocks noGrp="1"/>
          </p:cNvSpPr>
          <p:nvPr>
            <p:ph type="ctrTitle"/>
          </p:nvPr>
        </p:nvSpPr>
        <p:spPr bwMode="auto">
          <a:xfrm>
            <a:off x="1714500" y="4189413"/>
            <a:ext cx="7148513" cy="773112"/>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Introduction</a:t>
            </a:r>
          </a:p>
        </p:txBody>
      </p:sp>
      <p:sp>
        <p:nvSpPr>
          <p:cNvPr id="50178" name="Subtitle 4"/>
          <p:cNvSpPr>
            <a:spLocks noGrp="1"/>
          </p:cNvSpPr>
          <p:nvPr>
            <p:ph type="subTitle" idx="1"/>
          </p:nvPr>
        </p:nvSpPr>
        <p:spPr bwMode="auto">
          <a:xfrm>
            <a:off x="1714500" y="4962525"/>
            <a:ext cx="7148513" cy="5588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Kodak ColorFlow Software Training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3"/>
          <p:cNvSpPr>
            <a:spLocks noGrp="1"/>
          </p:cNvSpPr>
          <p:nvPr>
            <p:ph type="ctrTitle"/>
          </p:nvPr>
        </p:nvSpPr>
        <p:spPr bwMode="auto">
          <a:xfrm>
            <a:off x="1714500" y="4189413"/>
            <a:ext cx="7148513" cy="773112"/>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Overview</a:t>
            </a:r>
          </a:p>
        </p:txBody>
      </p:sp>
      <p:sp>
        <p:nvSpPr>
          <p:cNvPr id="50178" name="Subtitle 4"/>
          <p:cNvSpPr>
            <a:spLocks noGrp="1"/>
          </p:cNvSpPr>
          <p:nvPr>
            <p:ph type="subTitle" idx="1"/>
          </p:nvPr>
        </p:nvSpPr>
        <p:spPr bwMode="auto">
          <a:xfrm>
            <a:off x="1714500" y="4962525"/>
            <a:ext cx="7148513" cy="5588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Kodak </a:t>
            </a:r>
            <a:r>
              <a:rPr lang="en-US" dirty="0" err="1" smtClean="0">
                <a:latin typeface="Arial" pitchFamily="-72" charset="0"/>
              </a:rPr>
              <a:t>ColorFlow</a:t>
            </a:r>
            <a:r>
              <a:rPr lang="en-US" dirty="0" smtClean="0">
                <a:latin typeface="Arial" pitchFamily="-72" charset="0"/>
              </a:rPr>
              <a:t> Software Training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Devices and Device Types</a:t>
            </a:r>
            <a:endParaRPr lang="en-US" dirty="0"/>
          </a:p>
        </p:txBody>
      </p:sp>
      <p:sp>
        <p:nvSpPr>
          <p:cNvPr id="3" name="Content Placeholder 2"/>
          <p:cNvSpPr>
            <a:spLocks noGrp="1"/>
          </p:cNvSpPr>
          <p:nvPr>
            <p:ph idx="1"/>
          </p:nvPr>
        </p:nvSpPr>
        <p:spPr>
          <a:xfrm>
            <a:off x="457200" y="1051083"/>
            <a:ext cx="7613897" cy="5053807"/>
          </a:xfrm>
        </p:spPr>
        <p:txBody>
          <a:bodyPr/>
          <a:lstStyle/>
          <a:p>
            <a:pPr marL="0" indent="0">
              <a:spcBef>
                <a:spcPts val="1800"/>
              </a:spcBef>
              <a:buNone/>
            </a:pPr>
            <a:r>
              <a:rPr lang="en-US" sz="2000" dirty="0" smtClean="0"/>
              <a:t>A </a:t>
            </a:r>
            <a:r>
              <a:rPr lang="en-US" sz="2000" b="1" dirty="0" smtClean="0"/>
              <a:t>Device </a:t>
            </a:r>
            <a:r>
              <a:rPr lang="en-US" sz="2000" dirty="0" smtClean="0"/>
              <a:t>in ColorFlow Software is any physical device in your environment that captures or produces an image. Devices are identified by:</a:t>
            </a:r>
          </a:p>
          <a:p>
            <a:pPr>
              <a:spcBef>
                <a:spcPts val="1800"/>
              </a:spcBef>
            </a:pPr>
            <a:r>
              <a:rPr lang="en-US" sz="2000" dirty="0" smtClean="0"/>
              <a:t>A name that you choose (such as </a:t>
            </a:r>
            <a:r>
              <a:rPr lang="en-US" sz="2000" dirty="0" err="1" smtClean="0"/>
              <a:t>Speedmaster</a:t>
            </a:r>
            <a:r>
              <a:rPr lang="en-US" sz="2000" dirty="0" smtClean="0"/>
              <a:t> 102 or Epson)</a:t>
            </a:r>
          </a:p>
          <a:p>
            <a:pPr>
              <a:spcBef>
                <a:spcPts val="1800"/>
              </a:spcBef>
            </a:pPr>
            <a:r>
              <a:rPr lang="en-US" sz="2000" dirty="0" smtClean="0"/>
              <a:t>A type (for example, </a:t>
            </a:r>
            <a:r>
              <a:rPr lang="en-US" sz="2000" dirty="0" err="1" smtClean="0"/>
              <a:t>Sheetfed</a:t>
            </a:r>
            <a:r>
              <a:rPr lang="en-US" sz="2000" dirty="0" smtClean="0"/>
              <a:t> or Inkjet). The type allows ColorFlow Software to associate it with similar devices.</a:t>
            </a:r>
          </a:p>
          <a:p>
            <a:pPr marL="0" indent="0">
              <a:spcBef>
                <a:spcPts val="1800"/>
              </a:spcBef>
              <a:buNone/>
            </a:pPr>
            <a:r>
              <a:rPr lang="en-US" sz="2000" dirty="0" smtClean="0"/>
              <a:t>A </a:t>
            </a:r>
            <a:r>
              <a:rPr lang="en-US" sz="2000" b="1" dirty="0" smtClean="0"/>
              <a:t>Device Type </a:t>
            </a:r>
            <a:r>
              <a:rPr lang="en-US" sz="2000" dirty="0" smtClean="0"/>
              <a:t>differentiates devices into categories to allow for easier device management:</a:t>
            </a:r>
          </a:p>
          <a:p>
            <a:pPr>
              <a:spcBef>
                <a:spcPts val="1800"/>
              </a:spcBef>
            </a:pPr>
            <a:r>
              <a:rPr lang="en-US" sz="2000" dirty="0" smtClean="0"/>
              <a:t>Curved devices include offset press and halftone proofers.</a:t>
            </a:r>
          </a:p>
          <a:p>
            <a:pPr>
              <a:spcBef>
                <a:spcPts val="1800"/>
              </a:spcBef>
            </a:pPr>
            <a:r>
              <a:rPr lang="en-US" sz="2000" dirty="0" smtClean="0"/>
              <a:t>Non-curved devices include digital presses and </a:t>
            </a:r>
            <a:br>
              <a:rPr lang="en-US" sz="2000" dirty="0" smtClean="0"/>
            </a:br>
            <a:r>
              <a:rPr lang="en-US" sz="2000" dirty="0" smtClean="0"/>
              <a:t>inkjet proofers.</a:t>
            </a:r>
          </a:p>
          <a:p>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Device Condition</a:t>
            </a:r>
            <a:endParaRPr lang="en-US" dirty="0"/>
          </a:p>
        </p:txBody>
      </p:sp>
      <p:sp>
        <p:nvSpPr>
          <p:cNvPr id="3" name="Content Placeholder 2"/>
          <p:cNvSpPr>
            <a:spLocks noGrp="1"/>
          </p:cNvSpPr>
          <p:nvPr>
            <p:ph idx="1"/>
          </p:nvPr>
        </p:nvSpPr>
        <p:spPr>
          <a:xfrm>
            <a:off x="457200" y="1061243"/>
            <a:ext cx="7613897" cy="4525963"/>
          </a:xfrm>
        </p:spPr>
        <p:txBody>
          <a:bodyPr/>
          <a:lstStyle/>
          <a:p>
            <a:pPr marL="0" indent="0">
              <a:spcBef>
                <a:spcPts val="1200"/>
              </a:spcBef>
              <a:buNone/>
            </a:pPr>
            <a:r>
              <a:rPr lang="en-US" sz="2000" dirty="0" smtClean="0"/>
              <a:t>A </a:t>
            </a:r>
            <a:r>
              <a:rPr lang="en-US" sz="2000" b="1" dirty="0" smtClean="0"/>
              <a:t>Device Condition </a:t>
            </a:r>
            <a:r>
              <a:rPr lang="en-US" sz="2000" dirty="0" smtClean="0"/>
              <a:t>is an important concept in ColorFlow Software. It is a combination of: </a:t>
            </a:r>
          </a:p>
          <a:p>
            <a:pPr lvl="1">
              <a:spcBef>
                <a:spcPts val="1200"/>
              </a:spcBef>
            </a:pPr>
            <a:r>
              <a:rPr lang="en-US" dirty="0" smtClean="0"/>
              <a:t>A device </a:t>
            </a:r>
          </a:p>
          <a:p>
            <a:pPr lvl="1">
              <a:spcBef>
                <a:spcPts val="1200"/>
              </a:spcBef>
            </a:pPr>
            <a:r>
              <a:rPr lang="en-US" dirty="0" smtClean="0"/>
              <a:t>The operating conditions in which the device captures or produces an image</a:t>
            </a:r>
          </a:p>
          <a:p>
            <a:pPr>
              <a:spcBef>
                <a:spcPts val="1200"/>
              </a:spcBef>
            </a:pPr>
            <a:r>
              <a:rPr lang="en-US" sz="2000" dirty="0" smtClean="0"/>
              <a:t>A Device Condition has a measurable color response.</a:t>
            </a:r>
          </a:p>
          <a:p>
            <a:pPr>
              <a:spcBef>
                <a:spcPts val="1200"/>
              </a:spcBef>
            </a:pPr>
            <a:r>
              <a:rPr lang="en-US" sz="2000" dirty="0" smtClean="0"/>
              <a:t>A device can have multiple Device Conditions, depending on screening, substrate, or other variables that affect the color response.</a:t>
            </a:r>
          </a:p>
          <a:p>
            <a:pPr>
              <a:spcBef>
                <a:spcPts val="1200"/>
              </a:spcBef>
            </a:pPr>
            <a:r>
              <a:rPr lang="en-US" sz="2000" dirty="0" smtClean="0"/>
              <a:t>Devices of the same device type can share the same Device Condition.</a:t>
            </a:r>
          </a:p>
          <a:p>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Control Objects</a:t>
            </a:r>
            <a:endParaRPr lang="en-US" dirty="0"/>
          </a:p>
        </p:txBody>
      </p:sp>
      <p:sp>
        <p:nvSpPr>
          <p:cNvPr id="3" name="Content Placeholder 2"/>
          <p:cNvSpPr>
            <a:spLocks noGrp="1"/>
          </p:cNvSpPr>
          <p:nvPr>
            <p:ph idx="1"/>
          </p:nvPr>
        </p:nvSpPr>
        <p:spPr>
          <a:xfrm>
            <a:off x="457200" y="1166018"/>
            <a:ext cx="5807675" cy="5072857"/>
          </a:xfrm>
        </p:spPr>
        <p:txBody>
          <a:bodyPr/>
          <a:lstStyle/>
          <a:p>
            <a:pPr marL="0" indent="0">
              <a:buNone/>
            </a:pPr>
            <a:r>
              <a:rPr lang="en-US" sz="2000" dirty="0"/>
              <a:t>Color is intrinsically controlled by two objects in the graphics workflow: Curves and ICC Profiles</a:t>
            </a:r>
          </a:p>
          <a:p>
            <a:pPr marL="0" indent="0">
              <a:buNone/>
            </a:pPr>
            <a:endParaRPr lang="en-US" sz="2000" dirty="0" smtClean="0"/>
          </a:p>
          <a:p>
            <a:r>
              <a:rPr lang="en-US" sz="2000" b="1" dirty="0" smtClean="0"/>
              <a:t>Curves</a:t>
            </a:r>
            <a:r>
              <a:rPr lang="en-US" sz="2000" dirty="0" smtClean="0"/>
              <a:t> can </a:t>
            </a:r>
            <a:r>
              <a:rPr lang="en-US" sz="2000" dirty="0"/>
              <a:t>be separated from </a:t>
            </a:r>
            <a:r>
              <a:rPr lang="en-US" sz="2000" dirty="0" smtClean="0"/>
              <a:t>Profile to </a:t>
            </a:r>
            <a:r>
              <a:rPr lang="en-US" sz="2000" dirty="0"/>
              <a:t>make </a:t>
            </a:r>
            <a:r>
              <a:rPr lang="en-US" sz="2000" dirty="0" smtClean="0"/>
              <a:t>tonal adjustments </a:t>
            </a:r>
          </a:p>
          <a:p>
            <a:endParaRPr lang="en-US" sz="2000" dirty="0" smtClean="0"/>
          </a:p>
          <a:p>
            <a:r>
              <a:rPr lang="en-US" sz="2000" b="1" dirty="0" smtClean="0"/>
              <a:t>Profiles</a:t>
            </a:r>
            <a:r>
              <a:rPr lang="en-US" sz="2000" dirty="0" smtClean="0"/>
              <a:t> </a:t>
            </a:r>
            <a:r>
              <a:rPr lang="en-US" sz="2000" dirty="0"/>
              <a:t>were implemented to achieve a higher degree of color fidelity, beyond the scope of a set of 1D curves</a:t>
            </a:r>
          </a:p>
          <a:p>
            <a:pPr marL="0" indent="0" eaLnBrk="1" hangingPunct="1">
              <a:buNone/>
            </a:pPr>
            <a:endParaRPr lang="en-US" sz="2000" dirty="0" smtClean="0"/>
          </a:p>
        </p:txBody>
      </p:sp>
      <p:pic>
        <p:nvPicPr>
          <p:cNvPr id="4" name="Picture 9"/>
          <p:cNvPicPr>
            <a:picLocks noChangeArrowheads="1"/>
          </p:cNvPicPr>
          <p:nvPr/>
        </p:nvPicPr>
        <p:blipFill>
          <a:blip r:embed="rId3"/>
          <a:srcRect/>
          <a:stretch>
            <a:fillRect/>
          </a:stretch>
        </p:blipFill>
        <p:spPr bwMode="auto">
          <a:xfrm>
            <a:off x="6932277" y="1159442"/>
            <a:ext cx="867939" cy="1323346"/>
          </a:xfrm>
          <a:prstGeom prst="rect">
            <a:avLst/>
          </a:prstGeom>
          <a:noFill/>
          <a:ln w="12700">
            <a:noFill/>
            <a:miter lim="800000"/>
            <a:headEnd/>
            <a:tailEnd/>
          </a:ln>
        </p:spPr>
      </p:pic>
      <p:pic>
        <p:nvPicPr>
          <p:cNvPr id="5" name="Picture 10"/>
          <p:cNvPicPr>
            <a:picLocks noChangeAspect="1" noChangeArrowheads="1"/>
          </p:cNvPicPr>
          <p:nvPr/>
        </p:nvPicPr>
        <p:blipFill>
          <a:blip r:embed="rId4"/>
          <a:srcRect b="28714"/>
          <a:stretch>
            <a:fillRect/>
          </a:stretch>
        </p:blipFill>
        <p:spPr bwMode="auto">
          <a:xfrm>
            <a:off x="6264875" y="2648993"/>
            <a:ext cx="2469444" cy="396074"/>
          </a:xfrm>
          <a:prstGeom prst="rect">
            <a:avLst/>
          </a:prstGeom>
          <a:noFill/>
          <a:ln w="12700">
            <a:solidFill>
              <a:srgbClr val="969696"/>
            </a:solidFill>
            <a:miter lim="800000"/>
            <a:headEnd/>
            <a:tailEnd/>
          </a:ln>
        </p:spPr>
      </p:pic>
      <p:pic>
        <p:nvPicPr>
          <p:cNvPr id="6" name="Picture 2"/>
          <p:cNvPicPr>
            <a:picLocks noChangeArrowheads="1"/>
          </p:cNvPicPr>
          <p:nvPr/>
        </p:nvPicPr>
        <p:blipFill>
          <a:blip r:embed="rId5"/>
          <a:srcRect/>
          <a:stretch>
            <a:fillRect/>
          </a:stretch>
        </p:blipFill>
        <p:spPr bwMode="auto">
          <a:xfrm>
            <a:off x="6647296" y="3405671"/>
            <a:ext cx="1437900" cy="1690672"/>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Curves</a:t>
            </a:r>
            <a:endParaRPr lang="en-US" dirty="0"/>
          </a:p>
        </p:txBody>
      </p:sp>
      <p:sp>
        <p:nvSpPr>
          <p:cNvPr id="3" name="TextBox 2"/>
          <p:cNvSpPr txBox="1"/>
          <p:nvPr/>
        </p:nvSpPr>
        <p:spPr>
          <a:xfrm>
            <a:off x="571500" y="1000125"/>
            <a:ext cx="6096000" cy="3970318"/>
          </a:xfrm>
          <a:prstGeom prst="rect">
            <a:avLst/>
          </a:prstGeom>
          <a:noFill/>
        </p:spPr>
        <p:txBody>
          <a:bodyPr wrap="square" rtlCol="0">
            <a:spAutoFit/>
          </a:bodyPr>
          <a:lstStyle/>
          <a:p>
            <a:r>
              <a:rPr lang="en-US" dirty="0"/>
              <a:t>Applying calibration curves </a:t>
            </a:r>
            <a:r>
              <a:rPr lang="en-US" dirty="0" smtClean="0"/>
              <a:t>is </a:t>
            </a:r>
            <a:r>
              <a:rPr lang="en-US" dirty="0"/>
              <a:t>a standard method of controlling color on curve-controlled </a:t>
            </a:r>
            <a:r>
              <a:rPr lang="en-US" dirty="0" smtClean="0"/>
              <a:t>devices:</a:t>
            </a:r>
          </a:p>
          <a:p>
            <a:endParaRPr lang="en-US" dirty="0" smtClean="0"/>
          </a:p>
          <a:p>
            <a:pPr marL="285750" indent="-285750">
              <a:buFont typeface="Arial" panose="020B0604020202020204" pitchFamily="34" charset="0"/>
              <a:buChar char="•"/>
            </a:pPr>
            <a:r>
              <a:rPr lang="en-US" b="1" dirty="0" smtClean="0"/>
              <a:t>Plate calibration curves</a:t>
            </a:r>
            <a:r>
              <a:rPr lang="en-US" dirty="0" smtClean="0"/>
              <a:t>: create </a:t>
            </a:r>
            <a:r>
              <a:rPr lang="en-US" dirty="0"/>
              <a:t>a plate calibration curve to linearize a </a:t>
            </a:r>
            <a:r>
              <a:rPr lang="en-US" dirty="0" smtClean="0"/>
              <a:t>plate</a:t>
            </a:r>
          </a:p>
          <a:p>
            <a:endParaRPr lang="en-US" dirty="0" smtClean="0"/>
          </a:p>
          <a:p>
            <a:pPr marL="285750" indent="-285750">
              <a:buFont typeface="Arial" panose="020B0604020202020204" pitchFamily="34" charset="0"/>
              <a:buChar char="•"/>
            </a:pPr>
            <a:r>
              <a:rPr lang="en-US" b="1" dirty="0" smtClean="0"/>
              <a:t>Print calibration curves</a:t>
            </a:r>
            <a:r>
              <a:rPr lang="en-US" dirty="0" smtClean="0"/>
              <a:t>: </a:t>
            </a:r>
            <a:r>
              <a:rPr lang="en-US" dirty="0"/>
              <a:t>create print calibration curve to make the response of a curve output device condition match the response of a target device </a:t>
            </a:r>
            <a:r>
              <a:rPr lang="en-US" dirty="0" smtClean="0"/>
              <a:t>condition</a:t>
            </a:r>
          </a:p>
          <a:p>
            <a:endParaRPr lang="en-US" dirty="0" smtClean="0"/>
          </a:p>
          <a:p>
            <a:pPr marL="285750" indent="-285750">
              <a:buFont typeface="Arial" panose="020B0604020202020204" pitchFamily="34" charset="0"/>
              <a:buChar char="•"/>
            </a:pPr>
            <a:r>
              <a:rPr lang="en-US" b="1" dirty="0" smtClean="0"/>
              <a:t>Print transfer curves</a:t>
            </a:r>
            <a:r>
              <a:rPr lang="en-US" dirty="0" smtClean="0"/>
              <a:t>: </a:t>
            </a:r>
            <a:r>
              <a:rPr lang="en-US" dirty="0"/>
              <a:t> create print transfer curve to control the response without measuring a response and defining a </a:t>
            </a:r>
            <a:r>
              <a:rPr lang="en-US" dirty="0" smtClean="0"/>
              <a:t>target</a:t>
            </a:r>
            <a:endParaRPr lang="en-US" dirty="0"/>
          </a:p>
        </p:txBody>
      </p:sp>
    </p:spTree>
    <p:extLst>
      <p:ext uri="{BB962C8B-B14F-4D97-AF65-F5344CB8AC3E}">
        <p14:creationId xmlns:p14="http://schemas.microsoft.com/office/powerpoint/2010/main" val="1995507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Measurements</a:t>
            </a:r>
            <a:endParaRPr lang="en-US" dirty="0"/>
          </a:p>
        </p:txBody>
      </p:sp>
      <p:sp>
        <p:nvSpPr>
          <p:cNvPr id="3" name="TextBox 2"/>
          <p:cNvSpPr txBox="1"/>
          <p:nvPr/>
        </p:nvSpPr>
        <p:spPr>
          <a:xfrm>
            <a:off x="533400" y="952500"/>
            <a:ext cx="7568425"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Can select </a:t>
            </a:r>
            <a:r>
              <a:rPr lang="en-US" dirty="0"/>
              <a:t>the best sheets to measure in </a:t>
            </a:r>
            <a:r>
              <a:rPr lang="en-US" dirty="0" smtClean="0"/>
              <a:t>full and measure </a:t>
            </a:r>
            <a:r>
              <a:rPr lang="en-US" dirty="0"/>
              <a:t>multiple sheets to capture the most accurate data</a:t>
            </a:r>
          </a:p>
          <a:p>
            <a:pPr marL="285750" indent="-285750">
              <a:buFont typeface="Arial" panose="020B0604020202020204" pitchFamily="34" charset="0"/>
              <a:buChar char="•"/>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806377"/>
            <a:ext cx="3301365" cy="2300306"/>
          </a:xfrm>
          <a:prstGeom prst="rect">
            <a:avLst/>
          </a:prstGeom>
          <a:ln>
            <a:noFill/>
          </a:ln>
          <a:effectLst>
            <a:outerShdw blurRad="190500" algn="tl" rotWithShape="0">
              <a:srgbClr val="000000">
                <a:alpha val="70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0824" y="1949261"/>
            <a:ext cx="1933575" cy="2014538"/>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225" y="4320961"/>
            <a:ext cx="6504552" cy="2140052"/>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7915" y="3007939"/>
            <a:ext cx="3077718" cy="22562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45193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Gray Balance Curves</a:t>
            </a:r>
            <a:endParaRPr lang="en-US" dirty="0"/>
          </a:p>
        </p:txBody>
      </p:sp>
      <p:sp>
        <p:nvSpPr>
          <p:cNvPr id="3" name="TextBox 2"/>
          <p:cNvSpPr txBox="1"/>
          <p:nvPr/>
        </p:nvSpPr>
        <p:spPr>
          <a:xfrm>
            <a:off x="457199" y="952500"/>
            <a:ext cx="7644625" cy="984885"/>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rgbClr val="000000"/>
                </a:solidFill>
              </a:rPr>
              <a:t>Gray balance curves using unique algorithms for a balanced color match: better color, </a:t>
            </a:r>
            <a:r>
              <a:rPr lang="en-US" sz="2000" dirty="0" smtClean="0">
                <a:solidFill>
                  <a:srgbClr val="000000"/>
                </a:solidFill>
              </a:rPr>
              <a:t>faster</a:t>
            </a:r>
            <a:endParaRPr lang="en-US" sz="2000" dirty="0">
              <a:solidFill>
                <a:srgbClr val="000000"/>
              </a:solidFill>
            </a:endParaRP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 y="1875830"/>
            <a:ext cx="3356134" cy="3296126"/>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2572" y="1875830"/>
            <a:ext cx="3910013" cy="417671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05527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G7 </a:t>
            </a:r>
            <a:r>
              <a:rPr lang="en-US" sz="3200" dirty="0" smtClean="0"/>
              <a:t>Gray Balance Calibration</a:t>
            </a:r>
            <a:endParaRPr lang="en-US" dirty="0"/>
          </a:p>
        </p:txBody>
      </p:sp>
      <p:sp>
        <p:nvSpPr>
          <p:cNvPr id="3" name="TextBox 2"/>
          <p:cNvSpPr txBox="1"/>
          <p:nvPr/>
        </p:nvSpPr>
        <p:spPr>
          <a:xfrm>
            <a:off x="457200" y="929759"/>
            <a:ext cx="746365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Native support for P2P25 chart (G7 methodology</a:t>
            </a:r>
            <a:r>
              <a:rPr lang="en-US" sz="2000" dirty="0" smtClean="0"/>
              <a:t>)</a:t>
            </a:r>
            <a:endParaRPr lang="en-US" sz="2000" dirty="0"/>
          </a:p>
        </p:txBody>
      </p:sp>
      <p:pic>
        <p:nvPicPr>
          <p:cNvPr id="4" name="Picture 3"/>
          <p:cNvPicPr>
            <a:picLocks noChangeAspect="1"/>
          </p:cNvPicPr>
          <p:nvPr/>
        </p:nvPicPr>
        <p:blipFill>
          <a:blip r:embed="rId2"/>
          <a:stretch>
            <a:fillRect/>
          </a:stretch>
        </p:blipFill>
        <p:spPr>
          <a:xfrm>
            <a:off x="742949" y="1489749"/>
            <a:ext cx="5686426" cy="4655958"/>
          </a:xfrm>
          <a:prstGeom prst="rect">
            <a:avLst/>
          </a:prstGeom>
        </p:spPr>
      </p:pic>
    </p:spTree>
    <p:extLst>
      <p:ext uri="{BB962C8B-B14F-4D97-AF65-F5344CB8AC3E}">
        <p14:creationId xmlns:p14="http://schemas.microsoft.com/office/powerpoint/2010/main" val="1198614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Reports</a:t>
            </a:r>
            <a:endParaRPr lang="en-US" dirty="0"/>
          </a:p>
        </p:txBody>
      </p:sp>
      <p:sp>
        <p:nvSpPr>
          <p:cNvPr id="3" name="Content Placeholder 2"/>
          <p:cNvSpPr>
            <a:spLocks noGrp="1"/>
          </p:cNvSpPr>
          <p:nvPr>
            <p:ph idx="1"/>
          </p:nvPr>
        </p:nvSpPr>
        <p:spPr/>
        <p:txBody>
          <a:bodyPr/>
          <a:lstStyle/>
          <a:p>
            <a:pPr marL="0" indent="0">
              <a:buNone/>
            </a:pPr>
            <a:r>
              <a:rPr lang="en-US" sz="2000" dirty="0" smtClean="0"/>
              <a:t>ColorFlow Software generates reports that summarize color and assist in troubleshooting.</a:t>
            </a:r>
            <a:br>
              <a:rPr lang="en-US" sz="2000" dirty="0" smtClean="0"/>
            </a:br>
            <a:endParaRPr lang="en-US" sz="2000" dirty="0" smtClean="0"/>
          </a:p>
          <a:p>
            <a:pPr marL="0" indent="0">
              <a:spcBef>
                <a:spcPts val="0"/>
              </a:spcBef>
              <a:buNone/>
            </a:pPr>
            <a:r>
              <a:rPr lang="en-US" sz="2000" dirty="0" smtClean="0"/>
              <a:t>ColorFlow produces the following types of reports:</a:t>
            </a:r>
            <a:br>
              <a:rPr lang="en-US" sz="2000" dirty="0" smtClean="0"/>
            </a:br>
            <a:endParaRPr lang="en-US" sz="2000" dirty="0" smtClean="0"/>
          </a:p>
          <a:p>
            <a:pPr marL="0" indent="0">
              <a:spcBef>
                <a:spcPts val="6"/>
              </a:spcBef>
              <a:buFont typeface="Arial" pitchFamily="34" charset="0"/>
              <a:buChar char="•"/>
            </a:pPr>
            <a:r>
              <a:rPr lang="en-US" sz="2000" b="1" dirty="0" smtClean="0"/>
              <a:t> Print Characterization Reports </a:t>
            </a:r>
            <a:r>
              <a:rPr lang="en-US" sz="2000" dirty="0" smtClean="0"/>
              <a:t>present information on a device based on measurement data</a:t>
            </a:r>
            <a:br>
              <a:rPr lang="en-US" sz="2000" dirty="0" smtClean="0"/>
            </a:br>
            <a:endParaRPr lang="en-US" sz="2000" dirty="0" smtClean="0"/>
          </a:p>
          <a:p>
            <a:pPr marL="0" indent="0"/>
            <a:r>
              <a:rPr lang="en-US" sz="2000" b="1" dirty="0" smtClean="0"/>
              <a:t> Print Comparison Reports </a:t>
            </a:r>
            <a:r>
              <a:rPr lang="en-US" sz="2000" dirty="0" smtClean="0"/>
              <a:t>illustrate the differences between a device and a selected target</a:t>
            </a:r>
          </a:p>
          <a:p>
            <a:pPr marL="0" indent="0">
              <a:spcBef>
                <a:spcPts val="50"/>
              </a:spcBef>
              <a:buNone/>
            </a:pPr>
            <a:endParaRPr lang="en-US" sz="2000" dirty="0" smtClean="0"/>
          </a:p>
          <a:p>
            <a:pPr marL="0" indent="0"/>
            <a:r>
              <a:rPr lang="en-US" sz="2000" b="1" dirty="0"/>
              <a:t>Verification Reports </a:t>
            </a:r>
            <a:r>
              <a:rPr lang="en-US" sz="2000" dirty="0"/>
              <a:t>illustrate the differences between the response of a device and the response of the  target</a:t>
            </a:r>
          </a:p>
          <a:p>
            <a:pPr marL="0" indent="0"/>
            <a:endParaRPr lang="en-US" sz="2000" dirty="0" smtClean="0"/>
          </a:p>
          <a:p>
            <a:endParaRPr lang="en-US" sz="20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Flexographic Support</a:t>
            </a:r>
            <a:endParaRPr lang="en-US" dirty="0"/>
          </a:p>
        </p:txBody>
      </p:sp>
      <p:sp>
        <p:nvSpPr>
          <p:cNvPr id="3" name="Content Placeholder 2"/>
          <p:cNvSpPr>
            <a:spLocks noGrp="1"/>
          </p:cNvSpPr>
          <p:nvPr>
            <p:ph idx="1"/>
          </p:nvPr>
        </p:nvSpPr>
        <p:spPr>
          <a:xfrm>
            <a:off x="457200" y="1008678"/>
            <a:ext cx="8229600" cy="4525963"/>
          </a:xfrm>
        </p:spPr>
        <p:txBody>
          <a:bodyPr/>
          <a:lstStyle/>
          <a:p>
            <a:pPr marL="228600" lvl="0" indent="-228600">
              <a:spcBef>
                <a:spcPts val="1000"/>
              </a:spcBef>
              <a:buClr>
                <a:schemeClr val="tx1"/>
              </a:buClr>
              <a:buSzPct val="100000"/>
              <a:buFont typeface="Arial"/>
              <a:buChar char="•"/>
            </a:pPr>
            <a:r>
              <a:rPr lang="en-US" sz="2000" dirty="0" smtClean="0"/>
              <a:t>Flexographic press device type</a:t>
            </a:r>
          </a:p>
          <a:p>
            <a:pPr marL="228600" lvl="0" indent="-228600">
              <a:spcBef>
                <a:spcPts val="1000"/>
              </a:spcBef>
              <a:buClr>
                <a:schemeClr val="tx1"/>
              </a:buClr>
              <a:buSzPct val="100000"/>
              <a:buFont typeface="Arial"/>
              <a:buChar char="•"/>
            </a:pPr>
            <a:r>
              <a:rPr lang="en-US" sz="2000" dirty="0" err="1" smtClean="0"/>
              <a:t>Mindot</a:t>
            </a:r>
            <a:r>
              <a:rPr lang="en-US" sz="2000" dirty="0" smtClean="0"/>
              <a:t> Bump / Cutoff curve support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057151"/>
            <a:ext cx="4423124" cy="3746182"/>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6733" y="2185055"/>
            <a:ext cx="4529519" cy="4389025"/>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bwMode="auto">
          <a:xfrm>
            <a:off x="457200" y="273050"/>
            <a:ext cx="7613650" cy="608013"/>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Color – It’s what we do</a:t>
            </a:r>
          </a:p>
        </p:txBody>
      </p:sp>
      <p:sp>
        <p:nvSpPr>
          <p:cNvPr id="51202" name="Content Placeholder 2"/>
          <p:cNvSpPr>
            <a:spLocks noGrp="1"/>
          </p:cNvSpPr>
          <p:nvPr>
            <p:ph idx="1"/>
          </p:nvPr>
        </p:nvSpPr>
        <p:spPr bwMode="auto">
          <a:xfrm>
            <a:off x="457200" y="1165226"/>
            <a:ext cx="7613650" cy="1482724"/>
          </a:xfrm>
          <a:noFill/>
          <a:ln>
            <a:miter lim="800000"/>
            <a:headEnd/>
            <a:tailEnd/>
          </a:ln>
        </p:spPr>
        <p:txBody>
          <a:bodyPr vert="horz" wrap="square" lIns="91440" tIns="45720" rIns="91440" bIns="45720" numCol="1" anchor="t" anchorCtr="0" compatLnSpc="1">
            <a:prstTxWarp prst="textNoShape">
              <a:avLst/>
            </a:prstTxWarp>
          </a:bodyPr>
          <a:lstStyle/>
          <a:p>
            <a:pPr>
              <a:buNone/>
            </a:pPr>
            <a:r>
              <a:rPr lang="en-US" sz="2000" dirty="0" smtClean="0">
                <a:latin typeface="Arial" pitchFamily="-72" charset="0"/>
              </a:rPr>
              <a:t>You are in the business of managing printed color.</a:t>
            </a:r>
          </a:p>
          <a:p>
            <a:pPr>
              <a:buNone/>
            </a:pPr>
            <a:endParaRPr lang="en-US" sz="2000" dirty="0" smtClean="0">
              <a:latin typeface="Arial" pitchFamily="-72" charset="0"/>
            </a:endParaRPr>
          </a:p>
          <a:p>
            <a:pPr marL="0" indent="0">
              <a:buNone/>
            </a:pPr>
            <a:r>
              <a:rPr lang="en-US" sz="2000" dirty="0" smtClean="0">
                <a:latin typeface="Arial" pitchFamily="-72" charset="0"/>
              </a:rPr>
              <a:t>Today, there are many tools, procedures, and processes for setting up color within the production environment.</a:t>
            </a:r>
          </a:p>
          <a:p>
            <a:endParaRPr lang="en-US" sz="2000" dirty="0" smtClean="0">
              <a:latin typeface="Arial" pitchFamily="-72" charset="0"/>
            </a:endParaRPr>
          </a:p>
        </p:txBody>
      </p:sp>
      <p:grpSp>
        <p:nvGrpSpPr>
          <p:cNvPr id="8" name="Group 7"/>
          <p:cNvGrpSpPr/>
          <p:nvPr/>
        </p:nvGrpSpPr>
        <p:grpSpPr>
          <a:xfrm>
            <a:off x="457200" y="2992967"/>
            <a:ext cx="8282186" cy="1585384"/>
            <a:chOff x="457200" y="4269316"/>
            <a:chExt cx="11361738" cy="2174875"/>
          </a:xfrm>
        </p:grpSpPr>
        <p:pic>
          <p:nvPicPr>
            <p:cNvPr id="4" name="Picture 3"/>
            <p:cNvPicPr>
              <a:picLocks noChangeArrowheads="1"/>
            </p:cNvPicPr>
            <p:nvPr/>
          </p:nvPicPr>
          <p:blipFill>
            <a:blip r:embed="rId3"/>
            <a:srcRect/>
            <a:stretch>
              <a:fillRect/>
            </a:stretch>
          </p:blipFill>
          <p:spPr bwMode="auto">
            <a:xfrm>
              <a:off x="6337300" y="4269316"/>
              <a:ext cx="2540000" cy="2171700"/>
            </a:xfrm>
            <a:prstGeom prst="rect">
              <a:avLst/>
            </a:prstGeom>
            <a:noFill/>
            <a:ln w="9525">
              <a:noFill/>
              <a:miter lim="800000"/>
              <a:headEnd/>
              <a:tailEnd/>
            </a:ln>
          </p:spPr>
        </p:pic>
        <p:pic>
          <p:nvPicPr>
            <p:cNvPr id="5" name="Picture 4"/>
            <p:cNvPicPr>
              <a:picLocks noChangeArrowheads="1"/>
            </p:cNvPicPr>
            <p:nvPr/>
          </p:nvPicPr>
          <p:blipFill>
            <a:blip r:embed="rId4"/>
            <a:srcRect/>
            <a:stretch>
              <a:fillRect/>
            </a:stretch>
          </p:blipFill>
          <p:spPr bwMode="auto">
            <a:xfrm>
              <a:off x="457200" y="4282016"/>
              <a:ext cx="2527300" cy="2159000"/>
            </a:xfrm>
            <a:prstGeom prst="rect">
              <a:avLst/>
            </a:prstGeom>
            <a:noFill/>
            <a:ln w="9525">
              <a:noFill/>
              <a:miter lim="800000"/>
              <a:headEnd/>
              <a:tailEnd/>
            </a:ln>
          </p:spPr>
        </p:pic>
        <p:pic>
          <p:nvPicPr>
            <p:cNvPr id="6" name="Picture 5"/>
            <p:cNvPicPr>
              <a:picLocks noChangeArrowheads="1"/>
            </p:cNvPicPr>
            <p:nvPr/>
          </p:nvPicPr>
          <p:blipFill>
            <a:blip r:embed="rId5"/>
            <a:srcRect/>
            <a:stretch>
              <a:fillRect/>
            </a:stretch>
          </p:blipFill>
          <p:spPr bwMode="auto">
            <a:xfrm>
              <a:off x="3395663" y="4285191"/>
              <a:ext cx="2540000" cy="2159000"/>
            </a:xfrm>
            <a:prstGeom prst="rect">
              <a:avLst/>
            </a:prstGeom>
            <a:noFill/>
            <a:ln w="9525">
              <a:noFill/>
              <a:miter lim="800000"/>
              <a:headEnd/>
              <a:tailEnd/>
            </a:ln>
          </p:spPr>
        </p:pic>
        <p:pic>
          <p:nvPicPr>
            <p:cNvPr id="7" name="Picture 6"/>
            <p:cNvPicPr>
              <a:picLocks noChangeArrowheads="1"/>
            </p:cNvPicPr>
            <p:nvPr/>
          </p:nvPicPr>
          <p:blipFill>
            <a:blip r:embed="rId6"/>
            <a:srcRect/>
            <a:stretch>
              <a:fillRect/>
            </a:stretch>
          </p:blipFill>
          <p:spPr bwMode="auto">
            <a:xfrm>
              <a:off x="9278938" y="4272491"/>
              <a:ext cx="2540000" cy="21717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t>
            </a:r>
            <a:r>
              <a:rPr lang="en-US" dirty="0" err="1" smtClean="0"/>
              <a:t>Prinergy</a:t>
            </a:r>
            <a:r>
              <a:rPr lang="en-US" dirty="0" smtClean="0"/>
              <a:t> with </a:t>
            </a:r>
            <a:r>
              <a:rPr lang="en-US" dirty="0" err="1" smtClean="0"/>
              <a:t>ColorFlow</a:t>
            </a:r>
            <a:endParaRPr lang="en-US" dirty="0"/>
          </a:p>
        </p:txBody>
      </p:sp>
      <p:sp>
        <p:nvSpPr>
          <p:cNvPr id="4" name="TextBox 3"/>
          <p:cNvSpPr txBox="1"/>
          <p:nvPr/>
        </p:nvSpPr>
        <p:spPr>
          <a:xfrm>
            <a:off x="457200" y="1038225"/>
            <a:ext cx="7644625" cy="400110"/>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Can </a:t>
            </a:r>
            <a:r>
              <a:rPr lang="en-US" sz="2000" dirty="0"/>
              <a:t>simply turn </a:t>
            </a:r>
            <a:r>
              <a:rPr lang="en-US" sz="2000" dirty="0" err="1"/>
              <a:t>ColorFlow</a:t>
            </a:r>
            <a:r>
              <a:rPr lang="en-US" sz="2000" dirty="0"/>
              <a:t> on or off in Process </a:t>
            </a:r>
            <a:r>
              <a:rPr lang="en-US" sz="2000" dirty="0" smtClean="0"/>
              <a:t>Templates</a:t>
            </a:r>
            <a:endParaRPr lang="en-US" sz="2000" dirty="0"/>
          </a:p>
        </p:txBody>
      </p:sp>
      <p:pic>
        <p:nvPicPr>
          <p:cNvPr id="5" name="Picture 4"/>
          <p:cNvPicPr>
            <a:picLocks noChangeAspect="1"/>
          </p:cNvPicPr>
          <p:nvPr/>
        </p:nvPicPr>
        <p:blipFill>
          <a:blip r:embed="rId2"/>
          <a:stretch>
            <a:fillRect/>
          </a:stretch>
        </p:blipFill>
        <p:spPr>
          <a:xfrm>
            <a:off x="457200" y="1636753"/>
            <a:ext cx="7139085" cy="3619005"/>
          </a:xfrm>
          <a:prstGeom prst="rect">
            <a:avLst/>
          </a:prstGeom>
        </p:spPr>
      </p:pic>
    </p:spTree>
    <p:extLst>
      <p:ext uri="{BB962C8B-B14F-4D97-AF65-F5344CB8AC3E}">
        <p14:creationId xmlns:p14="http://schemas.microsoft.com/office/powerpoint/2010/main" val="10567569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a:t>
            </a:r>
            <a:r>
              <a:rPr lang="en-US" dirty="0" err="1" smtClean="0"/>
              <a:t>Prinergy</a:t>
            </a:r>
            <a:r>
              <a:rPr lang="en-US" dirty="0" smtClean="0"/>
              <a:t> with </a:t>
            </a:r>
            <a:r>
              <a:rPr lang="en-US" dirty="0" err="1" smtClean="0"/>
              <a:t>ColorFlow</a:t>
            </a:r>
            <a:r>
              <a:rPr lang="en-US" dirty="0" smtClean="0"/>
              <a:t> (Continued)</a:t>
            </a:r>
            <a:endParaRPr lang="en-US" dirty="0"/>
          </a:p>
        </p:txBody>
      </p:sp>
      <p:sp>
        <p:nvSpPr>
          <p:cNvPr id="3" name="Rectangle 2"/>
          <p:cNvSpPr/>
          <p:nvPr/>
        </p:nvSpPr>
        <p:spPr>
          <a:xfrm>
            <a:off x="457199" y="1024235"/>
            <a:ext cx="7644625" cy="646331"/>
          </a:xfrm>
          <a:prstGeom prst="rect">
            <a:avLst/>
          </a:prstGeom>
        </p:spPr>
        <p:txBody>
          <a:bodyPr wrap="square">
            <a:spAutoFit/>
          </a:bodyPr>
          <a:lstStyle/>
          <a:p>
            <a:pPr marL="342900" indent="-342900">
              <a:buFont typeface="Arial" panose="020B0604020202020204" pitchFamily="34" charset="0"/>
              <a:buChar char="•"/>
            </a:pPr>
            <a:r>
              <a:rPr lang="en-US" dirty="0"/>
              <a:t>Tonal Calibration can be separated from Color Relationship </a:t>
            </a:r>
            <a:r>
              <a:rPr lang="en-US" dirty="0" smtClean="0"/>
              <a:t>Management</a:t>
            </a:r>
            <a:endParaRPr lang="en-US" dirty="0"/>
          </a:p>
        </p:txBody>
      </p:sp>
      <p:pic>
        <p:nvPicPr>
          <p:cNvPr id="4" name="Picture 10" descr="C:\Users\10069428\AppData\Local\Temp\SNAGHTML1065d23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182" y="1778452"/>
            <a:ext cx="7616643" cy="4313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4802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76" y="274638"/>
            <a:ext cx="8035150" cy="565169"/>
          </a:xfrm>
        </p:spPr>
        <p:txBody>
          <a:bodyPr/>
          <a:lstStyle/>
          <a:p>
            <a:r>
              <a:rPr lang="en-US" dirty="0" err="1" smtClean="0"/>
              <a:t>ColorFlow</a:t>
            </a:r>
            <a:r>
              <a:rPr lang="en-US" dirty="0" smtClean="0"/>
              <a:t> Feature Comparison with Harmony </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76" y="963632"/>
            <a:ext cx="8116729" cy="5081602"/>
          </a:xfrm>
          <a:prstGeom prst="rect">
            <a:avLst/>
          </a:prstGeom>
        </p:spPr>
      </p:pic>
    </p:spTree>
    <p:extLst>
      <p:ext uri="{BB962C8B-B14F-4D97-AF65-F5344CB8AC3E}">
        <p14:creationId xmlns:p14="http://schemas.microsoft.com/office/powerpoint/2010/main" val="6848750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3"/>
          <p:cNvSpPr>
            <a:spLocks noGrp="1"/>
          </p:cNvSpPr>
          <p:nvPr>
            <p:ph type="ctrTitle"/>
          </p:nvPr>
        </p:nvSpPr>
        <p:spPr bwMode="auto">
          <a:xfrm>
            <a:off x="1714500" y="4189413"/>
            <a:ext cx="7148513" cy="773112"/>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Demo</a:t>
            </a:r>
          </a:p>
        </p:txBody>
      </p:sp>
      <p:sp>
        <p:nvSpPr>
          <p:cNvPr id="50178" name="Subtitle 4"/>
          <p:cNvSpPr>
            <a:spLocks noGrp="1"/>
          </p:cNvSpPr>
          <p:nvPr>
            <p:ph type="subTitle" idx="1"/>
          </p:nvPr>
        </p:nvSpPr>
        <p:spPr bwMode="auto">
          <a:xfrm>
            <a:off x="1714500" y="4962525"/>
            <a:ext cx="7148513" cy="5588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Kodak </a:t>
            </a:r>
            <a:r>
              <a:rPr lang="en-US" dirty="0" err="1" smtClean="0">
                <a:latin typeface="Arial" pitchFamily="-72" charset="0"/>
              </a:rPr>
              <a:t>ColorFlow</a:t>
            </a:r>
            <a:r>
              <a:rPr lang="en-US" dirty="0" smtClean="0">
                <a:latin typeface="Arial" pitchFamily="-72" charset="0"/>
              </a:rPr>
              <a:t> Software Training</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Plate Calibration Curve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7149" y="1760825"/>
            <a:ext cx="6298551" cy="396575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975" y="3896102"/>
            <a:ext cx="3329840" cy="2612101"/>
          </a:xfrm>
          <a:prstGeom prst="rect">
            <a:avLst/>
          </a:prstGeom>
          <a:ln>
            <a:noFill/>
          </a:ln>
          <a:effectLst>
            <a:outerShdw blurRad="190500" algn="tl" rotWithShape="0">
              <a:srgbClr val="000000">
                <a:alpha val="70000"/>
              </a:srgbClr>
            </a:outerShdw>
          </a:effectLst>
        </p:spPr>
      </p:pic>
      <p:sp>
        <p:nvSpPr>
          <p:cNvPr id="7" name="TextBox 6"/>
          <p:cNvSpPr txBox="1"/>
          <p:nvPr/>
        </p:nvSpPr>
        <p:spPr>
          <a:xfrm>
            <a:off x="457200" y="1038225"/>
            <a:ext cx="7050905" cy="707886"/>
          </a:xfrm>
          <a:prstGeom prst="rect">
            <a:avLst/>
          </a:prstGeom>
          <a:noFill/>
        </p:spPr>
        <p:txBody>
          <a:bodyPr wrap="none" rtlCol="0">
            <a:spAutoFit/>
          </a:bodyPr>
          <a:lstStyle/>
          <a:p>
            <a:pPr marL="285750" indent="-285750">
              <a:buFont typeface="Arial" panose="020B0604020202020204" pitchFamily="34" charset="0"/>
              <a:buChar char="•"/>
            </a:pPr>
            <a:r>
              <a:rPr lang="en-US" sz="2000" dirty="0" smtClean="0"/>
              <a:t>Enter the </a:t>
            </a:r>
            <a:r>
              <a:rPr lang="en-US" sz="2000" dirty="0"/>
              <a:t>measured Dot Area values for each Tint In </a:t>
            </a:r>
            <a:r>
              <a:rPr lang="en-US" sz="2000" dirty="0" smtClean="0"/>
              <a:t>value</a:t>
            </a:r>
          </a:p>
          <a:p>
            <a:pPr marL="285750" indent="-285750">
              <a:buFont typeface="Arial" panose="020B0604020202020204" pitchFamily="34" charset="0"/>
              <a:buChar char="•"/>
            </a:pPr>
            <a:r>
              <a:rPr lang="en-US" sz="2000" dirty="0" smtClean="0"/>
              <a:t>View curve graphs in Tint out or Tint change view</a:t>
            </a:r>
            <a:endParaRPr lang="en-US" sz="2000" dirty="0"/>
          </a:p>
        </p:txBody>
      </p:sp>
    </p:spTree>
    <p:extLst>
      <p:ext uri="{BB962C8B-B14F-4D97-AF65-F5344CB8AC3E}">
        <p14:creationId xmlns:p14="http://schemas.microsoft.com/office/powerpoint/2010/main" val="41005910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Print Transfer Curve</a:t>
            </a:r>
            <a:endParaRPr lang="en-US" dirty="0"/>
          </a:p>
        </p:txBody>
      </p:sp>
      <p:sp>
        <p:nvSpPr>
          <p:cNvPr id="3" name="TextBox 2"/>
          <p:cNvSpPr txBox="1"/>
          <p:nvPr/>
        </p:nvSpPr>
        <p:spPr>
          <a:xfrm>
            <a:off x="446525" y="1028700"/>
            <a:ext cx="6581775"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Create a linear transfer curve as the start point</a:t>
            </a:r>
          </a:p>
          <a:p>
            <a:pPr marL="285750" indent="-285750">
              <a:buFont typeface="Arial" panose="020B0604020202020204" pitchFamily="34" charset="0"/>
              <a:buChar char="•"/>
            </a:pPr>
            <a:r>
              <a:rPr lang="en-US" sz="2000" dirty="0" smtClean="0"/>
              <a:t>Edit the transfer curve to get the desired output</a:t>
            </a:r>
            <a:endParaRPr lang="en-US" sz="2000" dirty="0"/>
          </a:p>
        </p:txBody>
      </p:sp>
      <p:pic>
        <p:nvPicPr>
          <p:cNvPr id="4" name="Picture 3"/>
          <p:cNvPicPr>
            <a:picLocks noChangeAspect="1"/>
          </p:cNvPicPr>
          <p:nvPr/>
        </p:nvPicPr>
        <p:blipFill>
          <a:blip r:embed="rId2"/>
          <a:stretch>
            <a:fillRect/>
          </a:stretch>
        </p:blipFill>
        <p:spPr>
          <a:xfrm>
            <a:off x="3552825" y="1925478"/>
            <a:ext cx="3997700" cy="3895569"/>
          </a:xfrm>
          <a:prstGeom prst="rect">
            <a:avLst/>
          </a:prstGeom>
        </p:spPr>
      </p:pic>
      <p:pic>
        <p:nvPicPr>
          <p:cNvPr id="5" name="Picture 4"/>
          <p:cNvPicPr>
            <a:picLocks noChangeAspect="1"/>
          </p:cNvPicPr>
          <p:nvPr/>
        </p:nvPicPr>
        <p:blipFill>
          <a:blip r:embed="rId3"/>
          <a:stretch>
            <a:fillRect/>
          </a:stretch>
        </p:blipFill>
        <p:spPr>
          <a:xfrm>
            <a:off x="939985" y="1925478"/>
            <a:ext cx="2416760" cy="4470439"/>
          </a:xfrm>
          <a:prstGeom prst="rect">
            <a:avLst/>
          </a:prstGeom>
        </p:spPr>
      </p:pic>
    </p:spTree>
    <p:extLst>
      <p:ext uri="{BB962C8B-B14F-4D97-AF65-F5344CB8AC3E}">
        <p14:creationId xmlns:p14="http://schemas.microsoft.com/office/powerpoint/2010/main" val="179979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Print Calibration Curve</a:t>
            </a:r>
            <a:endParaRPr lang="en-US" dirty="0"/>
          </a:p>
        </p:txBody>
      </p:sp>
      <p:sp>
        <p:nvSpPr>
          <p:cNvPr id="3" name="TextBox 2"/>
          <p:cNvSpPr txBox="1"/>
          <p:nvPr/>
        </p:nvSpPr>
        <p:spPr>
          <a:xfrm>
            <a:off x="1014413" y="1628774"/>
            <a:ext cx="3648075" cy="2971801"/>
          </a:xfrm>
          <a:prstGeom prst="rect">
            <a:avLst/>
          </a:prstGeom>
          <a:noFill/>
        </p:spPr>
        <p:txBody>
          <a:bodyPr wrap="square" rtlCol="0">
            <a:spAutoFit/>
          </a:bodyPr>
          <a:lstStyle/>
          <a:p>
            <a:endParaRPr lang="en-US" dirty="0"/>
          </a:p>
        </p:txBody>
      </p:sp>
      <p:sp>
        <p:nvSpPr>
          <p:cNvPr id="4" name="Text Placeholder 9"/>
          <p:cNvSpPr txBox="1">
            <a:spLocks/>
          </p:cNvSpPr>
          <p:nvPr/>
        </p:nvSpPr>
        <p:spPr>
          <a:xfrm>
            <a:off x="180975" y="942975"/>
            <a:ext cx="4481513" cy="2571750"/>
          </a:xfrm>
          <a:prstGeom prst="rect">
            <a:avLst/>
          </a:prstGeom>
        </p:spPr>
        <p:txBody>
          <a:bodyPr>
            <a:normAutofit fontScale="92500" lnSpcReduction="10000"/>
          </a:bodyPr>
          <a:lstStyle>
            <a:lvl1pPr marL="342900" indent="-342900" algn="l" defTabSz="457200" rtl="0" fontAlgn="base">
              <a:spcBef>
                <a:spcPct val="20000"/>
              </a:spcBef>
              <a:spcAft>
                <a:spcPct val="0"/>
              </a:spcAft>
              <a:buFont typeface="Arial" pitchFamily="-72" charset="0"/>
              <a:buChar char="•"/>
              <a:defRPr sz="2200" kern="1200">
                <a:solidFill>
                  <a:schemeClr val="tx1"/>
                </a:solidFill>
                <a:latin typeface="Arial"/>
                <a:ea typeface="ＭＳ Ｐゴシック" pitchFamily="-72" charset="-128"/>
                <a:cs typeface="ＭＳ Ｐゴシック" pitchFamily="-72" charset="-128"/>
              </a:defRPr>
            </a:lvl1pPr>
            <a:lvl2pPr marL="742950" indent="-285750" algn="l" defTabSz="457200" rtl="0" fontAlgn="base">
              <a:spcBef>
                <a:spcPct val="20000"/>
              </a:spcBef>
              <a:spcAft>
                <a:spcPct val="0"/>
              </a:spcAft>
              <a:buFont typeface="Arial" pitchFamily="-72" charset="0"/>
              <a:buChar char="–"/>
              <a:defRPr sz="2000" kern="1200">
                <a:solidFill>
                  <a:schemeClr val="tx1"/>
                </a:solidFill>
                <a:latin typeface="Arial"/>
                <a:ea typeface="ＭＳ Ｐゴシック" pitchFamily="-72" charset="-128"/>
                <a:cs typeface="ＭＳ Ｐゴシック" pitchFamily="-72" charset="-128"/>
              </a:defRPr>
            </a:lvl2pPr>
            <a:lvl3pPr marL="11430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3pPr>
            <a:lvl4pPr marL="16002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4pPr>
            <a:lvl5pPr marL="20574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1200"/>
              </a:spcBef>
            </a:pPr>
            <a:r>
              <a:rPr lang="en-US" sz="2000" dirty="0" smtClean="0"/>
              <a:t>Create a </a:t>
            </a:r>
            <a:r>
              <a:rPr lang="en-US" sz="2000" b="1" i="1" dirty="0" smtClean="0"/>
              <a:t>Device Condition </a:t>
            </a:r>
            <a:br>
              <a:rPr lang="en-US" sz="2000" b="1" i="1" dirty="0" smtClean="0"/>
            </a:br>
            <a:r>
              <a:rPr lang="en-US" sz="2000" dirty="0" smtClean="0"/>
              <a:t>based on a measured response (printed Tint Ramp)</a:t>
            </a:r>
          </a:p>
          <a:p>
            <a:pPr>
              <a:spcBef>
                <a:spcPts val="1200"/>
              </a:spcBef>
            </a:pPr>
            <a:r>
              <a:rPr lang="en-US" dirty="0"/>
              <a:t>Define </a:t>
            </a:r>
            <a:r>
              <a:rPr lang="en-US" i="1" dirty="0"/>
              <a:t>Target</a:t>
            </a:r>
            <a:r>
              <a:rPr lang="en-US" dirty="0"/>
              <a:t> response </a:t>
            </a:r>
            <a:br>
              <a:rPr lang="en-US" dirty="0"/>
            </a:br>
            <a:r>
              <a:rPr lang="en-US" dirty="0"/>
              <a:t>based on an industry standard </a:t>
            </a:r>
            <a:br>
              <a:rPr lang="en-US" dirty="0"/>
            </a:br>
            <a:r>
              <a:rPr lang="en-US" dirty="0"/>
              <a:t>and choose </a:t>
            </a:r>
            <a:r>
              <a:rPr lang="en-US" i="1" dirty="0"/>
              <a:t>Curve Method</a:t>
            </a:r>
          </a:p>
          <a:p>
            <a:pPr lvl="1">
              <a:spcBef>
                <a:spcPts val="600"/>
              </a:spcBef>
              <a:buFont typeface="Wingdings" panose="05000000000000000000" pitchFamily="2" charset="2"/>
              <a:buChar char="§"/>
            </a:pPr>
            <a:r>
              <a:rPr lang="en-US" sz="2200" i="1" dirty="0"/>
              <a:t>Tonal Match </a:t>
            </a:r>
            <a:r>
              <a:rPr lang="en-US" sz="2200" dirty="0"/>
              <a:t>or</a:t>
            </a:r>
            <a:r>
              <a:rPr lang="en-US" sz="2200" i="1" dirty="0"/>
              <a:t> </a:t>
            </a:r>
            <a:br>
              <a:rPr lang="en-US" sz="2200" i="1" dirty="0"/>
            </a:br>
            <a:r>
              <a:rPr lang="en-US" sz="2200" i="1" dirty="0"/>
              <a:t>Grey Balance</a:t>
            </a:r>
            <a:endParaRPr lang="en-US" sz="2000" dirty="0" smtClean="0"/>
          </a:p>
          <a:p>
            <a:pPr marL="0" indent="0">
              <a:spcBef>
                <a:spcPts val="1200"/>
              </a:spcBef>
              <a:buFont typeface="Arial" pitchFamily="-72" charset="0"/>
              <a:buNone/>
            </a:pPr>
            <a:endParaRPr lang="en-US" i="1" dirty="0"/>
          </a:p>
        </p:txBody>
      </p:sp>
      <p:pic>
        <p:nvPicPr>
          <p:cNvPr id="5" name="Picture 2" descr="C:\Users\10069428\AppData\Local\Temp\SNAGHTML158a695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974" y="1410802"/>
            <a:ext cx="5737497" cy="4580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66236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Make </a:t>
            </a:r>
            <a:r>
              <a:rPr lang="en-US" sz="3200" dirty="0"/>
              <a:t>on-the-fly Tonal A</a:t>
            </a:r>
            <a:r>
              <a:rPr lang="en-US" sz="3200" dirty="0" smtClean="0"/>
              <a:t>djustments</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425" y="2022941"/>
            <a:ext cx="2469918" cy="2547711"/>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5023" y="1926746"/>
            <a:ext cx="3312986" cy="2827211"/>
          </a:xfrm>
          <a:prstGeom prst="rect">
            <a:avLst/>
          </a:prstGeom>
          <a:ln>
            <a:noFill/>
          </a:ln>
          <a:effectLst>
            <a:outerShdw blurRad="190500" algn="tl" rotWithShape="0">
              <a:srgbClr val="000000">
                <a:alpha val="70000"/>
              </a:srgbClr>
            </a:outerShdw>
          </a:effec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425" y="4957984"/>
            <a:ext cx="6372797" cy="1327023"/>
          </a:xfrm>
          <a:prstGeom prst="rect">
            <a:avLst/>
          </a:prstGeom>
          <a:ln>
            <a:noFill/>
          </a:ln>
          <a:effectLst>
            <a:outerShdw blurRad="190500" algn="tl" rotWithShape="0">
              <a:srgbClr val="000000">
                <a:alpha val="70000"/>
              </a:srgbClr>
            </a:outerShdw>
          </a:effectLst>
        </p:spPr>
      </p:pic>
      <p:sp>
        <p:nvSpPr>
          <p:cNvPr id="7" name="TextBox 6"/>
          <p:cNvSpPr txBox="1"/>
          <p:nvPr/>
        </p:nvSpPr>
        <p:spPr>
          <a:xfrm>
            <a:off x="461962" y="969709"/>
            <a:ext cx="6929438" cy="984885"/>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Make an on-the-fly Tonal Match tonal adjustments in </a:t>
            </a:r>
            <a:r>
              <a:rPr lang="en-US" sz="2000" dirty="0" err="1" smtClean="0"/>
              <a:t>Prinergy</a:t>
            </a:r>
            <a:r>
              <a:rPr lang="en-US" sz="2000" dirty="0" smtClean="0"/>
              <a:t>, and track </a:t>
            </a:r>
            <a:r>
              <a:rPr lang="en-US" sz="2000" dirty="0"/>
              <a:t>edit </a:t>
            </a:r>
            <a:r>
              <a:rPr lang="en-US" sz="2000" dirty="0" smtClean="0"/>
              <a:t>history </a:t>
            </a:r>
            <a:r>
              <a:rPr lang="en-US" sz="2000" dirty="0"/>
              <a:t>made in the Tonal Control</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180847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a Spot Ink to the Print Curve</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301" y="1779697"/>
            <a:ext cx="6794500" cy="4320202"/>
          </a:xfrm>
          <a:prstGeom prst="rect">
            <a:avLst/>
          </a:prstGeom>
          <a:effectLst>
            <a:outerShdw blurRad="50800" dist="38100" dir="2700000" algn="tl" rotWithShape="0">
              <a:prstClr val="black">
                <a:alpha val="40000"/>
              </a:prstClr>
            </a:outerShdw>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657" y="3898547"/>
            <a:ext cx="3455575" cy="1160145"/>
          </a:xfrm>
          <a:prstGeom prst="rect">
            <a:avLst/>
          </a:prstGeom>
          <a:ln>
            <a:noFill/>
          </a:ln>
          <a:effectLst>
            <a:outerShdw blurRad="190500" algn="tl" rotWithShape="0">
              <a:srgbClr val="000000">
                <a:alpha val="70000"/>
              </a:srgbClr>
            </a:outerShdw>
          </a:effectLst>
        </p:spPr>
      </p:pic>
      <p:sp>
        <p:nvSpPr>
          <p:cNvPr id="5" name="TextBox 4"/>
          <p:cNvSpPr txBox="1"/>
          <p:nvPr/>
        </p:nvSpPr>
        <p:spPr>
          <a:xfrm>
            <a:off x="572657" y="1000125"/>
            <a:ext cx="7456918"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Add a custom spot ink that uses a unique curve to control its tonality</a:t>
            </a:r>
            <a:endParaRPr lang="en-US" sz="2000" dirty="0"/>
          </a:p>
        </p:txBody>
      </p:sp>
    </p:spTree>
    <p:extLst>
      <p:ext uri="{BB962C8B-B14F-4D97-AF65-F5344CB8AC3E}">
        <p14:creationId xmlns:p14="http://schemas.microsoft.com/office/powerpoint/2010/main" val="15834003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t>
            </a:r>
            <a:r>
              <a:rPr lang="en-US" dirty="0" err="1" smtClean="0"/>
              <a:t>ColorFlow</a:t>
            </a:r>
            <a:r>
              <a:rPr lang="en-US" dirty="0" smtClean="0"/>
              <a:t> Reports</a:t>
            </a:r>
            <a:endParaRPr lang="en-US" dirty="0"/>
          </a:p>
        </p:txBody>
      </p:sp>
      <p:sp>
        <p:nvSpPr>
          <p:cNvPr id="3" name="Content Placeholder 2"/>
          <p:cNvSpPr>
            <a:spLocks noGrp="1"/>
          </p:cNvSpPr>
          <p:nvPr>
            <p:ph idx="1"/>
          </p:nvPr>
        </p:nvSpPr>
        <p:spPr>
          <a:xfrm>
            <a:off x="457199" y="880774"/>
            <a:ext cx="8220075" cy="496669"/>
          </a:xfrm>
        </p:spPr>
        <p:txBody>
          <a:bodyPr/>
          <a:lstStyle/>
          <a:p>
            <a:r>
              <a:rPr lang="en-US" sz="2000" dirty="0" smtClean="0"/>
              <a:t>Reports are generated from the </a:t>
            </a:r>
            <a:r>
              <a:rPr lang="en-US" sz="2000" b="1" dirty="0" smtClean="0"/>
              <a:t>Measurements</a:t>
            </a:r>
            <a:r>
              <a:rPr lang="en-US" sz="2000" dirty="0" smtClean="0"/>
              <a:t> tab in PDF format</a:t>
            </a:r>
            <a:br>
              <a:rPr lang="en-US" sz="2000" dirty="0" smtClean="0"/>
            </a:br>
            <a:endParaRPr lang="en-US" sz="2000" dirty="0"/>
          </a:p>
        </p:txBody>
      </p:sp>
      <p:sp>
        <p:nvSpPr>
          <p:cNvPr id="10" name="TextBox 9"/>
          <p:cNvSpPr txBox="1"/>
          <p:nvPr/>
        </p:nvSpPr>
        <p:spPr>
          <a:xfrm>
            <a:off x="8902700" y="4381500"/>
            <a:ext cx="184666" cy="369332"/>
          </a:xfrm>
          <a:prstGeom prst="rect">
            <a:avLst/>
          </a:prstGeom>
          <a:noFill/>
        </p:spPr>
        <p:txBody>
          <a:bodyPr wrap="none" rtlCol="0">
            <a:spAutoFit/>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0561" y="1460890"/>
            <a:ext cx="3242120" cy="2143697"/>
          </a:xfrm>
          <a:prstGeom prst="rect">
            <a:avLst/>
          </a:prstGeom>
          <a:ln>
            <a:noFill/>
          </a:ln>
          <a:effectLst>
            <a:outerShdw blurRad="190500" algn="tl" rotWithShape="0">
              <a:srgbClr val="000000">
                <a:alpha val="70000"/>
              </a:srgbClr>
            </a:outerShdw>
          </a:effectLst>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297" y="1488431"/>
            <a:ext cx="2692908" cy="34074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80358" y="2362445"/>
            <a:ext cx="3114675" cy="1291590"/>
          </a:xfrm>
          <a:prstGeom prst="rect">
            <a:avLst/>
          </a:prstGeom>
          <a:ln>
            <a:noFill/>
          </a:ln>
          <a:effectLst>
            <a:outerShdw blurRad="190500" algn="tl" rotWithShape="0">
              <a:srgbClr val="000000">
                <a:alpha val="70000"/>
              </a:srgbClr>
            </a:outerShdw>
          </a:effectLst>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768" y="4119181"/>
            <a:ext cx="2961132" cy="2723579"/>
          </a:xfrm>
          <a:prstGeom prst="rect">
            <a:avLst/>
          </a:prstGeom>
          <a:ln>
            <a:noFill/>
          </a:ln>
          <a:effectLst>
            <a:outerShdw blurRad="190500" algn="tl" rotWithShape="0">
              <a:srgbClr val="000000">
                <a:alpha val="70000"/>
              </a:srgbClr>
            </a:outerShdw>
          </a:effectLst>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05463" y="4277010"/>
            <a:ext cx="2444496" cy="2407920"/>
          </a:xfrm>
          <a:prstGeom prst="rect">
            <a:avLst/>
          </a:prstGeom>
          <a:ln>
            <a:noFill/>
          </a:ln>
          <a:effectLst>
            <a:outerShdw blurRad="190500" algn="tl" rotWithShape="0">
              <a:srgbClr val="000000">
                <a:alpha val="70000"/>
              </a:srgbClr>
            </a:outerShdw>
          </a:effectLst>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48313" y="3688035"/>
            <a:ext cx="3222784" cy="2163413"/>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Color Challenge</a:t>
            </a:r>
            <a:endParaRPr lang="en-US" dirty="0"/>
          </a:p>
        </p:txBody>
      </p:sp>
      <p:sp>
        <p:nvSpPr>
          <p:cNvPr id="4" name="Rectangle 1"/>
          <p:cNvSpPr>
            <a:spLocks/>
          </p:cNvSpPr>
          <p:nvPr/>
        </p:nvSpPr>
        <p:spPr bwMode="auto">
          <a:xfrm>
            <a:off x="1512139" y="3481364"/>
            <a:ext cx="5700251" cy="1772444"/>
          </a:xfrm>
          <a:prstGeom prst="rect">
            <a:avLst/>
          </a:prstGeom>
          <a:noFill/>
          <a:ln w="9525">
            <a:noFill/>
            <a:miter lim="800000"/>
            <a:headEnd/>
            <a:tailEnd/>
          </a:ln>
        </p:spPr>
        <p:txBody>
          <a:bodyPr lIns="0" tIns="0" rIns="0" bIns="0" anchor="ctr">
            <a:prstTxWarp prst="textNoShape">
              <a:avLst/>
            </a:prstTxWarp>
          </a:bodyPr>
          <a:lstStyle/>
          <a:p>
            <a:r>
              <a:rPr lang="en-US" sz="2800" dirty="0">
                <a:solidFill>
                  <a:srgbClr val="636363"/>
                </a:solidFill>
                <a:latin typeface="Whitney K Book" pitchFamily="50" charset="0"/>
                <a:ea typeface="ヒラギノ角ゴ ProN W3" charset="-128"/>
                <a:cs typeface="ヒラギノ角ゴ ProN W3" charset="-128"/>
                <a:sym typeface="Whitney K Book" pitchFamily="50" charset="0"/>
              </a:rPr>
              <a:t>Many color elements </a:t>
            </a:r>
            <a:r>
              <a:rPr lang="en-US" sz="2800" dirty="0" smtClean="0">
                <a:solidFill>
                  <a:srgbClr val="636363"/>
                </a:solidFill>
                <a:latin typeface="Whitney K Book" pitchFamily="50" charset="0"/>
                <a:ea typeface="ヒラギノ角ゴ ProN W3" charset="-128"/>
                <a:cs typeface="ヒラギノ角ゴ ProN W3" charset="-128"/>
                <a:sym typeface="Whitney K Book" pitchFamily="50" charset="0"/>
              </a:rPr>
              <a:t>are needed </a:t>
            </a:r>
            <a:r>
              <a:rPr lang="en-US" sz="2800" dirty="0">
                <a:solidFill>
                  <a:srgbClr val="636363"/>
                </a:solidFill>
                <a:latin typeface="Whitney K Book" pitchFamily="50" charset="0"/>
                <a:ea typeface="ヒラギノ角ゴ ProN W3" charset="-128"/>
                <a:cs typeface="ヒラギノ角ゴ ProN W3" charset="-128"/>
                <a:sym typeface="Whitney K Book" pitchFamily="50" charset="0"/>
              </a:rPr>
              <a:t>to </a:t>
            </a:r>
            <a:r>
              <a:rPr lang="en-US" sz="2800" dirty="0" smtClean="0">
                <a:solidFill>
                  <a:srgbClr val="636363"/>
                </a:solidFill>
                <a:latin typeface="Whitney K Book" pitchFamily="50" charset="0"/>
                <a:ea typeface="ヒラギノ角ゴ ProN W3" charset="-128"/>
                <a:cs typeface="ヒラギノ角ゴ ProN W3" charset="-128"/>
                <a:sym typeface="Whitney K Book" pitchFamily="50" charset="0"/>
              </a:rPr>
              <a:t>make </a:t>
            </a:r>
            <a:r>
              <a:rPr lang="en-US" sz="2800" b="1" dirty="0">
                <a:solidFill>
                  <a:srgbClr val="FF7F00"/>
                </a:solidFill>
                <a:latin typeface="Whitney K Book" pitchFamily="50" charset="0"/>
                <a:ea typeface="ヒラギノ角ゴ ProN W3" charset="-128"/>
                <a:cs typeface="ヒラギノ角ゴ ProN W3" charset="-128"/>
                <a:sym typeface="Whitney K Bold" pitchFamily="50" charset="0"/>
              </a:rPr>
              <a:t>“that”</a:t>
            </a:r>
            <a:r>
              <a:rPr lang="en-US" sz="2800" dirty="0">
                <a:solidFill>
                  <a:srgbClr val="636363"/>
                </a:solidFill>
                <a:latin typeface="Whitney K Book" pitchFamily="50" charset="0"/>
                <a:ea typeface="ヒラギノ角ゴ ProN W3" charset="-128"/>
                <a:cs typeface="ヒラギノ角ゴ ProN W3" charset="-128"/>
                <a:sym typeface="Whitney K Book" pitchFamily="50" charset="0"/>
              </a:rPr>
              <a:t> look like </a:t>
            </a:r>
            <a:r>
              <a:rPr lang="en-US" sz="2800" b="1" dirty="0">
                <a:solidFill>
                  <a:srgbClr val="ED0000"/>
                </a:solidFill>
                <a:latin typeface="Whitney K Book" pitchFamily="50" charset="0"/>
                <a:ea typeface="ヒラギノ角ゴ ProN W3" charset="-128"/>
                <a:cs typeface="ヒラギノ角ゴ ProN W3" charset="-128"/>
                <a:sym typeface="Whitney K Bold" pitchFamily="50" charset="0"/>
              </a:rPr>
              <a:t>“this</a:t>
            </a:r>
            <a:r>
              <a:rPr lang="en-US" sz="2800" b="1" dirty="0" smtClean="0">
                <a:solidFill>
                  <a:srgbClr val="ED0000"/>
                </a:solidFill>
                <a:latin typeface="Whitney K Book" pitchFamily="50" charset="0"/>
                <a:ea typeface="ヒラギノ角ゴ ProN W3" charset="-128"/>
                <a:cs typeface="ヒラギノ角ゴ ProN W3" charset="-128"/>
                <a:sym typeface="Whitney K Bold" pitchFamily="50" charset="0"/>
              </a:rPr>
              <a:t>”</a:t>
            </a:r>
            <a:r>
              <a:rPr lang="en-US" sz="2800" dirty="0" smtClean="0">
                <a:solidFill>
                  <a:srgbClr val="636363"/>
                </a:solidFill>
                <a:latin typeface="Whitney K Book" pitchFamily="50" charset="0"/>
                <a:ea typeface="ヒラギノ角ゴ ProN W3" charset="-128"/>
                <a:cs typeface="ヒラギノ角ゴ ProN W3" charset="-128"/>
                <a:sym typeface="Whitney K Book" pitchFamily="50" charset="0"/>
              </a:rPr>
              <a:t>.</a:t>
            </a:r>
            <a:endParaRPr lang="en-US" sz="2800" b="1" dirty="0">
              <a:solidFill>
                <a:srgbClr val="ED0000"/>
              </a:solidFill>
              <a:latin typeface="Whitney K Book" pitchFamily="50" charset="0"/>
              <a:ea typeface="ヒラギノ角ゴ ProN W3" charset="-128"/>
              <a:cs typeface="ヒラギノ角ゴ ProN W3" charset="-128"/>
              <a:sym typeface="Whitney K Bold" pitchFamily="50" charset="0"/>
            </a:endParaRPr>
          </a:p>
        </p:txBody>
      </p:sp>
      <p:grpSp>
        <p:nvGrpSpPr>
          <p:cNvPr id="10" name="Group 9"/>
          <p:cNvGrpSpPr/>
          <p:nvPr/>
        </p:nvGrpSpPr>
        <p:grpSpPr>
          <a:xfrm>
            <a:off x="638175" y="1377943"/>
            <a:ext cx="6944243" cy="2054256"/>
            <a:chOff x="457200" y="1676362"/>
            <a:chExt cx="7853362" cy="2323193"/>
          </a:xfrm>
        </p:grpSpPr>
        <p:pic>
          <p:nvPicPr>
            <p:cNvPr id="5" name="Picture 2"/>
            <p:cNvPicPr>
              <a:picLocks noChangeArrowheads="1"/>
            </p:cNvPicPr>
            <p:nvPr/>
          </p:nvPicPr>
          <p:blipFill>
            <a:blip r:embed="rId3"/>
            <a:srcRect/>
            <a:stretch>
              <a:fillRect/>
            </a:stretch>
          </p:blipFill>
          <p:spPr bwMode="auto">
            <a:xfrm rot="539999">
              <a:off x="7497762" y="2704155"/>
              <a:ext cx="812800" cy="1295400"/>
            </a:xfrm>
            <a:prstGeom prst="rect">
              <a:avLst/>
            </a:prstGeom>
            <a:noFill/>
            <a:ln w="9525">
              <a:noFill/>
              <a:miter lim="800000"/>
              <a:headEnd/>
              <a:tailEnd/>
            </a:ln>
          </p:spPr>
        </p:pic>
        <p:pic>
          <p:nvPicPr>
            <p:cNvPr id="6" name="Picture 4"/>
            <p:cNvPicPr>
              <a:picLocks noChangeArrowheads="1"/>
            </p:cNvPicPr>
            <p:nvPr/>
          </p:nvPicPr>
          <p:blipFill>
            <a:blip r:embed="rId4"/>
            <a:srcRect/>
            <a:stretch>
              <a:fillRect/>
            </a:stretch>
          </p:blipFill>
          <p:spPr bwMode="auto">
            <a:xfrm>
              <a:off x="457200" y="2395499"/>
              <a:ext cx="1206500" cy="1587500"/>
            </a:xfrm>
            <a:prstGeom prst="rect">
              <a:avLst/>
            </a:prstGeom>
            <a:noFill/>
            <a:ln w="12700">
              <a:noFill/>
              <a:miter lim="800000"/>
              <a:headEnd/>
              <a:tailEnd/>
            </a:ln>
          </p:spPr>
        </p:pic>
        <p:pic>
          <p:nvPicPr>
            <p:cNvPr id="7" name="Picture 5"/>
            <p:cNvPicPr>
              <a:picLocks noChangeArrowheads="1"/>
            </p:cNvPicPr>
            <p:nvPr/>
          </p:nvPicPr>
          <p:blipFill>
            <a:blip r:embed="rId5"/>
            <a:srcRect/>
            <a:stretch>
              <a:fillRect/>
            </a:stretch>
          </p:blipFill>
          <p:spPr bwMode="auto">
            <a:xfrm>
              <a:off x="2608258" y="1676362"/>
              <a:ext cx="1231900" cy="1409700"/>
            </a:xfrm>
            <a:prstGeom prst="rect">
              <a:avLst/>
            </a:prstGeom>
            <a:noFill/>
            <a:ln w="12700">
              <a:noFill/>
              <a:miter lim="800000"/>
              <a:headEnd/>
              <a:tailEnd/>
            </a:ln>
          </p:spPr>
        </p:pic>
        <p:pic>
          <p:nvPicPr>
            <p:cNvPr id="8" name="Picture 10"/>
            <p:cNvPicPr>
              <a:picLocks noChangeArrowheads="1"/>
            </p:cNvPicPr>
            <p:nvPr/>
          </p:nvPicPr>
          <p:blipFill>
            <a:blip r:embed="rId4"/>
            <a:srcRect/>
            <a:stretch>
              <a:fillRect/>
            </a:stretch>
          </p:blipFill>
          <p:spPr bwMode="auto">
            <a:xfrm>
              <a:off x="4668837" y="1922424"/>
              <a:ext cx="787400" cy="1041400"/>
            </a:xfrm>
            <a:prstGeom prst="rect">
              <a:avLst/>
            </a:prstGeom>
            <a:noFill/>
            <a:ln w="12700">
              <a:noFill/>
              <a:miter lim="800000"/>
              <a:headEnd/>
              <a:tailEnd/>
            </a:ln>
          </p:spPr>
        </p:pic>
        <p:pic>
          <p:nvPicPr>
            <p:cNvPr id="9" name="Picture 11"/>
            <p:cNvPicPr>
              <a:picLocks noChangeArrowheads="1"/>
            </p:cNvPicPr>
            <p:nvPr/>
          </p:nvPicPr>
          <p:blipFill>
            <a:blip r:embed="rId4"/>
            <a:srcRect/>
            <a:stretch>
              <a:fillRect/>
            </a:stretch>
          </p:blipFill>
          <p:spPr bwMode="auto">
            <a:xfrm>
              <a:off x="5532437" y="1922424"/>
              <a:ext cx="787400" cy="1041400"/>
            </a:xfrm>
            <a:prstGeom prst="rect">
              <a:avLst/>
            </a:prstGeom>
            <a:noFill/>
            <a:ln w="12700">
              <a:noFill/>
              <a:miter lim="800000"/>
              <a:headEnd/>
              <a:tailEnd/>
            </a:ln>
          </p:spPr>
        </p:pic>
      </p:grpSp>
      <p:sp>
        <p:nvSpPr>
          <p:cNvPr id="11" name="Rectangle 9"/>
          <p:cNvSpPr>
            <a:spLocks/>
          </p:cNvSpPr>
          <p:nvPr/>
        </p:nvSpPr>
        <p:spPr bwMode="auto">
          <a:xfrm>
            <a:off x="659899" y="3566349"/>
            <a:ext cx="1230312" cy="276999"/>
          </a:xfrm>
          <a:prstGeom prst="rect">
            <a:avLst/>
          </a:prstGeom>
          <a:noFill/>
          <a:ln w="9525">
            <a:noFill/>
            <a:miter lim="800000"/>
            <a:headEnd/>
            <a:tailEnd/>
          </a:ln>
        </p:spPr>
        <p:txBody>
          <a:bodyPr wrap="square" lIns="0" tIns="0" rIns="0" bIns="0" anchor="b">
            <a:prstTxWarp prst="textNoShape">
              <a:avLst/>
            </a:prstTxWarp>
            <a:spAutoFit/>
          </a:bodyPr>
          <a:lstStyle/>
          <a:p>
            <a:r>
              <a:rPr lang="en-US" sz="1800" dirty="0">
                <a:solidFill>
                  <a:srgbClr val="000000"/>
                </a:solidFill>
                <a:latin typeface="Whitney K Medium" pitchFamily="50" charset="0"/>
                <a:ea typeface="ヒラギノ角ゴ ProN W3" charset="-128"/>
                <a:cs typeface="ヒラギノ角ゴ ProN W3" charset="-128"/>
                <a:sym typeface="Whitney K Medium" pitchFamily="50" charset="0"/>
              </a:rPr>
              <a:t>ICC Profiles</a:t>
            </a:r>
          </a:p>
        </p:txBody>
      </p:sp>
      <p:sp>
        <p:nvSpPr>
          <p:cNvPr id="13" name="Rectangle 6"/>
          <p:cNvSpPr>
            <a:spLocks/>
          </p:cNvSpPr>
          <p:nvPr/>
        </p:nvSpPr>
        <p:spPr bwMode="auto">
          <a:xfrm>
            <a:off x="2790762" y="2742554"/>
            <a:ext cx="679450" cy="546100"/>
          </a:xfrm>
          <a:prstGeom prst="rect">
            <a:avLst/>
          </a:prstGeom>
          <a:noFill/>
          <a:ln w="12700">
            <a:noFill/>
            <a:miter lim="800000"/>
            <a:headEnd/>
            <a:tailEnd/>
          </a:ln>
        </p:spPr>
        <p:txBody>
          <a:bodyPr wrap="none" lIns="0" tIns="0" rIns="0" bIns="0" anchorCtr="1">
            <a:prstTxWarp prst="textNoShape">
              <a:avLst/>
            </a:prstTxWarp>
            <a:spAutoFit/>
          </a:bodyPr>
          <a:lstStyle/>
          <a:p>
            <a:r>
              <a:rPr lang="en-US" sz="1800" dirty="0">
                <a:solidFill>
                  <a:srgbClr val="000000"/>
                </a:solidFill>
                <a:latin typeface="Whitney K Medium" pitchFamily="50" charset="0"/>
                <a:ea typeface="ヒラギノ角ゴ ProN W3" charset="-128"/>
                <a:cs typeface="ヒラギノ角ゴ ProN W3" charset="-128"/>
                <a:sym typeface="Whitney K Medium" pitchFamily="50" charset="0"/>
              </a:rPr>
              <a:t>Curves</a:t>
            </a:r>
          </a:p>
          <a:p>
            <a:endParaRPr lang="en-US" sz="1800" dirty="0">
              <a:solidFill>
                <a:srgbClr val="000000"/>
              </a:solidFill>
              <a:latin typeface="Whitney K Medium" pitchFamily="50" charset="0"/>
              <a:ea typeface="ヒラギノ角ゴ ProN W3" charset="-128"/>
              <a:cs typeface="ヒラギノ角ゴ ProN W3" charset="-128"/>
              <a:sym typeface="Whitney K Medium" pitchFamily="50" charset="0"/>
            </a:endParaRPr>
          </a:p>
        </p:txBody>
      </p:sp>
      <p:sp>
        <p:nvSpPr>
          <p:cNvPr id="16" name="Rectangle 8"/>
          <p:cNvSpPr>
            <a:spLocks/>
          </p:cNvSpPr>
          <p:nvPr/>
        </p:nvSpPr>
        <p:spPr bwMode="auto">
          <a:xfrm>
            <a:off x="4519789" y="2742554"/>
            <a:ext cx="1129028" cy="276999"/>
          </a:xfrm>
          <a:prstGeom prst="rect">
            <a:avLst/>
          </a:prstGeom>
          <a:noFill/>
          <a:ln w="9525">
            <a:noFill/>
            <a:miter lim="800000"/>
            <a:headEnd/>
            <a:tailEnd/>
          </a:ln>
        </p:spPr>
        <p:txBody>
          <a:bodyPr wrap="none" lIns="0" tIns="0" rIns="0" bIns="0" anchor="ctr">
            <a:prstTxWarp prst="textNoShape">
              <a:avLst/>
            </a:prstTxWarp>
            <a:spAutoFit/>
          </a:bodyPr>
          <a:lstStyle/>
          <a:p>
            <a:r>
              <a:rPr lang="en-US" sz="1800" dirty="0" err="1" smtClean="0">
                <a:solidFill>
                  <a:srgbClr val="000000"/>
                </a:solidFill>
                <a:latin typeface="Whitney K Medium" pitchFamily="50" charset="0"/>
                <a:ea typeface="ヒラギノ角ゴ ProN W3" charset="-128"/>
                <a:cs typeface="ヒラギノ角ゴ ProN W3" charset="-128"/>
                <a:sym typeface="Whitney K Medium" pitchFamily="50" charset="0"/>
              </a:rPr>
              <a:t>DeviceLink</a:t>
            </a:r>
            <a:endParaRPr lang="en-US" sz="1800" dirty="0">
              <a:solidFill>
                <a:srgbClr val="000000"/>
              </a:solidFill>
              <a:latin typeface="Whitney K Medium" pitchFamily="50" charset="0"/>
              <a:ea typeface="ヒラギノ角ゴ ProN W3" charset="-128"/>
              <a:cs typeface="ヒラギノ角ゴ ProN W3" charset="-128"/>
              <a:sym typeface="Whitney K Medium" pitchFamily="50" charset="0"/>
            </a:endParaRPr>
          </a:p>
        </p:txBody>
      </p:sp>
      <p:sp>
        <p:nvSpPr>
          <p:cNvPr id="24" name="Rectangle 8"/>
          <p:cNvSpPr>
            <a:spLocks/>
          </p:cNvSpPr>
          <p:nvPr/>
        </p:nvSpPr>
        <p:spPr bwMode="auto">
          <a:xfrm>
            <a:off x="6650608" y="3566349"/>
            <a:ext cx="1194879" cy="276999"/>
          </a:xfrm>
          <a:prstGeom prst="rect">
            <a:avLst/>
          </a:prstGeom>
          <a:noFill/>
          <a:ln w="9525">
            <a:noFill/>
            <a:miter lim="800000"/>
            <a:headEnd/>
            <a:tailEnd/>
          </a:ln>
        </p:spPr>
        <p:txBody>
          <a:bodyPr wrap="none" lIns="0" tIns="0" rIns="0" bIns="0" anchor="b">
            <a:prstTxWarp prst="textNoShape">
              <a:avLst/>
            </a:prstTxWarp>
            <a:spAutoFit/>
          </a:bodyPr>
          <a:lstStyle/>
          <a:p>
            <a:pPr algn="ctr"/>
            <a:r>
              <a:rPr lang="en-US" dirty="0" smtClean="0">
                <a:solidFill>
                  <a:srgbClr val="000000"/>
                </a:solidFill>
                <a:latin typeface="Whitney K Medium" pitchFamily="50" charset="0"/>
                <a:ea typeface="ヒラギノ角ゴ ProN W3" charset="-128"/>
                <a:cs typeface="ヒラギノ角ゴ ProN W3" charset="-128"/>
                <a:sym typeface="Whitney K Medium" pitchFamily="50" charset="0"/>
              </a:rPr>
              <a:t>Spot recipes</a:t>
            </a:r>
            <a:endParaRPr lang="en-US" sz="1800" dirty="0">
              <a:solidFill>
                <a:srgbClr val="000000"/>
              </a:solidFill>
              <a:latin typeface="Whitney K Medium" pitchFamily="50" charset="0"/>
              <a:ea typeface="ヒラギノ角ゴ ProN W3" charset="-128"/>
              <a:cs typeface="ヒラギノ角ゴ ProN W3" charset="-128"/>
              <a:sym typeface="Whitney K Medium" pitchFamily="50"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3"/>
          <p:cNvSpPr>
            <a:spLocks noGrp="1"/>
          </p:cNvSpPr>
          <p:nvPr>
            <p:ph type="ctrTitle"/>
          </p:nvPr>
        </p:nvSpPr>
        <p:spPr bwMode="auto">
          <a:xfrm>
            <a:off x="1714500" y="4189413"/>
            <a:ext cx="7148513" cy="773112"/>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Curve Editing</a:t>
            </a:r>
          </a:p>
        </p:txBody>
      </p:sp>
      <p:sp>
        <p:nvSpPr>
          <p:cNvPr id="50178" name="Subtitle 4"/>
          <p:cNvSpPr>
            <a:spLocks noGrp="1"/>
          </p:cNvSpPr>
          <p:nvPr>
            <p:ph type="subTitle" idx="1"/>
          </p:nvPr>
        </p:nvSpPr>
        <p:spPr bwMode="auto">
          <a:xfrm>
            <a:off x="1714500" y="4962525"/>
            <a:ext cx="7148513" cy="5588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Kodak </a:t>
            </a:r>
            <a:r>
              <a:rPr lang="en-US" dirty="0" err="1" smtClean="0">
                <a:latin typeface="Arial" pitchFamily="-72" charset="0"/>
              </a:rPr>
              <a:t>ColorFlow</a:t>
            </a:r>
            <a:r>
              <a:rPr lang="en-US" dirty="0" smtClean="0">
                <a:latin typeface="Arial" pitchFamily="-72" charset="0"/>
              </a:rPr>
              <a:t> Software Training</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Tonal Adjustment Tool</a:t>
            </a:r>
            <a:endParaRPr lang="en-US" dirty="0"/>
          </a:p>
        </p:txBody>
      </p:sp>
      <p:sp>
        <p:nvSpPr>
          <p:cNvPr id="3" name="Content Placeholder 2"/>
          <p:cNvSpPr>
            <a:spLocks noGrp="1"/>
          </p:cNvSpPr>
          <p:nvPr>
            <p:ph idx="1"/>
          </p:nvPr>
        </p:nvSpPr>
        <p:spPr/>
        <p:txBody>
          <a:bodyPr/>
          <a:lstStyle/>
          <a:p>
            <a:pPr>
              <a:buNone/>
            </a:pPr>
            <a:r>
              <a:rPr lang="en-US" sz="2000" b="1" dirty="0" smtClean="0"/>
              <a:t>Key points:</a:t>
            </a:r>
          </a:p>
          <a:p>
            <a:r>
              <a:rPr lang="en-US" sz="2000" dirty="0" smtClean="0">
                <a:solidFill>
                  <a:srgbClr val="000000"/>
                </a:solidFill>
                <a:latin typeface="Arial" charset="0"/>
              </a:rPr>
              <a:t>Simple curve tonal adjustments – works well for small “tweaks”</a:t>
            </a:r>
          </a:p>
          <a:p>
            <a:pPr defTabSz="1300163">
              <a:spcAft>
                <a:spcPct val="25000"/>
              </a:spcAft>
              <a:buClr>
                <a:schemeClr val="tx1"/>
              </a:buClr>
              <a:buFont typeface="Arial"/>
              <a:buChar char="•"/>
            </a:pPr>
            <a:r>
              <a:rPr lang="en-US" sz="2000" dirty="0" smtClean="0">
                <a:solidFill>
                  <a:srgbClr val="000000"/>
                </a:solidFill>
                <a:latin typeface="Arial" charset="0"/>
              </a:rPr>
              <a:t>Edits expressed in % change </a:t>
            </a:r>
            <a:r>
              <a:rPr lang="en-US" sz="2000" u="sng" dirty="0" smtClean="0">
                <a:solidFill>
                  <a:srgbClr val="000000"/>
                </a:solidFill>
                <a:latin typeface="Arial" charset="0"/>
              </a:rPr>
              <a:t>difference</a:t>
            </a:r>
            <a:r>
              <a:rPr lang="en-US" sz="2000" dirty="0" smtClean="0">
                <a:solidFill>
                  <a:srgbClr val="000000"/>
                </a:solidFill>
                <a:latin typeface="Arial" charset="0"/>
              </a:rPr>
              <a:t> values</a:t>
            </a:r>
          </a:p>
          <a:p>
            <a:pPr defTabSz="1300163">
              <a:spcAft>
                <a:spcPct val="25000"/>
              </a:spcAft>
              <a:buClr>
                <a:schemeClr val="tx1"/>
              </a:buClr>
              <a:buFont typeface="Arial"/>
              <a:buChar char="•"/>
            </a:pPr>
            <a:r>
              <a:rPr lang="en-US" sz="2000" dirty="0" smtClean="0">
                <a:solidFill>
                  <a:srgbClr val="000000"/>
                </a:solidFill>
                <a:latin typeface="Arial" charset="0"/>
              </a:rPr>
              <a:t>Must use sliders or data entry</a:t>
            </a:r>
          </a:p>
          <a:p>
            <a:pPr defTabSz="1300163">
              <a:spcAft>
                <a:spcPct val="25000"/>
              </a:spcAft>
              <a:buClr>
                <a:schemeClr val="tx1"/>
              </a:buClr>
              <a:buFont typeface="Arial"/>
              <a:buChar char="•"/>
            </a:pPr>
            <a:r>
              <a:rPr lang="en-US" sz="2000" dirty="0" smtClean="0">
                <a:solidFill>
                  <a:srgbClr val="000000"/>
                </a:solidFill>
                <a:latin typeface="Arial" charset="0"/>
              </a:rPr>
              <a:t>Edits must be between -20% and +20% difference values</a:t>
            </a:r>
          </a:p>
          <a:p>
            <a:pPr defTabSz="1300163">
              <a:spcAft>
                <a:spcPct val="25000"/>
              </a:spcAft>
              <a:buClr>
                <a:schemeClr val="tx1"/>
              </a:buClr>
              <a:buFont typeface="Arial"/>
              <a:buChar char="•"/>
            </a:pPr>
            <a:r>
              <a:rPr lang="en-US" sz="2000" dirty="0" smtClean="0">
                <a:solidFill>
                  <a:srgbClr val="000000"/>
                </a:solidFill>
                <a:latin typeface="Arial" charset="0"/>
              </a:rPr>
              <a:t>Make </a:t>
            </a:r>
            <a:r>
              <a:rPr lang="en-US" sz="2000" dirty="0" err="1" smtClean="0">
                <a:solidFill>
                  <a:srgbClr val="000000"/>
                </a:solidFill>
                <a:latin typeface="Arial" charset="0"/>
              </a:rPr>
              <a:t>midtone</a:t>
            </a:r>
            <a:r>
              <a:rPr lang="en-US" sz="2000" dirty="0" smtClean="0">
                <a:solidFill>
                  <a:srgbClr val="000000"/>
                </a:solidFill>
                <a:latin typeface="Arial" charset="0"/>
              </a:rPr>
              <a:t> adjustments first, then other tone scale edits</a:t>
            </a:r>
          </a:p>
          <a:p>
            <a:pPr defTabSz="1300163">
              <a:spcAft>
                <a:spcPct val="25000"/>
              </a:spcAft>
              <a:buClr>
                <a:schemeClr val="tx1"/>
              </a:buClr>
              <a:buFont typeface="Arial"/>
              <a:buChar char="•"/>
            </a:pPr>
            <a:r>
              <a:rPr lang="en-US" sz="2000" dirty="0" smtClean="0">
                <a:solidFill>
                  <a:srgbClr val="000000"/>
                </a:solidFill>
                <a:latin typeface="Arial" charset="0"/>
              </a:rPr>
              <a:t>Individual curve and 3-color gray balance adjustment</a:t>
            </a:r>
          </a:p>
          <a:p>
            <a:endParaRPr lang="en-US" sz="2000" b="1" dirty="0"/>
          </a:p>
        </p:txBody>
      </p:sp>
      <p:sp>
        <p:nvSpPr>
          <p:cNvPr id="4" name="Content Placeholder 4"/>
          <p:cNvSpPr>
            <a:spLocks noGrp="1"/>
          </p:cNvSpPr>
          <p:nvPr/>
        </p:nvSpPr>
        <p:spPr bwMode="auto">
          <a:xfrm>
            <a:off x="-339725" y="-587375"/>
            <a:ext cx="11906250" cy="6915150"/>
          </a:xfrm>
          <a:prstGeom prst="rect">
            <a:avLst/>
          </a:prstGeom>
          <a:noFill/>
          <a:ln w="9525">
            <a:noFill/>
            <a:miter lim="800000"/>
            <a:headEnd/>
            <a:tailEnd/>
          </a:ln>
          <a:effectLst/>
        </p:spPr>
        <p:txBody>
          <a:bodyPr vert="horz" wrap="square" lIns="130046" tIns="65023" rIns="130046" bIns="65023" numCol="1" anchor="t" anchorCtr="0" compatLnSpc="1">
            <a:prstTxWarp prst="textNoShape">
              <a:avLst/>
            </a:prstTxWarp>
          </a:bodyPr>
          <a:lstStyle>
            <a:lvl1pPr algn="l" defTabSz="1300163" rtl="0" fontAlgn="base">
              <a:spcBef>
                <a:spcPct val="100000"/>
              </a:spcBef>
              <a:spcAft>
                <a:spcPct val="0"/>
              </a:spcAft>
              <a:buClr>
                <a:schemeClr val="bg2"/>
              </a:buClr>
              <a:buFont typeface="Wingdings" charset="2"/>
              <a:defRPr sz="2800">
                <a:solidFill>
                  <a:schemeClr val="tx1"/>
                </a:solidFill>
                <a:latin typeface="+mn-lt"/>
                <a:ea typeface="+mn-ea"/>
                <a:cs typeface="+mn-cs"/>
              </a:defRPr>
            </a:lvl1pPr>
            <a:lvl2pPr marL="806450" indent="-3127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2pPr>
            <a:lvl3pPr marL="1625600" indent="-325438" algn="l" defTabSz="1300163" rtl="0" fontAlgn="base">
              <a:spcBef>
                <a:spcPct val="40000"/>
              </a:spcBef>
              <a:spcAft>
                <a:spcPct val="0"/>
              </a:spcAft>
              <a:buClr>
                <a:schemeClr val="bg2"/>
              </a:buClr>
              <a:buChar char="–"/>
              <a:defRPr sz="2800">
                <a:solidFill>
                  <a:schemeClr val="tx1"/>
                </a:solidFill>
                <a:latin typeface="+mn-lt"/>
                <a:ea typeface="ＭＳ Ｐゴシック" charset="-128"/>
              </a:defRPr>
            </a:lvl3pPr>
            <a:lvl4pPr marL="2276475"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4pPr>
            <a:lvl5pPr marL="2925763"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5pPr>
            <a:lvl6pPr marL="3382963"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6pPr>
            <a:lvl7pPr marL="3840163"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7pPr>
            <a:lvl8pPr marL="4297363"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8pPr>
            <a:lvl9pPr marL="4754563"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9pPr>
          </a:lstStyle>
          <a:p>
            <a:endParaRPr lang="en-US" dirty="0"/>
          </a:p>
        </p:txBody>
      </p:sp>
      <p:pic>
        <p:nvPicPr>
          <p:cNvPr id="5" name="Picture 5"/>
          <p:cNvPicPr>
            <a:picLocks noChangeAspect="1" noChangeArrowheads="1"/>
          </p:cNvPicPr>
          <p:nvPr/>
        </p:nvPicPr>
        <p:blipFill>
          <a:blip r:embed="rId2"/>
          <a:srcRect/>
          <a:stretch>
            <a:fillRect/>
          </a:stretch>
        </p:blipFill>
        <p:spPr bwMode="auto">
          <a:xfrm>
            <a:off x="585020" y="356689"/>
            <a:ext cx="533400" cy="423241"/>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Tonal Adjustment Tool – Example</a:t>
            </a:r>
            <a:endParaRPr lang="en-US" dirty="0"/>
          </a:p>
        </p:txBody>
      </p:sp>
      <p:sp>
        <p:nvSpPr>
          <p:cNvPr id="3" name="Content Placeholder 2"/>
          <p:cNvSpPr>
            <a:spLocks noGrp="1"/>
          </p:cNvSpPr>
          <p:nvPr>
            <p:ph idx="1"/>
          </p:nvPr>
        </p:nvSpPr>
        <p:spPr>
          <a:xfrm>
            <a:off x="330201" y="1004093"/>
            <a:ext cx="8356599" cy="4525963"/>
          </a:xfrm>
        </p:spPr>
        <p:txBody>
          <a:bodyPr/>
          <a:lstStyle/>
          <a:p>
            <a:pPr>
              <a:buNone/>
            </a:pPr>
            <a:r>
              <a:rPr lang="en-US" sz="2000" dirty="0" smtClean="0">
                <a:latin typeface="Arial" charset="0"/>
              </a:rPr>
              <a:t>Print Curve – adjust offset press back to characterization state. </a:t>
            </a:r>
          </a:p>
          <a:p>
            <a:pPr>
              <a:buNone/>
            </a:pPr>
            <a:endParaRPr lang="en-US" sz="2000" dirty="0"/>
          </a:p>
        </p:txBody>
      </p:sp>
      <p:grpSp>
        <p:nvGrpSpPr>
          <p:cNvPr id="7" name="Group 6"/>
          <p:cNvGrpSpPr/>
          <p:nvPr/>
        </p:nvGrpSpPr>
        <p:grpSpPr>
          <a:xfrm>
            <a:off x="330201" y="2779714"/>
            <a:ext cx="8755462" cy="477052"/>
            <a:chOff x="0" y="4579939"/>
            <a:chExt cx="12207875" cy="665161"/>
          </a:xfrm>
        </p:grpSpPr>
        <p:graphicFrame>
          <p:nvGraphicFramePr>
            <p:cNvPr id="160770" name="Object 2"/>
            <p:cNvGraphicFramePr>
              <a:graphicFrameLocks noChangeAspect="1"/>
            </p:cNvGraphicFramePr>
            <p:nvPr/>
          </p:nvGraphicFramePr>
          <p:xfrm>
            <a:off x="0" y="4587875"/>
            <a:ext cx="3902075" cy="650875"/>
          </p:xfrm>
          <a:graphic>
            <a:graphicData uri="http://schemas.openxmlformats.org/presentationml/2006/ole">
              <mc:AlternateContent xmlns:mc="http://schemas.openxmlformats.org/markup-compatibility/2006">
                <mc:Choice xmlns:v="urn:schemas-microsoft-com:vml" Requires="v">
                  <p:oleObj spid="_x0000_s160875" name="Image" r:id="rId3" imgW="2742857" imgH="456821" progId="">
                    <p:embed/>
                  </p:oleObj>
                </mc:Choice>
                <mc:Fallback>
                  <p:oleObj name="Image" r:id="rId3" imgW="2742857" imgH="456821"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587875"/>
                          <a:ext cx="3902075" cy="65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0771" name="Object 3"/>
            <p:cNvGraphicFramePr>
              <a:graphicFrameLocks noChangeAspect="1"/>
            </p:cNvGraphicFramePr>
            <p:nvPr/>
          </p:nvGraphicFramePr>
          <p:xfrm>
            <a:off x="4144963" y="4579939"/>
            <a:ext cx="3898900" cy="650876"/>
          </p:xfrm>
          <a:graphic>
            <a:graphicData uri="http://schemas.openxmlformats.org/presentationml/2006/ole">
              <mc:AlternateContent xmlns:mc="http://schemas.openxmlformats.org/markup-compatibility/2006">
                <mc:Choice xmlns:v="urn:schemas-microsoft-com:vml" Requires="v">
                  <p:oleObj spid="_x0000_s160876" name="Image" r:id="rId5" imgW="2742857" imgH="456821" progId="">
                    <p:embed/>
                  </p:oleObj>
                </mc:Choice>
                <mc:Fallback>
                  <p:oleObj name="Image" r:id="rId5" imgW="2742857" imgH="456821" progId="">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4963" y="4579939"/>
                          <a:ext cx="3898900" cy="65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0772" name="Object 4"/>
            <p:cNvGraphicFramePr>
              <a:graphicFrameLocks noChangeAspect="1"/>
            </p:cNvGraphicFramePr>
            <p:nvPr/>
          </p:nvGraphicFramePr>
          <p:xfrm>
            <a:off x="8307388" y="4594225"/>
            <a:ext cx="3900487" cy="650875"/>
          </p:xfrm>
          <a:graphic>
            <a:graphicData uri="http://schemas.openxmlformats.org/presentationml/2006/ole">
              <mc:AlternateContent xmlns:mc="http://schemas.openxmlformats.org/markup-compatibility/2006">
                <mc:Choice xmlns:v="urn:schemas-microsoft-com:vml" Requires="v">
                  <p:oleObj spid="_x0000_s160877" name="Image" r:id="rId7" imgW="2742857" imgH="456821" progId="">
                    <p:embed/>
                  </p:oleObj>
                </mc:Choice>
                <mc:Fallback>
                  <p:oleObj name="Image" r:id="rId7" imgW="2742857" imgH="456821"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7388" y="4594225"/>
                          <a:ext cx="3900487" cy="65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8" name="Text Box 9"/>
          <p:cNvSpPr txBox="1">
            <a:spLocks noChangeArrowheads="1"/>
          </p:cNvSpPr>
          <p:nvPr/>
        </p:nvSpPr>
        <p:spPr bwMode="auto">
          <a:xfrm>
            <a:off x="3302960" y="1610448"/>
            <a:ext cx="2374900" cy="469870"/>
          </a:xfrm>
          <a:prstGeom prst="rect">
            <a:avLst/>
          </a:prstGeom>
          <a:noFill/>
          <a:ln w="9525">
            <a:noFill/>
            <a:miter lim="800000"/>
            <a:headEnd/>
            <a:tailEnd/>
          </a:ln>
          <a:effectLst/>
        </p:spPr>
        <p:txBody>
          <a:bodyPr lIns="130046" tIns="65023" rIns="130046" bIns="65023">
            <a:prstTxWarp prst="textNoShape">
              <a:avLst/>
            </a:prstTxWarp>
            <a:spAutoFit/>
          </a:bodyPr>
          <a:lstStyle/>
          <a:p>
            <a:pPr algn="l" defTabSz="1300163">
              <a:spcBef>
                <a:spcPct val="50000"/>
              </a:spcBef>
              <a:buClr>
                <a:schemeClr val="bg2"/>
              </a:buClr>
              <a:buFont typeface="Wingdings" charset="2"/>
              <a:buNone/>
            </a:pPr>
            <a:r>
              <a:rPr lang="en-US" sz="2200" b="1" u="sng" dirty="0">
                <a:solidFill>
                  <a:schemeClr val="tx1"/>
                </a:solidFill>
                <a:latin typeface="Arial" charset="0"/>
              </a:rPr>
              <a:t>Prior to Edit</a:t>
            </a:r>
          </a:p>
        </p:txBody>
      </p:sp>
      <p:sp>
        <p:nvSpPr>
          <p:cNvPr id="9" name="Text Box 9"/>
          <p:cNvSpPr txBox="1">
            <a:spLocks noChangeArrowheads="1"/>
          </p:cNvSpPr>
          <p:nvPr/>
        </p:nvSpPr>
        <p:spPr bwMode="auto">
          <a:xfrm>
            <a:off x="6311900" y="1610448"/>
            <a:ext cx="2374900" cy="469870"/>
          </a:xfrm>
          <a:prstGeom prst="rect">
            <a:avLst/>
          </a:prstGeom>
          <a:noFill/>
          <a:ln w="9525">
            <a:noFill/>
            <a:miter lim="800000"/>
            <a:headEnd/>
            <a:tailEnd/>
          </a:ln>
          <a:effectLst/>
        </p:spPr>
        <p:txBody>
          <a:bodyPr lIns="130046" tIns="65023" rIns="130046" bIns="65023">
            <a:prstTxWarp prst="textNoShape">
              <a:avLst/>
            </a:prstTxWarp>
            <a:spAutoFit/>
          </a:bodyPr>
          <a:lstStyle/>
          <a:p>
            <a:pPr algn="l" defTabSz="1300163">
              <a:spcBef>
                <a:spcPct val="50000"/>
              </a:spcBef>
              <a:buClr>
                <a:schemeClr val="bg2"/>
              </a:buClr>
              <a:buFont typeface="Wingdings" charset="2"/>
              <a:buNone/>
            </a:pPr>
            <a:r>
              <a:rPr lang="en-US" sz="2200" b="1" u="sng" dirty="0" smtClean="0">
                <a:solidFill>
                  <a:schemeClr val="tx1"/>
                </a:solidFill>
                <a:latin typeface="Arial" charset="0"/>
              </a:rPr>
              <a:t>Post Edit</a:t>
            </a:r>
            <a:endParaRPr lang="en-US" sz="2200" b="1" u="sng" dirty="0">
              <a:solidFill>
                <a:schemeClr val="tx1"/>
              </a:solidFill>
              <a:latin typeface="Arial" charset="0"/>
            </a:endParaRPr>
          </a:p>
        </p:txBody>
      </p:sp>
      <p:sp>
        <p:nvSpPr>
          <p:cNvPr id="10" name="TextBox 9"/>
          <p:cNvSpPr txBox="1"/>
          <p:nvPr/>
        </p:nvSpPr>
        <p:spPr>
          <a:xfrm>
            <a:off x="330201" y="2080318"/>
            <a:ext cx="2798560" cy="923330"/>
          </a:xfrm>
          <a:prstGeom prst="rect">
            <a:avLst/>
          </a:prstGeom>
          <a:noFill/>
        </p:spPr>
        <p:txBody>
          <a:bodyPr wrap="square" rtlCol="0">
            <a:spAutoFit/>
          </a:bodyPr>
          <a:lstStyle/>
          <a:p>
            <a:r>
              <a:rPr lang="en-US" dirty="0" smtClean="0">
                <a:solidFill>
                  <a:srgbClr val="000000"/>
                </a:solidFill>
                <a:latin typeface="Arial" charset="0"/>
              </a:rPr>
              <a:t>3-color gray bar at</a:t>
            </a:r>
            <a:br>
              <a:rPr lang="en-US" dirty="0" smtClean="0">
                <a:solidFill>
                  <a:srgbClr val="000000"/>
                </a:solidFill>
                <a:latin typeface="Arial" charset="0"/>
              </a:rPr>
            </a:br>
            <a:r>
              <a:rPr lang="en-US" dirty="0" smtClean="0">
                <a:solidFill>
                  <a:srgbClr val="000000"/>
                </a:solidFill>
                <a:latin typeface="Arial" charset="0"/>
              </a:rPr>
              <a:t>time of Characterization</a:t>
            </a:r>
          </a:p>
          <a:p>
            <a:endParaRPr lang="en-US" dirty="0"/>
          </a:p>
        </p:txBody>
      </p:sp>
      <p:sp>
        <p:nvSpPr>
          <p:cNvPr id="12" name="TextBox 11"/>
          <p:cNvSpPr txBox="1"/>
          <p:nvPr/>
        </p:nvSpPr>
        <p:spPr>
          <a:xfrm>
            <a:off x="3302960" y="2080318"/>
            <a:ext cx="2796283" cy="923330"/>
          </a:xfrm>
          <a:prstGeom prst="rect">
            <a:avLst/>
          </a:prstGeom>
          <a:noFill/>
        </p:spPr>
        <p:txBody>
          <a:bodyPr wrap="square" rtlCol="0">
            <a:spAutoFit/>
          </a:bodyPr>
          <a:lstStyle/>
          <a:p>
            <a:r>
              <a:rPr lang="en-US" dirty="0" smtClean="0">
                <a:solidFill>
                  <a:srgbClr val="000000"/>
                </a:solidFill>
                <a:latin typeface="Arial" charset="0"/>
              </a:rPr>
              <a:t>3-color gray bar</a:t>
            </a:r>
            <a:br>
              <a:rPr lang="en-US" dirty="0" smtClean="0">
                <a:solidFill>
                  <a:srgbClr val="000000"/>
                </a:solidFill>
                <a:latin typeface="Arial" charset="0"/>
              </a:rPr>
            </a:br>
            <a:r>
              <a:rPr lang="en-US" dirty="0" smtClean="0">
                <a:solidFill>
                  <a:srgbClr val="000000"/>
                </a:solidFill>
                <a:latin typeface="Arial" charset="0"/>
              </a:rPr>
              <a:t>(3 months later)</a:t>
            </a:r>
          </a:p>
          <a:p>
            <a:endParaRPr lang="en-US" dirty="0"/>
          </a:p>
        </p:txBody>
      </p:sp>
      <p:sp>
        <p:nvSpPr>
          <p:cNvPr id="13" name="TextBox 12"/>
          <p:cNvSpPr txBox="1"/>
          <p:nvPr/>
        </p:nvSpPr>
        <p:spPr>
          <a:xfrm>
            <a:off x="6288242" y="2080318"/>
            <a:ext cx="2797421" cy="646331"/>
          </a:xfrm>
          <a:prstGeom prst="rect">
            <a:avLst/>
          </a:prstGeom>
          <a:noFill/>
        </p:spPr>
        <p:txBody>
          <a:bodyPr wrap="square" rtlCol="0">
            <a:spAutoFit/>
          </a:bodyPr>
          <a:lstStyle/>
          <a:p>
            <a:pPr defTabSz="1300163">
              <a:spcBef>
                <a:spcPct val="50000"/>
              </a:spcBef>
              <a:buClr>
                <a:schemeClr val="bg2"/>
              </a:buClr>
            </a:pPr>
            <a:r>
              <a:rPr lang="en-US" dirty="0" smtClean="0">
                <a:solidFill>
                  <a:srgbClr val="000000"/>
                </a:solidFill>
                <a:latin typeface="Arial" charset="0"/>
              </a:rPr>
              <a:t>3-color gray bar after device curve edit</a:t>
            </a:r>
            <a:endParaRPr lang="en-US" dirty="0">
              <a:solidFill>
                <a:srgbClr val="000000"/>
              </a:solidFill>
              <a:latin typeface="Arial" charset="0"/>
            </a:endParaRPr>
          </a:p>
        </p:txBody>
      </p:sp>
      <p:sp>
        <p:nvSpPr>
          <p:cNvPr id="14" name="TextBox 13"/>
          <p:cNvSpPr txBox="1"/>
          <p:nvPr/>
        </p:nvSpPr>
        <p:spPr>
          <a:xfrm>
            <a:off x="330201" y="3517900"/>
            <a:ext cx="2798560" cy="923330"/>
          </a:xfrm>
          <a:prstGeom prst="rect">
            <a:avLst/>
          </a:prstGeom>
          <a:noFill/>
        </p:spPr>
        <p:txBody>
          <a:bodyPr wrap="square" rtlCol="0">
            <a:spAutoFit/>
          </a:bodyPr>
          <a:lstStyle/>
          <a:p>
            <a:r>
              <a:rPr lang="en-US" i="1" dirty="0" smtClean="0">
                <a:solidFill>
                  <a:srgbClr val="000000"/>
                </a:solidFill>
                <a:latin typeface="Arial" charset="0"/>
              </a:rPr>
              <a:t>Original 3-color gray balance</a:t>
            </a:r>
          </a:p>
          <a:p>
            <a:endParaRPr lang="en-US" dirty="0"/>
          </a:p>
        </p:txBody>
      </p:sp>
      <p:sp>
        <p:nvSpPr>
          <p:cNvPr id="15" name="TextBox 14"/>
          <p:cNvSpPr txBox="1"/>
          <p:nvPr/>
        </p:nvSpPr>
        <p:spPr>
          <a:xfrm>
            <a:off x="3302960" y="3517900"/>
            <a:ext cx="2796283" cy="1200329"/>
          </a:xfrm>
          <a:prstGeom prst="rect">
            <a:avLst/>
          </a:prstGeom>
          <a:noFill/>
        </p:spPr>
        <p:txBody>
          <a:bodyPr wrap="square" rtlCol="0">
            <a:spAutoFit/>
          </a:bodyPr>
          <a:lstStyle/>
          <a:p>
            <a:pPr defTabSz="1300163">
              <a:spcBef>
                <a:spcPct val="50000"/>
              </a:spcBef>
              <a:buClr>
                <a:schemeClr val="bg2"/>
              </a:buClr>
            </a:pPr>
            <a:r>
              <a:rPr lang="en-US" i="1" dirty="0" smtClean="0">
                <a:solidFill>
                  <a:srgbClr val="000000"/>
                </a:solidFill>
                <a:latin typeface="Arial" charset="0"/>
              </a:rPr>
              <a:t>Current Color Assessment: Press is too cyan and darker </a:t>
            </a:r>
          </a:p>
          <a:p>
            <a:endParaRPr lang="en-US" dirty="0"/>
          </a:p>
        </p:txBody>
      </p:sp>
      <p:sp>
        <p:nvSpPr>
          <p:cNvPr id="17" name="TextBox 16"/>
          <p:cNvSpPr txBox="1"/>
          <p:nvPr/>
        </p:nvSpPr>
        <p:spPr>
          <a:xfrm>
            <a:off x="6311901" y="3517900"/>
            <a:ext cx="2374900" cy="1754326"/>
          </a:xfrm>
          <a:prstGeom prst="rect">
            <a:avLst/>
          </a:prstGeom>
          <a:noFill/>
        </p:spPr>
        <p:txBody>
          <a:bodyPr wrap="square" rtlCol="0">
            <a:spAutoFit/>
          </a:bodyPr>
          <a:lstStyle/>
          <a:p>
            <a:r>
              <a:rPr lang="en-US" i="1" dirty="0" smtClean="0">
                <a:solidFill>
                  <a:srgbClr val="000000"/>
                </a:solidFill>
                <a:latin typeface="Arial" charset="0"/>
              </a:rPr>
              <a:t>Goal is to adjust device curves “Before” view to bring 3-color gray back to original state.</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Tonal Adjustment Tool – 3-color gray</a:t>
            </a:r>
            <a:endParaRPr lang="en-US" dirty="0"/>
          </a:p>
        </p:txBody>
      </p:sp>
      <p:sp>
        <p:nvSpPr>
          <p:cNvPr id="5" name="TextBox 4"/>
          <p:cNvSpPr txBox="1"/>
          <p:nvPr/>
        </p:nvSpPr>
        <p:spPr>
          <a:xfrm>
            <a:off x="457200" y="937418"/>
            <a:ext cx="8229600" cy="400110"/>
          </a:xfrm>
          <a:prstGeom prst="rect">
            <a:avLst/>
          </a:prstGeom>
          <a:noFill/>
        </p:spPr>
        <p:txBody>
          <a:bodyPr wrap="square" rtlCol="0">
            <a:spAutoFit/>
          </a:bodyPr>
          <a:lstStyle/>
          <a:p>
            <a:r>
              <a:rPr lang="en-US" sz="2000" dirty="0" smtClean="0"/>
              <a:t>Adjust “Before” view to match current color of press.</a:t>
            </a:r>
            <a:endParaRPr lang="en-US" sz="2000" dirty="0"/>
          </a:p>
        </p:txBody>
      </p:sp>
      <p:sp>
        <p:nvSpPr>
          <p:cNvPr id="6" name="TextBox 5"/>
          <p:cNvSpPr txBox="1"/>
          <p:nvPr/>
        </p:nvSpPr>
        <p:spPr>
          <a:xfrm>
            <a:off x="457200" y="1400176"/>
            <a:ext cx="3225800" cy="646331"/>
          </a:xfrm>
          <a:prstGeom prst="rect">
            <a:avLst/>
          </a:prstGeom>
          <a:noFill/>
        </p:spPr>
        <p:txBody>
          <a:bodyPr wrap="square" rtlCol="0">
            <a:spAutoFit/>
          </a:bodyPr>
          <a:lstStyle/>
          <a:p>
            <a:r>
              <a:rPr lang="en-US" b="1" dirty="0" smtClean="0">
                <a:latin typeface="Arial" charset="0"/>
              </a:rPr>
              <a:t>Before:</a:t>
            </a:r>
            <a:r>
              <a:rPr lang="en-US" dirty="0" smtClean="0">
                <a:latin typeface="Arial" charset="0"/>
              </a:rPr>
              <a:t> 0% CMY change</a:t>
            </a:r>
          </a:p>
          <a:p>
            <a:endParaRPr lang="en-US" dirty="0"/>
          </a:p>
        </p:txBody>
      </p:sp>
      <p:sp>
        <p:nvSpPr>
          <p:cNvPr id="7" name="TextBox 6"/>
          <p:cNvSpPr txBox="1"/>
          <p:nvPr/>
        </p:nvSpPr>
        <p:spPr>
          <a:xfrm>
            <a:off x="3836589" y="1400176"/>
            <a:ext cx="3876676" cy="646331"/>
          </a:xfrm>
          <a:prstGeom prst="rect">
            <a:avLst/>
          </a:prstGeom>
          <a:noFill/>
        </p:spPr>
        <p:txBody>
          <a:bodyPr wrap="square" rtlCol="0">
            <a:spAutoFit/>
          </a:bodyPr>
          <a:lstStyle/>
          <a:p>
            <a:r>
              <a:rPr lang="en-US" b="1" dirty="0" smtClean="0">
                <a:latin typeface="Arial" charset="0"/>
              </a:rPr>
              <a:t>After:</a:t>
            </a:r>
            <a:r>
              <a:rPr lang="en-US" dirty="0" smtClean="0">
                <a:latin typeface="Arial" charset="0"/>
              </a:rPr>
              <a:t> a*+2,  </a:t>
            </a:r>
            <a:r>
              <a:rPr lang="en-US" dirty="0" err="1" smtClean="0">
                <a:latin typeface="Arial" charset="0"/>
              </a:rPr>
              <a:t>b</a:t>
            </a:r>
            <a:r>
              <a:rPr lang="en-US" dirty="0" smtClean="0">
                <a:latin typeface="Arial" charset="0"/>
              </a:rPr>
              <a:t>*+2,  L*+3 @ </a:t>
            </a:r>
            <a:r>
              <a:rPr lang="en-US" dirty="0" err="1" smtClean="0">
                <a:latin typeface="Arial" charset="0"/>
              </a:rPr>
              <a:t>midtone</a:t>
            </a:r>
            <a:endParaRPr lang="en-US" dirty="0" smtClean="0">
              <a:latin typeface="Arial" charset="0"/>
            </a:endParaRPr>
          </a:p>
          <a:p>
            <a:endParaRPr lang="en-US" dirty="0"/>
          </a:p>
        </p:txBody>
      </p:sp>
      <p:pic>
        <p:nvPicPr>
          <p:cNvPr id="10" name="Picture 9" descr="SLIDE48_1.png"/>
          <p:cNvPicPr>
            <a:picLocks noChangeAspect="1"/>
          </p:cNvPicPr>
          <p:nvPr/>
        </p:nvPicPr>
        <p:blipFill>
          <a:blip r:embed="rId2"/>
          <a:stretch>
            <a:fillRect/>
          </a:stretch>
        </p:blipFill>
        <p:spPr>
          <a:xfrm>
            <a:off x="558800" y="1792506"/>
            <a:ext cx="2655489" cy="4811493"/>
          </a:xfrm>
          <a:prstGeom prst="rect">
            <a:avLst/>
          </a:prstGeom>
        </p:spPr>
      </p:pic>
      <p:pic>
        <p:nvPicPr>
          <p:cNvPr id="12" name="Picture 11" descr="SLIDE48_2.png"/>
          <p:cNvPicPr>
            <a:picLocks noChangeAspect="1"/>
          </p:cNvPicPr>
          <p:nvPr/>
        </p:nvPicPr>
        <p:blipFill>
          <a:blip r:embed="rId3"/>
          <a:stretch>
            <a:fillRect/>
          </a:stretch>
        </p:blipFill>
        <p:spPr>
          <a:xfrm>
            <a:off x="3840673" y="1792506"/>
            <a:ext cx="2662486" cy="4811493"/>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View Response 3-color gray </a:t>
            </a:r>
            <a:r>
              <a:rPr lang="en-US" sz="1600" dirty="0" smtClean="0"/>
              <a:t>(</a:t>
            </a:r>
            <a:r>
              <a:rPr lang="en-US" sz="1600" dirty="0" err="1" smtClean="0"/>
              <a:t>Uncalibrated</a:t>
            </a:r>
            <a:r>
              <a:rPr lang="en-US" sz="1600" dirty="0" smtClean="0"/>
              <a:t> Device Tonality)</a:t>
            </a:r>
            <a:endParaRPr lang="en-US" sz="1600" dirty="0"/>
          </a:p>
        </p:txBody>
      </p:sp>
      <p:sp>
        <p:nvSpPr>
          <p:cNvPr id="4" name="Rectangle 3"/>
          <p:cNvSpPr txBox="1">
            <a:spLocks noChangeArrowheads="1"/>
          </p:cNvSpPr>
          <p:nvPr/>
        </p:nvSpPr>
        <p:spPr bwMode="auto">
          <a:xfrm>
            <a:off x="241300" y="842427"/>
            <a:ext cx="3352800" cy="646332"/>
          </a:xfrm>
          <a:prstGeom prst="rect">
            <a:avLst/>
          </a:prstGeom>
          <a:noFill/>
          <a:ln w="9525">
            <a:noFill/>
            <a:miter lim="800000"/>
            <a:headEnd/>
            <a:tailEnd/>
          </a:ln>
          <a:effectLst/>
        </p:spPr>
        <p:txBody>
          <a:bodyPr vert="horz" wrap="square" lIns="130046" tIns="65023" rIns="130046" bIns="65023" numCol="1" anchor="t" anchorCtr="0" compatLnSpc="1">
            <a:prstTxWarp prst="textNoShape">
              <a:avLst/>
            </a:prstTxWarp>
          </a:bodyPr>
          <a:lstStyle/>
          <a:p>
            <a:pPr marL="0" marR="0" lvl="0" indent="0" algn="l" defTabSz="1300163" rtl="0" eaLnBrk="1" fontAlgn="base" latinLnBrk="0" hangingPunct="1">
              <a:lnSpc>
                <a:spcPct val="90000"/>
              </a:lnSpc>
              <a:spcBef>
                <a:spcPct val="100000"/>
              </a:spcBef>
              <a:spcAft>
                <a:spcPct val="0"/>
              </a:spcAft>
              <a:buClr>
                <a:schemeClr val="bg2"/>
              </a:buClr>
              <a:buSzTx/>
              <a:buFont typeface="Wingdings" charset="2"/>
              <a:buNone/>
              <a:tabLst/>
              <a:defRPr/>
            </a:pPr>
            <a:r>
              <a:rPr kumimoji="0" lang="en-US" b="1" i="0" u="none" strike="noStrike" kern="0" cap="none" spc="0" normalizeH="0" baseline="0" noProof="0" dirty="0" smtClean="0">
                <a:ln>
                  <a:noFill/>
                </a:ln>
                <a:solidFill>
                  <a:schemeClr val="tx1"/>
                </a:solidFill>
                <a:effectLst/>
                <a:uLnTx/>
                <a:uFillTx/>
                <a:latin typeface="Arial"/>
                <a:ea typeface="+mn-ea"/>
                <a:cs typeface="Arial"/>
              </a:rPr>
              <a:t>Before:</a:t>
            </a:r>
            <a:r>
              <a:rPr lang="en-US" kern="0" dirty="0" smtClean="0">
                <a:latin typeface="Arial"/>
                <a:ea typeface="+mn-ea"/>
                <a:cs typeface="Arial"/>
              </a:rPr>
              <a:t> </a:t>
            </a:r>
            <a:r>
              <a:rPr kumimoji="0" lang="en-US" b="0" i="0" u="none" strike="noStrike" kern="0" cap="none" spc="0" normalizeH="0" baseline="0" noProof="0" dirty="0" smtClean="0">
                <a:ln>
                  <a:noFill/>
                </a:ln>
                <a:solidFill>
                  <a:schemeClr val="tx1"/>
                </a:solidFill>
                <a:effectLst/>
                <a:uLnTx/>
                <a:uFillTx/>
                <a:latin typeface="Arial"/>
                <a:ea typeface="+mn-ea"/>
                <a:cs typeface="Arial"/>
              </a:rPr>
              <a:t>0% CMY change</a:t>
            </a:r>
            <a:r>
              <a:rPr kumimoji="0" lang="en-US" sz="2800" b="0" i="0" u="none" strike="noStrike" kern="0" cap="none" spc="0" normalizeH="0" baseline="0" noProof="0" dirty="0" smtClean="0">
                <a:ln>
                  <a:noFill/>
                </a:ln>
                <a:solidFill>
                  <a:schemeClr val="tx1"/>
                </a:solidFill>
                <a:effectLst/>
                <a:uLnTx/>
                <a:uFillTx/>
                <a:latin typeface="+mn-lt"/>
                <a:ea typeface="+mn-ea"/>
                <a:cs typeface="+mn-cs"/>
              </a:rPr>
              <a:t>			</a:t>
            </a:r>
            <a:endParaRPr kumimoji="0" lang="en-US" sz="2800" b="0" i="0" u="none" strike="noStrike" kern="0" cap="none" spc="0" normalizeH="0" baseline="0" noProof="0" dirty="0">
              <a:ln>
                <a:noFill/>
              </a:ln>
              <a:solidFill>
                <a:schemeClr val="tx1"/>
              </a:solidFill>
              <a:effectLst/>
              <a:uLnTx/>
              <a:uFillTx/>
              <a:latin typeface="+mn-lt"/>
              <a:ea typeface="+mn-ea"/>
              <a:cs typeface="+mn-cs"/>
            </a:endParaRPr>
          </a:p>
        </p:txBody>
      </p:sp>
      <p:sp>
        <p:nvSpPr>
          <p:cNvPr id="5" name="Text Box 7"/>
          <p:cNvSpPr txBox="1">
            <a:spLocks/>
          </p:cNvSpPr>
          <p:nvPr/>
        </p:nvSpPr>
        <p:spPr bwMode="auto">
          <a:xfrm>
            <a:off x="4539801" y="952499"/>
            <a:ext cx="3935318" cy="369332"/>
          </a:xfrm>
          <a:prstGeom prst="rect">
            <a:avLst/>
          </a:prstGeom>
          <a:noFill/>
          <a:ln w="25400">
            <a:noFill/>
            <a:miter lim="800000"/>
            <a:headEnd/>
            <a:tailEnd/>
          </a:ln>
          <a:effectLst/>
        </p:spPr>
        <p:txBody>
          <a:bodyPr wrap="square">
            <a:prstTxWarp prst="textNoShape">
              <a:avLst/>
            </a:prstTxWarp>
            <a:spAutoFit/>
          </a:bodyPr>
          <a:lstStyle/>
          <a:p>
            <a:pPr algn="l"/>
            <a:r>
              <a:rPr lang="en-US" b="1" dirty="0" smtClean="0">
                <a:solidFill>
                  <a:schemeClr val="tx1"/>
                </a:solidFill>
                <a:latin typeface="Arial" charset="0"/>
              </a:rPr>
              <a:t>After:</a:t>
            </a:r>
            <a:r>
              <a:rPr lang="en-US" dirty="0">
                <a:latin typeface="Arial" charset="0"/>
              </a:rPr>
              <a:t> </a:t>
            </a:r>
            <a:r>
              <a:rPr lang="en-US" dirty="0" smtClean="0">
                <a:solidFill>
                  <a:schemeClr val="tx1"/>
                </a:solidFill>
                <a:latin typeface="Arial" charset="0"/>
              </a:rPr>
              <a:t>a</a:t>
            </a:r>
            <a:r>
              <a:rPr lang="en-US" dirty="0">
                <a:solidFill>
                  <a:schemeClr val="tx1"/>
                </a:solidFill>
                <a:latin typeface="Arial" charset="0"/>
              </a:rPr>
              <a:t>*+2,  </a:t>
            </a:r>
            <a:r>
              <a:rPr lang="en-US" dirty="0" err="1">
                <a:solidFill>
                  <a:schemeClr val="tx1"/>
                </a:solidFill>
                <a:latin typeface="Arial" charset="0"/>
              </a:rPr>
              <a:t>b</a:t>
            </a:r>
            <a:r>
              <a:rPr lang="en-US" dirty="0">
                <a:solidFill>
                  <a:schemeClr val="tx1"/>
                </a:solidFill>
                <a:latin typeface="Arial" charset="0"/>
              </a:rPr>
              <a:t>*+2,  L*+3 @ </a:t>
            </a:r>
            <a:r>
              <a:rPr lang="en-US" dirty="0" err="1">
                <a:solidFill>
                  <a:schemeClr val="tx1"/>
                </a:solidFill>
                <a:latin typeface="Arial" charset="0"/>
              </a:rPr>
              <a:t>midtone</a:t>
            </a:r>
            <a:endParaRPr lang="en-US" dirty="0">
              <a:solidFill>
                <a:schemeClr val="tx1"/>
              </a:solidFill>
              <a:latin typeface="Arial" charset="0"/>
            </a:endParaRPr>
          </a:p>
        </p:txBody>
      </p:sp>
      <p:pic>
        <p:nvPicPr>
          <p:cNvPr id="8" name="Picture 7" descr="SLIDE49_1.png"/>
          <p:cNvPicPr>
            <a:picLocks noChangeAspect="1"/>
          </p:cNvPicPr>
          <p:nvPr/>
        </p:nvPicPr>
        <p:blipFill>
          <a:blip r:embed="rId3"/>
          <a:stretch>
            <a:fillRect/>
          </a:stretch>
        </p:blipFill>
        <p:spPr>
          <a:xfrm>
            <a:off x="346881" y="1488759"/>
            <a:ext cx="3767920" cy="3392045"/>
          </a:xfrm>
          <a:prstGeom prst="rect">
            <a:avLst/>
          </a:prstGeom>
        </p:spPr>
      </p:pic>
      <p:pic>
        <p:nvPicPr>
          <p:cNvPr id="10" name="Picture 9" descr="SLIDE49_2.png"/>
          <p:cNvPicPr>
            <a:picLocks noChangeAspect="1"/>
          </p:cNvPicPr>
          <p:nvPr/>
        </p:nvPicPr>
        <p:blipFill>
          <a:blip r:embed="rId4"/>
          <a:stretch>
            <a:fillRect/>
          </a:stretch>
        </p:blipFill>
        <p:spPr>
          <a:xfrm>
            <a:off x="4628701" y="1488759"/>
            <a:ext cx="3772504" cy="3392045"/>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Tonal Adjustment Tool – single channel</a:t>
            </a:r>
            <a:endParaRPr lang="en-US" dirty="0"/>
          </a:p>
        </p:txBody>
      </p:sp>
      <p:sp>
        <p:nvSpPr>
          <p:cNvPr id="6" name="Text Box 7"/>
          <p:cNvSpPr txBox="1">
            <a:spLocks/>
          </p:cNvSpPr>
          <p:nvPr/>
        </p:nvSpPr>
        <p:spPr bwMode="auto">
          <a:xfrm>
            <a:off x="457199" y="946358"/>
            <a:ext cx="3183467" cy="369332"/>
          </a:xfrm>
          <a:prstGeom prst="rect">
            <a:avLst/>
          </a:prstGeom>
          <a:noFill/>
          <a:ln w="25400">
            <a:noFill/>
            <a:miter lim="800000"/>
            <a:headEnd/>
            <a:tailEnd/>
          </a:ln>
          <a:effectLst/>
        </p:spPr>
        <p:txBody>
          <a:bodyPr wrap="square">
            <a:prstTxWarp prst="textNoShape">
              <a:avLst/>
            </a:prstTxWarp>
            <a:spAutoFit/>
          </a:bodyPr>
          <a:lstStyle/>
          <a:p>
            <a:pPr algn="l"/>
            <a:r>
              <a:rPr lang="en-US" b="1" dirty="0">
                <a:solidFill>
                  <a:schemeClr val="tx1"/>
                </a:solidFill>
                <a:latin typeface="Arial" charset="0"/>
              </a:rPr>
              <a:t>Before</a:t>
            </a:r>
            <a:r>
              <a:rPr lang="en-US" b="1" dirty="0" smtClean="0">
                <a:solidFill>
                  <a:schemeClr val="tx1"/>
                </a:solidFill>
                <a:latin typeface="Arial" charset="0"/>
              </a:rPr>
              <a:t>: </a:t>
            </a:r>
            <a:r>
              <a:rPr lang="en-US" dirty="0" smtClean="0">
                <a:solidFill>
                  <a:schemeClr val="tx1"/>
                </a:solidFill>
                <a:latin typeface="Arial" charset="0"/>
              </a:rPr>
              <a:t>0</a:t>
            </a:r>
            <a:r>
              <a:rPr lang="en-US" dirty="0">
                <a:solidFill>
                  <a:schemeClr val="tx1"/>
                </a:solidFill>
                <a:latin typeface="Arial" charset="0"/>
              </a:rPr>
              <a:t>% Cyan change</a:t>
            </a:r>
          </a:p>
        </p:txBody>
      </p:sp>
      <p:sp>
        <p:nvSpPr>
          <p:cNvPr id="7" name="Rectangle 3"/>
          <p:cNvSpPr txBox="1">
            <a:spLocks noChangeArrowheads="1"/>
          </p:cNvSpPr>
          <p:nvPr/>
        </p:nvSpPr>
        <p:spPr bwMode="auto">
          <a:xfrm>
            <a:off x="3564466" y="959058"/>
            <a:ext cx="3243777" cy="920750"/>
          </a:xfrm>
          <a:prstGeom prst="rect">
            <a:avLst/>
          </a:prstGeom>
          <a:noFill/>
          <a:ln w="9525">
            <a:noFill/>
            <a:miter lim="800000"/>
            <a:headEnd/>
            <a:tailEnd/>
          </a:ln>
          <a:effectLst/>
        </p:spPr>
        <p:txBody>
          <a:bodyPr vert="horz" wrap="square" lIns="130046" tIns="65023" rIns="130046" bIns="65023" numCol="1" anchor="t" anchorCtr="0" compatLnSpc="1">
            <a:prstTxWarp prst="textNoShape">
              <a:avLst/>
            </a:prstTxWarp>
          </a:bodyPr>
          <a:lstStyle/>
          <a:p>
            <a:pPr marL="0" marR="0" lvl="0" indent="0" algn="l" defTabSz="1300163" rtl="0" eaLnBrk="1" fontAlgn="base" latinLnBrk="0" hangingPunct="1">
              <a:lnSpc>
                <a:spcPct val="90000"/>
              </a:lnSpc>
              <a:spcBef>
                <a:spcPct val="100000"/>
              </a:spcBef>
              <a:spcAft>
                <a:spcPct val="0"/>
              </a:spcAft>
              <a:buClr>
                <a:schemeClr val="bg2"/>
              </a:buClr>
              <a:buSzTx/>
              <a:buFont typeface="Wingdings" charset="2"/>
              <a:buNone/>
              <a:tabLst/>
              <a:defRPr/>
            </a:pPr>
            <a:r>
              <a:rPr kumimoji="0" lang="en-US" b="1" i="0" u="none" strike="noStrike" kern="0" cap="none" spc="0" normalizeH="0" baseline="0" noProof="0" dirty="0" smtClean="0">
                <a:ln>
                  <a:noFill/>
                </a:ln>
                <a:solidFill>
                  <a:schemeClr val="tx1"/>
                </a:solidFill>
                <a:effectLst/>
                <a:uLnTx/>
                <a:uFillTx/>
                <a:latin typeface="Arial"/>
                <a:ea typeface="+mn-ea"/>
                <a:cs typeface="Arial"/>
              </a:rPr>
              <a:t>After:</a:t>
            </a:r>
            <a:r>
              <a:rPr lang="en-US" kern="0" dirty="0" smtClean="0">
                <a:latin typeface="Arial"/>
                <a:ea typeface="+mn-ea"/>
                <a:cs typeface="Arial"/>
              </a:rPr>
              <a:t> </a:t>
            </a:r>
            <a:r>
              <a:rPr kumimoji="0" lang="en-US" b="0" i="0" u="none" strike="noStrike" kern="0" cap="none" spc="0" normalizeH="0" baseline="0" noProof="0" dirty="0" smtClean="0">
                <a:ln>
                  <a:noFill/>
                </a:ln>
                <a:solidFill>
                  <a:schemeClr val="tx1"/>
                </a:solidFill>
                <a:effectLst/>
                <a:uLnTx/>
                <a:uFillTx/>
                <a:latin typeface="Arial"/>
                <a:ea typeface="+mn-ea"/>
                <a:cs typeface="Arial"/>
              </a:rPr>
              <a:t>-5% Cyan @ </a:t>
            </a:r>
            <a:r>
              <a:rPr kumimoji="0" lang="en-US" b="0" i="0" u="none" strike="noStrike" kern="0" cap="none" spc="0" normalizeH="0" baseline="0" noProof="0" dirty="0" err="1" smtClean="0">
                <a:ln>
                  <a:noFill/>
                </a:ln>
                <a:solidFill>
                  <a:schemeClr val="tx1"/>
                </a:solidFill>
                <a:effectLst/>
                <a:uLnTx/>
                <a:uFillTx/>
                <a:latin typeface="Arial"/>
                <a:ea typeface="+mn-ea"/>
                <a:cs typeface="Arial"/>
              </a:rPr>
              <a:t>midtone</a:t>
            </a:r>
            <a:endParaRPr kumimoji="0" lang="en-US" b="0" i="0" u="none" strike="noStrike" kern="0" cap="none" spc="0" normalizeH="0" baseline="0" noProof="0" dirty="0">
              <a:ln>
                <a:noFill/>
              </a:ln>
              <a:solidFill>
                <a:schemeClr val="tx1"/>
              </a:solidFill>
              <a:effectLst/>
              <a:uLnTx/>
              <a:uFillTx/>
              <a:latin typeface="Arial"/>
              <a:ea typeface="+mn-ea"/>
              <a:cs typeface="Arial"/>
            </a:endParaRPr>
          </a:p>
        </p:txBody>
      </p:sp>
      <p:pic>
        <p:nvPicPr>
          <p:cNvPr id="8" name="Picture 7" descr="SLIDE50_1.png"/>
          <p:cNvPicPr>
            <a:picLocks noChangeAspect="1"/>
          </p:cNvPicPr>
          <p:nvPr/>
        </p:nvPicPr>
        <p:blipFill>
          <a:blip r:embed="rId2"/>
          <a:stretch>
            <a:fillRect/>
          </a:stretch>
        </p:blipFill>
        <p:spPr>
          <a:xfrm>
            <a:off x="573616" y="1484920"/>
            <a:ext cx="2488873" cy="4525224"/>
          </a:xfrm>
          <a:prstGeom prst="rect">
            <a:avLst/>
          </a:prstGeom>
        </p:spPr>
      </p:pic>
      <p:pic>
        <p:nvPicPr>
          <p:cNvPr id="10" name="Picture 9" descr="SLIDE50_2.png"/>
          <p:cNvPicPr>
            <a:picLocks noChangeAspect="1"/>
          </p:cNvPicPr>
          <p:nvPr/>
        </p:nvPicPr>
        <p:blipFill>
          <a:blip r:embed="rId3"/>
          <a:stretch>
            <a:fillRect/>
          </a:stretch>
        </p:blipFill>
        <p:spPr>
          <a:xfrm>
            <a:off x="3640666" y="1484920"/>
            <a:ext cx="2497495" cy="4525224"/>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3117"/>
            <a:ext cx="7905750" cy="607657"/>
          </a:xfrm>
        </p:spPr>
        <p:txBody>
          <a:bodyPr/>
          <a:lstStyle/>
          <a:p>
            <a:r>
              <a:rPr lang="en-US" sz="2800" dirty="0" smtClean="0"/>
              <a:t>View Response single channel </a:t>
            </a:r>
            <a:r>
              <a:rPr lang="en-US" sz="1600" dirty="0" smtClean="0"/>
              <a:t>(</a:t>
            </a:r>
            <a:r>
              <a:rPr lang="en-US" sz="1600" dirty="0" err="1" smtClean="0"/>
              <a:t>Uncalibrated</a:t>
            </a:r>
            <a:r>
              <a:rPr lang="en-US" sz="1600" dirty="0" smtClean="0"/>
              <a:t> Device Tonality)</a:t>
            </a:r>
            <a:endParaRPr lang="en-US" sz="1600" dirty="0"/>
          </a:p>
        </p:txBody>
      </p:sp>
      <p:sp>
        <p:nvSpPr>
          <p:cNvPr id="6" name="Text Box 7"/>
          <p:cNvSpPr txBox="1">
            <a:spLocks/>
          </p:cNvSpPr>
          <p:nvPr/>
        </p:nvSpPr>
        <p:spPr bwMode="auto">
          <a:xfrm>
            <a:off x="457200" y="824766"/>
            <a:ext cx="2457450" cy="646331"/>
          </a:xfrm>
          <a:prstGeom prst="rect">
            <a:avLst/>
          </a:prstGeom>
          <a:noFill/>
          <a:ln w="25400">
            <a:noFill/>
            <a:miter lim="800000"/>
            <a:headEnd/>
            <a:tailEnd/>
          </a:ln>
          <a:effectLst/>
        </p:spPr>
        <p:txBody>
          <a:bodyPr wrap="square">
            <a:prstTxWarp prst="textNoShape">
              <a:avLst/>
            </a:prstTxWarp>
            <a:spAutoFit/>
          </a:bodyPr>
          <a:lstStyle/>
          <a:p>
            <a:pPr algn="l">
              <a:spcBef>
                <a:spcPct val="50000"/>
              </a:spcBef>
            </a:pPr>
            <a:r>
              <a:rPr lang="en-US" b="1" dirty="0">
                <a:solidFill>
                  <a:schemeClr val="tx1"/>
                </a:solidFill>
                <a:latin typeface="Arial" charset="0"/>
              </a:rPr>
              <a:t>Before:</a:t>
            </a:r>
            <a:r>
              <a:rPr lang="en-US" dirty="0">
                <a:solidFill>
                  <a:schemeClr val="tx1"/>
                </a:solidFill>
                <a:latin typeface="Arial" charset="0"/>
              </a:rPr>
              <a:t/>
            </a:r>
            <a:br>
              <a:rPr lang="en-US" dirty="0">
                <a:solidFill>
                  <a:schemeClr val="tx1"/>
                </a:solidFill>
                <a:latin typeface="Arial" charset="0"/>
              </a:rPr>
            </a:br>
            <a:r>
              <a:rPr lang="en-US" dirty="0">
                <a:solidFill>
                  <a:schemeClr val="tx1"/>
                </a:solidFill>
                <a:latin typeface="Arial" charset="0"/>
              </a:rPr>
              <a:t>0% Cyan change</a:t>
            </a:r>
          </a:p>
        </p:txBody>
      </p:sp>
      <p:sp>
        <p:nvSpPr>
          <p:cNvPr id="7" name="Rectangle 3"/>
          <p:cNvSpPr txBox="1">
            <a:spLocks noChangeArrowheads="1"/>
          </p:cNvSpPr>
          <p:nvPr/>
        </p:nvSpPr>
        <p:spPr bwMode="auto">
          <a:xfrm>
            <a:off x="4194177" y="824766"/>
            <a:ext cx="4835524" cy="646331"/>
          </a:xfrm>
          <a:prstGeom prst="rect">
            <a:avLst/>
          </a:prstGeom>
          <a:noFill/>
          <a:ln w="9525">
            <a:noFill/>
            <a:miter lim="800000"/>
            <a:headEnd/>
            <a:tailEnd/>
          </a:ln>
          <a:effectLst/>
        </p:spPr>
        <p:txBody>
          <a:bodyPr vert="horz" wrap="square" lIns="130046" tIns="65023" rIns="130046" bIns="65023" numCol="1" anchor="t" anchorCtr="0" compatLnSpc="1">
            <a:prstTxWarp prst="textNoShape">
              <a:avLst/>
            </a:prstTxWarp>
          </a:bodyPr>
          <a:lstStyle/>
          <a:p>
            <a:pPr marL="0" marR="0" lvl="0" indent="0" algn="l" defTabSz="1300163" rtl="0" eaLnBrk="1" fontAlgn="base" latinLnBrk="0" hangingPunct="1">
              <a:lnSpc>
                <a:spcPct val="100000"/>
              </a:lnSpc>
              <a:spcBef>
                <a:spcPct val="100000"/>
              </a:spcBef>
              <a:spcAft>
                <a:spcPct val="0"/>
              </a:spcAft>
              <a:buClr>
                <a:schemeClr val="bg2"/>
              </a:buClr>
              <a:buSzTx/>
              <a:buFont typeface="Wingdings" charset="2"/>
              <a:buNone/>
              <a:tabLst>
                <a:tab pos="973138" algn="l"/>
              </a:tabLst>
              <a:defRPr/>
            </a:pPr>
            <a:r>
              <a:rPr kumimoji="0" lang="en-US" b="1" i="0" u="none" strike="noStrike" kern="0" cap="none" spc="0" normalizeH="0" baseline="0" noProof="0" dirty="0" smtClean="0">
                <a:ln>
                  <a:noFill/>
                </a:ln>
                <a:solidFill>
                  <a:schemeClr val="tx1"/>
                </a:solidFill>
                <a:effectLst/>
                <a:uLnTx/>
                <a:uFillTx/>
                <a:latin typeface="Arial"/>
                <a:ea typeface="+mn-ea"/>
                <a:cs typeface="Arial"/>
              </a:rPr>
              <a:t>After:</a:t>
            </a:r>
            <a:r>
              <a:rPr kumimoji="0" lang="en-US" b="0" i="0" u="none" strike="noStrike" kern="0" cap="none" spc="0" normalizeH="0" baseline="0" noProof="0" dirty="0" smtClean="0">
                <a:ln>
                  <a:noFill/>
                </a:ln>
                <a:solidFill>
                  <a:schemeClr val="tx1"/>
                </a:solidFill>
                <a:effectLst/>
                <a:uLnTx/>
                <a:uFillTx/>
                <a:latin typeface="Arial"/>
                <a:ea typeface="+mn-ea"/>
                <a:cs typeface="Arial"/>
              </a:rPr>
              <a:t/>
            </a:r>
            <a:br>
              <a:rPr kumimoji="0" lang="en-US" b="0" i="0" u="none" strike="noStrike" kern="0" cap="none" spc="0" normalizeH="0" baseline="0" noProof="0" dirty="0" smtClean="0">
                <a:ln>
                  <a:noFill/>
                </a:ln>
                <a:solidFill>
                  <a:schemeClr val="tx1"/>
                </a:solidFill>
                <a:effectLst/>
                <a:uLnTx/>
                <a:uFillTx/>
                <a:latin typeface="Arial"/>
                <a:ea typeface="+mn-ea"/>
                <a:cs typeface="Arial"/>
              </a:rPr>
            </a:br>
            <a:r>
              <a:rPr kumimoji="0" lang="en-US" b="0" i="0" u="none" strike="noStrike" kern="0" cap="none" spc="0" normalizeH="0" baseline="0" noProof="0" dirty="0" smtClean="0">
                <a:ln>
                  <a:noFill/>
                </a:ln>
                <a:solidFill>
                  <a:schemeClr val="tx1"/>
                </a:solidFill>
                <a:effectLst/>
                <a:uLnTx/>
                <a:uFillTx/>
                <a:latin typeface="Arial"/>
                <a:ea typeface="+mn-ea"/>
                <a:cs typeface="Arial"/>
              </a:rPr>
              <a:t>-5% Cyan @ </a:t>
            </a:r>
            <a:r>
              <a:rPr kumimoji="0" lang="en-US" b="0" i="0" u="none" strike="noStrike" kern="0" cap="none" spc="0" normalizeH="0" baseline="0" noProof="0" dirty="0" err="1" smtClean="0">
                <a:ln>
                  <a:noFill/>
                </a:ln>
                <a:solidFill>
                  <a:schemeClr val="tx1"/>
                </a:solidFill>
                <a:effectLst/>
                <a:uLnTx/>
                <a:uFillTx/>
                <a:latin typeface="Arial"/>
                <a:ea typeface="+mn-ea"/>
                <a:cs typeface="Arial"/>
              </a:rPr>
              <a:t>midtone</a:t>
            </a:r>
            <a:r>
              <a:rPr kumimoji="0" lang="en-US" b="0" i="0" u="none" strike="noStrike" kern="0" cap="none" spc="0" normalizeH="0" baseline="0" noProof="0" dirty="0" smtClean="0">
                <a:ln>
                  <a:noFill/>
                </a:ln>
                <a:solidFill>
                  <a:schemeClr val="tx1"/>
                </a:solidFill>
                <a:effectLst/>
                <a:uLnTx/>
                <a:uFillTx/>
                <a:latin typeface="Arial"/>
                <a:ea typeface="+mn-ea"/>
                <a:cs typeface="Arial"/>
              </a:rPr>
              <a:t> = +5% Cyan response</a:t>
            </a:r>
            <a:endParaRPr kumimoji="0" lang="en-US" b="0" i="0" u="none" strike="noStrike" kern="0" cap="none" spc="0" normalizeH="0" baseline="0" noProof="0" dirty="0">
              <a:ln>
                <a:noFill/>
              </a:ln>
              <a:solidFill>
                <a:schemeClr val="tx1"/>
              </a:solidFill>
              <a:effectLst/>
              <a:uLnTx/>
              <a:uFillTx/>
              <a:latin typeface="Arial"/>
              <a:ea typeface="+mn-ea"/>
              <a:cs typeface="Arial"/>
            </a:endParaRPr>
          </a:p>
        </p:txBody>
      </p:sp>
      <p:pic>
        <p:nvPicPr>
          <p:cNvPr id="9" name="Picture 8" descr="SLIDE51_1.png"/>
          <p:cNvPicPr>
            <a:picLocks noChangeAspect="1"/>
          </p:cNvPicPr>
          <p:nvPr/>
        </p:nvPicPr>
        <p:blipFill>
          <a:blip r:embed="rId2"/>
          <a:stretch>
            <a:fillRect/>
          </a:stretch>
        </p:blipFill>
        <p:spPr>
          <a:xfrm>
            <a:off x="313261" y="1697053"/>
            <a:ext cx="3852333" cy="3459142"/>
          </a:xfrm>
          <a:prstGeom prst="rect">
            <a:avLst/>
          </a:prstGeom>
        </p:spPr>
      </p:pic>
      <p:pic>
        <p:nvPicPr>
          <p:cNvPr id="10" name="Picture 9" descr="SLIDE51_2.png"/>
          <p:cNvPicPr>
            <a:picLocks noChangeAspect="1"/>
          </p:cNvPicPr>
          <p:nvPr/>
        </p:nvPicPr>
        <p:blipFill>
          <a:blip r:embed="rId3"/>
          <a:stretch>
            <a:fillRect/>
          </a:stretch>
        </p:blipFill>
        <p:spPr>
          <a:xfrm>
            <a:off x="4309533" y="1688586"/>
            <a:ext cx="3847652" cy="3459142"/>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Preview – Tiled TIFF Format</a:t>
            </a:r>
            <a:endParaRPr lang="en-US" dirty="0"/>
          </a:p>
        </p:txBody>
      </p:sp>
      <p:sp>
        <p:nvSpPr>
          <p:cNvPr id="3" name="Content Placeholder 2"/>
          <p:cNvSpPr>
            <a:spLocks noGrp="1"/>
          </p:cNvSpPr>
          <p:nvPr>
            <p:ph idx="1"/>
          </p:nvPr>
        </p:nvSpPr>
        <p:spPr>
          <a:xfrm>
            <a:off x="6712656" y="1304130"/>
            <a:ext cx="2065972" cy="2905920"/>
          </a:xfrm>
        </p:spPr>
        <p:txBody>
          <a:bodyPr/>
          <a:lstStyle/>
          <a:p>
            <a:pPr marL="0">
              <a:buNone/>
            </a:pPr>
            <a:r>
              <a:rPr lang="en-US" sz="1800" b="1" dirty="0" smtClean="0"/>
              <a:t>Best Practice:</a:t>
            </a:r>
            <a:r>
              <a:rPr lang="en-US" sz="1800" dirty="0" smtClean="0"/>
              <a:t> Choose an image file or graphic design file that has a good cross-section of colors separated the way “live” content is separated.</a:t>
            </a:r>
          </a:p>
          <a:p>
            <a:pPr marL="0">
              <a:buNone/>
            </a:pPr>
            <a:endParaRPr lang="en-US" sz="2000" b="1" dirty="0"/>
          </a:p>
        </p:txBody>
      </p:sp>
      <p:pic>
        <p:nvPicPr>
          <p:cNvPr id="6" name="Picture 5" descr="SLIDE64.png"/>
          <p:cNvPicPr>
            <a:picLocks noChangeAspect="1"/>
          </p:cNvPicPr>
          <p:nvPr/>
        </p:nvPicPr>
        <p:blipFill>
          <a:blip r:embed="rId3"/>
          <a:stretch>
            <a:fillRect/>
          </a:stretch>
        </p:blipFill>
        <p:spPr>
          <a:xfrm>
            <a:off x="533400" y="1094580"/>
            <a:ext cx="5906453" cy="4649629"/>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Preview – colorimeters</a:t>
            </a:r>
            <a:endParaRPr lang="en-US" dirty="0"/>
          </a:p>
        </p:txBody>
      </p:sp>
      <p:pic>
        <p:nvPicPr>
          <p:cNvPr id="5" name="Picture 4" descr="SLIDE64.png"/>
          <p:cNvPicPr>
            <a:picLocks noChangeAspect="1"/>
          </p:cNvPicPr>
          <p:nvPr/>
        </p:nvPicPr>
        <p:blipFill>
          <a:blip r:embed="rId3"/>
          <a:stretch>
            <a:fillRect/>
          </a:stretch>
        </p:blipFill>
        <p:spPr>
          <a:xfrm>
            <a:off x="502920" y="1035616"/>
            <a:ext cx="6377720" cy="5020616"/>
          </a:xfrm>
          <a:prstGeom prst="rect">
            <a:avLst/>
          </a:prstGeom>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A+, MCSE, CCNA, MCA, BCA"/>
          <p:cNvPicPr>
            <a:picLocks noChangeAspect="1" noChangeArrowheads="1"/>
          </p:cNvPicPr>
          <p:nvPr/>
        </p:nvPicPr>
        <p:blipFill>
          <a:blip r:embed="rId3">
            <a:lum contrast="10000"/>
          </a:blip>
          <a:srcRect/>
          <a:stretch>
            <a:fillRect/>
          </a:stretch>
        </p:blipFill>
        <p:spPr bwMode="auto">
          <a:xfrm>
            <a:off x="727075" y="2022475"/>
            <a:ext cx="3959225" cy="3883025"/>
          </a:xfrm>
          <a:prstGeom prst="rect">
            <a:avLst/>
          </a:prstGeom>
          <a:noFill/>
          <a:ln w="9525">
            <a:noFill/>
            <a:miter lim="800000"/>
            <a:headEnd/>
            <a:tailEnd/>
          </a:ln>
        </p:spPr>
      </p:pic>
      <p:sp>
        <p:nvSpPr>
          <p:cNvPr id="52226" name="Title 2"/>
          <p:cNvSpPr>
            <a:spLocks noGrp="1"/>
          </p:cNvSpPr>
          <p:nvPr>
            <p:ph type="title"/>
          </p:nvPr>
        </p:nvSpPr>
        <p:spPr bwMode="auto">
          <a:xfrm>
            <a:off x="457200" y="274638"/>
            <a:ext cx="7645400" cy="56515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Questions…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Independent Color Systems</a:t>
            </a:r>
            <a:endParaRPr lang="en-US" dirty="0"/>
          </a:p>
        </p:txBody>
      </p:sp>
      <p:grpSp>
        <p:nvGrpSpPr>
          <p:cNvPr id="4" name="Group 3"/>
          <p:cNvGrpSpPr/>
          <p:nvPr/>
        </p:nvGrpSpPr>
        <p:grpSpPr>
          <a:xfrm>
            <a:off x="542779" y="869992"/>
            <a:ext cx="8018463" cy="4314912"/>
            <a:chOff x="68655" y="845653"/>
            <a:chExt cx="8994775" cy="4840287"/>
          </a:xfrm>
        </p:grpSpPr>
        <p:pic>
          <p:nvPicPr>
            <p:cNvPr id="5" name="Picture 25" descr="man"/>
            <p:cNvPicPr>
              <a:picLocks noChangeAspect="1" noChangeArrowheads="1"/>
            </p:cNvPicPr>
            <p:nvPr/>
          </p:nvPicPr>
          <p:blipFill>
            <a:blip r:embed="rId3"/>
            <a:srcRect/>
            <a:stretch>
              <a:fillRect/>
            </a:stretch>
          </p:blipFill>
          <p:spPr bwMode="auto">
            <a:xfrm>
              <a:off x="1802205" y="845653"/>
              <a:ext cx="555625" cy="830262"/>
            </a:xfrm>
            <a:prstGeom prst="rect">
              <a:avLst/>
            </a:prstGeom>
            <a:noFill/>
            <a:ln w="9525">
              <a:noFill/>
              <a:miter lim="800000"/>
              <a:headEnd/>
              <a:tailEnd/>
            </a:ln>
          </p:spPr>
        </p:pic>
        <p:sp>
          <p:nvSpPr>
            <p:cNvPr id="6" name="Oval 4"/>
            <p:cNvSpPr>
              <a:spLocks noChangeArrowheads="1"/>
            </p:cNvSpPr>
            <p:nvPr/>
          </p:nvSpPr>
          <p:spPr bwMode="auto">
            <a:xfrm>
              <a:off x="2127643" y="3622190"/>
              <a:ext cx="1512887" cy="654050"/>
            </a:xfrm>
            <a:prstGeom prst="ellipse">
              <a:avLst/>
            </a:prstGeom>
            <a:gradFill rotWithShape="1">
              <a:gsLst>
                <a:gs pos="0">
                  <a:srgbClr val="FF00FF"/>
                </a:gs>
                <a:gs pos="100000">
                  <a:srgbClr val="808080"/>
                </a:gs>
              </a:gsLst>
              <a:path path="shape">
                <a:fillToRect l="50000" t="50000" r="50000" b="50000"/>
              </a:path>
            </a:gradFill>
            <a:ln w="9525">
              <a:solidFill>
                <a:schemeClr val="tx1"/>
              </a:solidFill>
              <a:round/>
              <a:headEnd/>
              <a:tailEnd/>
            </a:ln>
          </p:spPr>
          <p:txBody>
            <a:bodyPr wrap="none" lIns="130046" tIns="65023" rIns="130046" bIns="65023" anchor="ctr">
              <a:prstTxWarp prst="textNoShape">
                <a:avLst/>
              </a:prstTxWarp>
            </a:bodyPr>
            <a:lstStyle/>
            <a:p>
              <a:pPr defTabSz="1300163"/>
              <a:endParaRPr lang="en-US" sz="2600" dirty="0">
                <a:solidFill>
                  <a:schemeClr val="tx1"/>
                </a:solidFill>
                <a:latin typeface="Arial" charset="0"/>
              </a:endParaRPr>
            </a:p>
          </p:txBody>
        </p:sp>
        <p:sp>
          <p:nvSpPr>
            <p:cNvPr id="7" name="Oval 6"/>
            <p:cNvSpPr>
              <a:spLocks noChangeArrowheads="1"/>
            </p:cNvSpPr>
            <p:nvPr/>
          </p:nvSpPr>
          <p:spPr bwMode="auto">
            <a:xfrm>
              <a:off x="600468" y="4852503"/>
              <a:ext cx="1093787" cy="615950"/>
            </a:xfrm>
            <a:prstGeom prst="ellipse">
              <a:avLst/>
            </a:prstGeom>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1"/>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8" name="Oval 7"/>
            <p:cNvSpPr>
              <a:spLocks noChangeArrowheads="1"/>
            </p:cNvSpPr>
            <p:nvPr/>
          </p:nvSpPr>
          <p:spPr bwMode="auto">
            <a:xfrm>
              <a:off x="6321818" y="1521928"/>
              <a:ext cx="1006475" cy="695325"/>
            </a:xfrm>
            <a:prstGeom prst="ellipse">
              <a:avLst/>
            </a:prstGeom>
            <a:gradFill rotWithShape="1">
              <a:gsLst>
                <a:gs pos="0">
                  <a:srgbClr val="FF3399"/>
                </a:gs>
                <a:gs pos="25000">
                  <a:srgbClr val="FF6633"/>
                </a:gs>
                <a:gs pos="50000">
                  <a:srgbClr val="FFFF00"/>
                </a:gs>
                <a:gs pos="75000">
                  <a:srgbClr val="01A78F"/>
                </a:gs>
                <a:gs pos="100000">
                  <a:srgbClr val="3366FF"/>
                </a:gs>
              </a:gsLst>
              <a:lin ang="5400000" scaled="1"/>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9" name="Oval 8"/>
            <p:cNvSpPr>
              <a:spLocks noChangeArrowheads="1"/>
            </p:cNvSpPr>
            <p:nvPr/>
          </p:nvSpPr>
          <p:spPr bwMode="auto">
            <a:xfrm>
              <a:off x="7653730" y="2760178"/>
              <a:ext cx="1409700" cy="800100"/>
            </a:xfrm>
            <a:prstGeom prst="ellipse">
              <a:avLst/>
            </a:prstGeom>
            <a:gradFill rotWithShape="1">
              <a:gsLst>
                <a:gs pos="0">
                  <a:srgbClr val="EAEAEA"/>
                </a:gs>
                <a:gs pos="100000">
                  <a:srgbClr val="808080"/>
                </a:gs>
              </a:gsLst>
              <a:path path="shape">
                <a:fillToRect l="50000" t="50000" r="50000" b="50000"/>
              </a:path>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10" name="Oval 9"/>
            <p:cNvSpPr>
              <a:spLocks noChangeArrowheads="1"/>
            </p:cNvSpPr>
            <p:nvPr/>
          </p:nvSpPr>
          <p:spPr bwMode="auto">
            <a:xfrm>
              <a:off x="6113855" y="3784115"/>
              <a:ext cx="2516188" cy="1576388"/>
            </a:xfrm>
            <a:prstGeom prst="ellipse">
              <a:avLst/>
            </a:prstGeom>
            <a:gradFill rotWithShape="1">
              <a:gsLst>
                <a:gs pos="0">
                  <a:srgbClr val="FFCC00"/>
                </a:gs>
                <a:gs pos="100000">
                  <a:srgbClr val="B2B2B2"/>
                </a:gs>
              </a:gsLst>
              <a:path path="shape">
                <a:fillToRect l="50000" t="50000" r="50000" b="50000"/>
              </a:path>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11" name="Oval 10"/>
            <p:cNvSpPr>
              <a:spLocks noChangeArrowheads="1"/>
            </p:cNvSpPr>
            <p:nvPr/>
          </p:nvSpPr>
          <p:spPr bwMode="auto">
            <a:xfrm>
              <a:off x="3224605" y="4385778"/>
              <a:ext cx="1936750" cy="1150937"/>
            </a:xfrm>
            <a:prstGeom prst="ellipse">
              <a:avLst/>
            </a:prstGeom>
            <a:gradFill rotWithShape="1">
              <a:gsLst>
                <a:gs pos="0">
                  <a:srgbClr val="EAEAEA"/>
                </a:gs>
                <a:gs pos="100000">
                  <a:srgbClr val="808080"/>
                </a:gs>
              </a:gsLst>
              <a:path path="shape">
                <a:fillToRect l="50000" t="50000" r="50000" b="50000"/>
              </a:path>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12" name="Oval 5"/>
            <p:cNvSpPr>
              <a:spLocks noChangeArrowheads="1"/>
            </p:cNvSpPr>
            <p:nvPr/>
          </p:nvSpPr>
          <p:spPr bwMode="auto">
            <a:xfrm>
              <a:off x="2240355" y="1188553"/>
              <a:ext cx="1187450" cy="812800"/>
            </a:xfrm>
            <a:prstGeom prst="ellipse">
              <a:avLst/>
            </a:prstGeom>
            <a:gradFill rotWithShape="1">
              <a:gsLst>
                <a:gs pos="0">
                  <a:srgbClr val="FF3399"/>
                </a:gs>
                <a:gs pos="25000">
                  <a:srgbClr val="FF6633"/>
                </a:gs>
                <a:gs pos="50000">
                  <a:srgbClr val="FFFF00"/>
                </a:gs>
                <a:gs pos="75000">
                  <a:srgbClr val="01A78F"/>
                </a:gs>
                <a:gs pos="100000">
                  <a:srgbClr val="3366FF"/>
                </a:gs>
              </a:gsLst>
              <a:lin ang="5400000" scaled="1"/>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13" name="Oval 2"/>
            <p:cNvSpPr>
              <a:spLocks noChangeArrowheads="1"/>
            </p:cNvSpPr>
            <p:nvPr/>
          </p:nvSpPr>
          <p:spPr bwMode="auto">
            <a:xfrm>
              <a:off x="68655" y="2461728"/>
              <a:ext cx="1733550" cy="839787"/>
            </a:xfrm>
            <a:prstGeom prst="ellipse">
              <a:avLst/>
            </a:prstGeom>
            <a:gradFill rotWithShape="1">
              <a:gsLst>
                <a:gs pos="0">
                  <a:srgbClr val="3DC7C0"/>
                </a:gs>
                <a:gs pos="100000">
                  <a:srgbClr val="808080"/>
                </a:gs>
              </a:gsLst>
              <a:path path="shape">
                <a:fillToRect l="50000" t="50000" r="50000" b="50000"/>
              </a:path>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pic>
          <p:nvPicPr>
            <p:cNvPr id="14" name="Picture 61" descr="before2"/>
            <p:cNvPicPr>
              <a:picLocks noChangeAspect="1" noChangeArrowheads="1"/>
            </p:cNvPicPr>
            <p:nvPr/>
          </p:nvPicPr>
          <p:blipFill>
            <a:blip r:embed="rId4"/>
            <a:srcRect/>
            <a:stretch>
              <a:fillRect/>
            </a:stretch>
          </p:blipFill>
          <p:spPr bwMode="auto">
            <a:xfrm>
              <a:off x="230580" y="961540"/>
              <a:ext cx="8832850" cy="4724400"/>
            </a:xfrm>
            <a:prstGeom prst="rect">
              <a:avLst/>
            </a:prstGeom>
            <a:noFill/>
            <a:ln w="9525">
              <a:noFill/>
              <a:miter lim="800000"/>
              <a:headEnd/>
              <a:tailEnd/>
            </a:ln>
          </p:spPr>
        </p:pic>
        <p:pic>
          <p:nvPicPr>
            <p:cNvPr id="15" name="Picture 46"/>
            <p:cNvPicPr>
              <a:picLocks noChangeAspect="1" noChangeArrowheads="1"/>
            </p:cNvPicPr>
            <p:nvPr/>
          </p:nvPicPr>
          <p:blipFill>
            <a:blip r:embed="rId5"/>
            <a:srcRect/>
            <a:stretch>
              <a:fillRect/>
            </a:stretch>
          </p:blipFill>
          <p:spPr bwMode="auto">
            <a:xfrm rot="1505353">
              <a:off x="2235593" y="2434740"/>
              <a:ext cx="358775" cy="577850"/>
            </a:xfrm>
            <a:prstGeom prst="rect">
              <a:avLst/>
            </a:prstGeom>
            <a:noFill/>
            <a:ln w="9525">
              <a:noFill/>
              <a:miter lim="800000"/>
              <a:headEnd/>
              <a:tailEnd/>
            </a:ln>
          </p:spPr>
        </p:pic>
        <p:pic>
          <p:nvPicPr>
            <p:cNvPr id="16" name="Picture 37"/>
            <p:cNvPicPr>
              <a:picLocks noChangeAspect="1" noChangeArrowheads="1"/>
            </p:cNvPicPr>
            <p:nvPr/>
          </p:nvPicPr>
          <p:blipFill>
            <a:blip r:embed="rId6"/>
            <a:srcRect/>
            <a:stretch>
              <a:fillRect/>
            </a:stretch>
          </p:blipFill>
          <p:spPr bwMode="auto">
            <a:xfrm>
              <a:off x="2668980" y="4744553"/>
              <a:ext cx="368300" cy="508000"/>
            </a:xfrm>
            <a:prstGeom prst="rect">
              <a:avLst/>
            </a:prstGeom>
            <a:noFill/>
            <a:ln w="12700">
              <a:noFill/>
              <a:miter lim="800000"/>
              <a:headEnd/>
              <a:tailEnd/>
            </a:ln>
          </p:spPr>
        </p:pic>
        <p:pic>
          <p:nvPicPr>
            <p:cNvPr id="17" name="Picture 47"/>
            <p:cNvPicPr>
              <a:picLocks noChangeAspect="1" noChangeArrowheads="1"/>
            </p:cNvPicPr>
            <p:nvPr/>
          </p:nvPicPr>
          <p:blipFill>
            <a:blip r:embed="rId5"/>
            <a:srcRect/>
            <a:stretch>
              <a:fillRect/>
            </a:stretch>
          </p:blipFill>
          <p:spPr bwMode="auto">
            <a:xfrm rot="1505353">
              <a:off x="1260868" y="3728553"/>
              <a:ext cx="409575" cy="663575"/>
            </a:xfrm>
            <a:prstGeom prst="rect">
              <a:avLst/>
            </a:prstGeom>
            <a:noFill/>
            <a:ln w="9525">
              <a:noFill/>
              <a:miter lim="800000"/>
              <a:headEnd/>
              <a:tailEnd/>
            </a:ln>
          </p:spPr>
        </p:pic>
        <p:pic>
          <p:nvPicPr>
            <p:cNvPr id="18" name="Picture 49"/>
            <p:cNvPicPr>
              <a:picLocks noChangeAspect="1" noChangeArrowheads="1"/>
            </p:cNvPicPr>
            <p:nvPr/>
          </p:nvPicPr>
          <p:blipFill>
            <a:blip r:embed="rId6"/>
            <a:srcRect/>
            <a:stretch>
              <a:fillRect/>
            </a:stretch>
          </p:blipFill>
          <p:spPr bwMode="auto">
            <a:xfrm>
              <a:off x="1122755" y="1339365"/>
              <a:ext cx="379413" cy="523875"/>
            </a:xfrm>
            <a:prstGeom prst="rect">
              <a:avLst/>
            </a:prstGeom>
            <a:noFill/>
            <a:ln w="12700">
              <a:noFill/>
              <a:miter lim="800000"/>
              <a:headEnd/>
              <a:tailEnd/>
            </a:ln>
          </p:spPr>
        </p:pic>
        <p:pic>
          <p:nvPicPr>
            <p:cNvPr id="19" name="Picture 50"/>
            <p:cNvPicPr>
              <a:picLocks noChangeAspect="1" noChangeArrowheads="1"/>
            </p:cNvPicPr>
            <p:nvPr/>
          </p:nvPicPr>
          <p:blipFill>
            <a:blip r:embed="rId6"/>
            <a:srcRect/>
            <a:stretch>
              <a:fillRect/>
            </a:stretch>
          </p:blipFill>
          <p:spPr bwMode="auto">
            <a:xfrm>
              <a:off x="5813818" y="1731478"/>
              <a:ext cx="385762" cy="533400"/>
            </a:xfrm>
            <a:prstGeom prst="rect">
              <a:avLst/>
            </a:prstGeom>
            <a:noFill/>
            <a:ln w="12700">
              <a:noFill/>
              <a:miter lim="800000"/>
              <a:headEnd/>
              <a:tailEnd/>
            </a:ln>
          </p:spPr>
        </p:pic>
        <p:pic>
          <p:nvPicPr>
            <p:cNvPr id="20" name="Picture 48"/>
            <p:cNvPicPr>
              <a:picLocks noChangeAspect="1" noChangeArrowheads="1"/>
            </p:cNvPicPr>
            <p:nvPr/>
          </p:nvPicPr>
          <p:blipFill>
            <a:blip r:embed="rId6"/>
            <a:srcRect/>
            <a:stretch>
              <a:fillRect/>
            </a:stretch>
          </p:blipFill>
          <p:spPr bwMode="auto">
            <a:xfrm>
              <a:off x="3946918" y="1134578"/>
              <a:ext cx="338137" cy="466725"/>
            </a:xfrm>
            <a:prstGeom prst="rect">
              <a:avLst/>
            </a:prstGeom>
            <a:noFill/>
            <a:ln w="12700">
              <a:noFill/>
              <a:miter lim="800000"/>
              <a:headEnd/>
              <a:tailEnd/>
            </a:ln>
          </p:spPr>
        </p:pic>
        <p:pic>
          <p:nvPicPr>
            <p:cNvPr id="21" name="Picture 18" descr="man2"/>
            <p:cNvPicPr>
              <a:picLocks noChangeAspect="1" noChangeArrowheads="1"/>
            </p:cNvPicPr>
            <p:nvPr/>
          </p:nvPicPr>
          <p:blipFill>
            <a:blip r:embed="rId7"/>
            <a:srcRect/>
            <a:stretch>
              <a:fillRect/>
            </a:stretch>
          </p:blipFill>
          <p:spPr bwMode="auto">
            <a:xfrm>
              <a:off x="5097855" y="1125053"/>
              <a:ext cx="544513" cy="795337"/>
            </a:xfrm>
            <a:prstGeom prst="rect">
              <a:avLst/>
            </a:prstGeom>
            <a:noFill/>
            <a:ln w="9525">
              <a:noFill/>
              <a:miter lim="800000"/>
              <a:headEnd/>
              <a:tailEnd/>
            </a:ln>
          </p:spPr>
        </p:pic>
        <p:pic>
          <p:nvPicPr>
            <p:cNvPr id="22" name="Picture 19" descr="man"/>
            <p:cNvPicPr>
              <a:picLocks noChangeAspect="1" noChangeArrowheads="1"/>
            </p:cNvPicPr>
            <p:nvPr/>
          </p:nvPicPr>
          <p:blipFill>
            <a:blip r:embed="rId3"/>
            <a:srcRect/>
            <a:stretch>
              <a:fillRect/>
            </a:stretch>
          </p:blipFill>
          <p:spPr bwMode="auto">
            <a:xfrm>
              <a:off x="68655" y="2036278"/>
              <a:ext cx="554038" cy="831850"/>
            </a:xfrm>
            <a:prstGeom prst="rect">
              <a:avLst/>
            </a:prstGeom>
            <a:noFill/>
            <a:ln w="9525">
              <a:noFill/>
              <a:miter lim="800000"/>
              <a:headEnd/>
              <a:tailEnd/>
            </a:ln>
          </p:spPr>
        </p:pic>
        <p:pic>
          <p:nvPicPr>
            <p:cNvPr id="23" name="Picture 21" descr="man"/>
            <p:cNvPicPr>
              <a:picLocks noChangeAspect="1" noChangeArrowheads="1"/>
            </p:cNvPicPr>
            <p:nvPr/>
          </p:nvPicPr>
          <p:blipFill>
            <a:blip r:embed="rId3"/>
            <a:srcRect/>
            <a:stretch>
              <a:fillRect/>
            </a:stretch>
          </p:blipFill>
          <p:spPr bwMode="auto">
            <a:xfrm>
              <a:off x="3797693" y="1783865"/>
              <a:ext cx="555625" cy="831850"/>
            </a:xfrm>
            <a:prstGeom prst="rect">
              <a:avLst/>
            </a:prstGeom>
            <a:noFill/>
            <a:ln w="9525">
              <a:noFill/>
              <a:miter lim="800000"/>
              <a:headEnd/>
              <a:tailEnd/>
            </a:ln>
          </p:spPr>
        </p:pic>
        <p:pic>
          <p:nvPicPr>
            <p:cNvPr id="24" name="Picture 22" descr="man"/>
            <p:cNvPicPr>
              <a:picLocks noChangeAspect="1" noChangeArrowheads="1"/>
            </p:cNvPicPr>
            <p:nvPr/>
          </p:nvPicPr>
          <p:blipFill>
            <a:blip r:embed="rId3"/>
            <a:srcRect/>
            <a:stretch>
              <a:fillRect/>
            </a:stretch>
          </p:blipFill>
          <p:spPr bwMode="auto">
            <a:xfrm>
              <a:off x="7531493" y="2326790"/>
              <a:ext cx="555625" cy="830263"/>
            </a:xfrm>
            <a:prstGeom prst="rect">
              <a:avLst/>
            </a:prstGeom>
            <a:noFill/>
            <a:ln w="9525">
              <a:noFill/>
              <a:miter lim="800000"/>
              <a:headEnd/>
              <a:tailEnd/>
            </a:ln>
          </p:spPr>
        </p:pic>
        <p:pic>
          <p:nvPicPr>
            <p:cNvPr id="25" name="Picture 23" descr="man2"/>
            <p:cNvPicPr>
              <a:picLocks noChangeAspect="1" noChangeArrowheads="1"/>
            </p:cNvPicPr>
            <p:nvPr/>
          </p:nvPicPr>
          <p:blipFill>
            <a:blip r:embed="rId7"/>
            <a:srcRect/>
            <a:stretch>
              <a:fillRect/>
            </a:stretch>
          </p:blipFill>
          <p:spPr bwMode="auto">
            <a:xfrm>
              <a:off x="2994418" y="2615715"/>
              <a:ext cx="544512" cy="793750"/>
            </a:xfrm>
            <a:prstGeom prst="rect">
              <a:avLst/>
            </a:prstGeom>
            <a:noFill/>
            <a:ln w="9525">
              <a:noFill/>
              <a:miter lim="800000"/>
              <a:headEnd/>
              <a:tailEnd/>
            </a:ln>
          </p:spPr>
        </p:pic>
        <p:pic>
          <p:nvPicPr>
            <p:cNvPr id="26" name="Picture 24" descr="man"/>
            <p:cNvPicPr>
              <a:picLocks noChangeAspect="1" noChangeArrowheads="1"/>
            </p:cNvPicPr>
            <p:nvPr/>
          </p:nvPicPr>
          <p:blipFill>
            <a:blip r:embed="rId3"/>
            <a:srcRect/>
            <a:stretch>
              <a:fillRect/>
            </a:stretch>
          </p:blipFill>
          <p:spPr bwMode="auto">
            <a:xfrm>
              <a:off x="7315593" y="4060340"/>
              <a:ext cx="555625" cy="830263"/>
            </a:xfrm>
            <a:prstGeom prst="rect">
              <a:avLst/>
            </a:prstGeom>
            <a:noFill/>
            <a:ln w="9525">
              <a:noFill/>
              <a:miter lim="800000"/>
              <a:headEnd/>
              <a:tailEnd/>
            </a:ln>
          </p:spPr>
        </p:pic>
        <p:pic>
          <p:nvPicPr>
            <p:cNvPr id="27" name="Picture 26" descr="man"/>
            <p:cNvPicPr>
              <a:picLocks noChangeAspect="1" noChangeArrowheads="1"/>
            </p:cNvPicPr>
            <p:nvPr/>
          </p:nvPicPr>
          <p:blipFill>
            <a:blip r:embed="rId3"/>
            <a:srcRect/>
            <a:stretch>
              <a:fillRect/>
            </a:stretch>
          </p:blipFill>
          <p:spPr bwMode="auto">
            <a:xfrm>
              <a:off x="6007493" y="3039578"/>
              <a:ext cx="555625" cy="830262"/>
            </a:xfrm>
            <a:prstGeom prst="rect">
              <a:avLst/>
            </a:prstGeom>
            <a:noFill/>
            <a:ln w="9525">
              <a:noFill/>
              <a:miter lim="800000"/>
              <a:headEnd/>
              <a:tailEnd/>
            </a:ln>
          </p:spPr>
        </p:pic>
        <p:pic>
          <p:nvPicPr>
            <p:cNvPr id="28" name="Picture 40"/>
            <p:cNvPicPr>
              <a:picLocks noChangeAspect="1" noChangeArrowheads="1"/>
            </p:cNvPicPr>
            <p:nvPr/>
          </p:nvPicPr>
          <p:blipFill>
            <a:blip r:embed="rId5"/>
            <a:srcRect/>
            <a:stretch>
              <a:fillRect/>
            </a:stretch>
          </p:blipFill>
          <p:spPr bwMode="auto">
            <a:xfrm rot="1505353">
              <a:off x="7720405" y="1567965"/>
              <a:ext cx="433388" cy="696913"/>
            </a:xfrm>
            <a:prstGeom prst="rect">
              <a:avLst/>
            </a:prstGeom>
            <a:noFill/>
            <a:ln w="9525">
              <a:noFill/>
              <a:miter lim="800000"/>
              <a:headEnd/>
              <a:tailEnd/>
            </a:ln>
          </p:spPr>
        </p:pic>
        <p:pic>
          <p:nvPicPr>
            <p:cNvPr id="29" name="Picture 43"/>
            <p:cNvPicPr>
              <a:picLocks noChangeAspect="1" noChangeArrowheads="1"/>
            </p:cNvPicPr>
            <p:nvPr/>
          </p:nvPicPr>
          <p:blipFill>
            <a:blip r:embed="rId8"/>
            <a:srcRect/>
            <a:stretch>
              <a:fillRect/>
            </a:stretch>
          </p:blipFill>
          <p:spPr bwMode="auto">
            <a:xfrm>
              <a:off x="5562993" y="4744553"/>
              <a:ext cx="444500" cy="508000"/>
            </a:xfrm>
            <a:prstGeom prst="rect">
              <a:avLst/>
            </a:prstGeom>
            <a:noFill/>
            <a:ln w="12700">
              <a:noFill/>
              <a:miter lim="800000"/>
              <a:headEnd/>
              <a:tailEnd/>
            </a:ln>
          </p:spPr>
        </p:pic>
        <p:pic>
          <p:nvPicPr>
            <p:cNvPr id="30" name="Picture 45"/>
            <p:cNvPicPr>
              <a:picLocks noChangeAspect="1" noChangeArrowheads="1"/>
            </p:cNvPicPr>
            <p:nvPr/>
          </p:nvPicPr>
          <p:blipFill>
            <a:blip r:embed="rId8"/>
            <a:srcRect/>
            <a:stretch>
              <a:fillRect/>
            </a:stretch>
          </p:blipFill>
          <p:spPr bwMode="auto">
            <a:xfrm>
              <a:off x="6761555" y="2623653"/>
              <a:ext cx="419100" cy="476250"/>
            </a:xfrm>
            <a:prstGeom prst="rect">
              <a:avLst/>
            </a:prstGeom>
            <a:noFill/>
            <a:ln w="12700">
              <a:noFill/>
              <a:miter lim="800000"/>
              <a:headEnd/>
              <a:tailEnd/>
            </a:ln>
          </p:spPr>
        </p:pic>
        <p:pic>
          <p:nvPicPr>
            <p:cNvPr id="31" name="Picture 51"/>
            <p:cNvPicPr>
              <a:picLocks noChangeAspect="1" noChangeArrowheads="1"/>
            </p:cNvPicPr>
            <p:nvPr/>
          </p:nvPicPr>
          <p:blipFill>
            <a:blip r:embed="rId6"/>
            <a:srcRect/>
            <a:stretch>
              <a:fillRect/>
            </a:stretch>
          </p:blipFill>
          <p:spPr bwMode="auto">
            <a:xfrm>
              <a:off x="5074043" y="3626953"/>
              <a:ext cx="385762" cy="531812"/>
            </a:xfrm>
            <a:prstGeom prst="rect">
              <a:avLst/>
            </a:prstGeom>
            <a:noFill/>
            <a:ln w="12700">
              <a:noFill/>
              <a:miter lim="800000"/>
              <a:headEnd/>
              <a:tailEnd/>
            </a:ln>
          </p:spPr>
        </p:pic>
        <p:pic>
          <p:nvPicPr>
            <p:cNvPr id="32" name="Picture 55" descr="man2"/>
            <p:cNvPicPr>
              <a:picLocks noChangeAspect="1" noChangeArrowheads="1"/>
            </p:cNvPicPr>
            <p:nvPr/>
          </p:nvPicPr>
          <p:blipFill>
            <a:blip r:embed="rId7"/>
            <a:srcRect/>
            <a:stretch>
              <a:fillRect/>
            </a:stretch>
          </p:blipFill>
          <p:spPr bwMode="auto">
            <a:xfrm>
              <a:off x="4075505" y="3915878"/>
              <a:ext cx="544513" cy="793750"/>
            </a:xfrm>
            <a:prstGeom prst="rect">
              <a:avLst/>
            </a:prstGeom>
            <a:noFill/>
            <a:ln w="9525">
              <a:noFill/>
              <a:miter lim="800000"/>
              <a:headEnd/>
              <a:tailEnd/>
            </a:ln>
          </p:spPr>
        </p:pic>
        <p:pic>
          <p:nvPicPr>
            <p:cNvPr id="33" name="Picture 56" descr="man"/>
            <p:cNvPicPr>
              <a:picLocks noChangeAspect="1" noChangeArrowheads="1"/>
            </p:cNvPicPr>
            <p:nvPr/>
          </p:nvPicPr>
          <p:blipFill>
            <a:blip r:embed="rId3"/>
            <a:srcRect/>
            <a:stretch>
              <a:fillRect/>
            </a:stretch>
          </p:blipFill>
          <p:spPr bwMode="auto">
            <a:xfrm>
              <a:off x="487755" y="4328628"/>
              <a:ext cx="555625" cy="830262"/>
            </a:xfrm>
            <a:prstGeom prst="rect">
              <a:avLst/>
            </a:prstGeom>
            <a:noFill/>
            <a:ln w="9525">
              <a:noFill/>
              <a:miter lim="800000"/>
              <a:headEnd/>
              <a:tailEnd/>
            </a:ln>
          </p:spPr>
        </p:pic>
      </p:grpSp>
      <p:sp>
        <p:nvSpPr>
          <p:cNvPr id="37" name="TextBox 36"/>
          <p:cNvSpPr txBox="1"/>
          <p:nvPr/>
        </p:nvSpPr>
        <p:spPr>
          <a:xfrm>
            <a:off x="563963" y="5582295"/>
            <a:ext cx="7437037" cy="923330"/>
          </a:xfrm>
          <a:prstGeom prst="rect">
            <a:avLst/>
          </a:prstGeom>
          <a:noFill/>
        </p:spPr>
        <p:txBody>
          <a:bodyPr wrap="square" rtlCol="0">
            <a:spAutoFit/>
          </a:bodyPr>
          <a:lstStyle/>
          <a:p>
            <a:pPr>
              <a:buFont typeface="Arial" pitchFamily="34" charset="0"/>
              <a:buChar char="•"/>
            </a:pPr>
            <a:r>
              <a:rPr lang="en-US" dirty="0" smtClean="0"/>
              <a:t> Color changes when normal production variables occur.</a:t>
            </a:r>
          </a:p>
          <a:p>
            <a:pPr>
              <a:buFont typeface="Arial" pitchFamily="34" charset="0"/>
              <a:buChar char="•"/>
            </a:pPr>
            <a:r>
              <a:rPr lang="en-US" dirty="0" smtClean="0"/>
              <a:t> Resources and time are required.</a:t>
            </a:r>
          </a:p>
          <a:p>
            <a:pPr>
              <a:buFont typeface="Arial" pitchFamily="34" charset="0"/>
              <a:buChar char="•"/>
            </a:pPr>
            <a:r>
              <a:rPr lang="en-US" dirty="0" smtClean="0"/>
              <a:t> There are many color elements across devices. </a:t>
            </a:r>
            <a:endParaRPr lang="en-US" dirty="0"/>
          </a:p>
        </p:txBody>
      </p:sp>
      <p:grpSp>
        <p:nvGrpSpPr>
          <p:cNvPr id="42" name="Group 41"/>
          <p:cNvGrpSpPr/>
          <p:nvPr/>
        </p:nvGrpSpPr>
        <p:grpSpPr>
          <a:xfrm>
            <a:off x="2544503" y="5251579"/>
            <a:ext cx="1959448" cy="424768"/>
            <a:chOff x="4768850" y="8850313"/>
            <a:chExt cx="3163588" cy="685800"/>
          </a:xfrm>
        </p:grpSpPr>
        <p:pic>
          <p:nvPicPr>
            <p:cNvPr id="40" name="Picture 59" descr="animated_clock"/>
            <p:cNvPicPr>
              <a:picLocks noChangeAspect="1" noChangeArrowheads="1" noCrop="1"/>
            </p:cNvPicPr>
            <p:nvPr/>
          </p:nvPicPr>
          <p:blipFill>
            <a:blip r:embed="rId9">
              <a:grayscl/>
            </a:blip>
            <a:srcRect/>
            <a:stretch>
              <a:fillRect/>
            </a:stretch>
          </p:blipFill>
          <p:spPr bwMode="auto">
            <a:xfrm>
              <a:off x="4768850" y="8850313"/>
              <a:ext cx="758825" cy="685800"/>
            </a:xfrm>
            <a:prstGeom prst="rect">
              <a:avLst/>
            </a:prstGeom>
            <a:noFill/>
            <a:ln w="9525">
              <a:noFill/>
              <a:miter lim="800000"/>
              <a:headEnd/>
              <a:tailEnd/>
            </a:ln>
          </p:spPr>
        </p:pic>
        <p:pic>
          <p:nvPicPr>
            <p:cNvPr id="41" name="Picture 12" descr="animated-traffic-chart"/>
            <p:cNvPicPr>
              <a:picLocks noChangeAspect="1" noChangeArrowheads="1" noCrop="1"/>
            </p:cNvPicPr>
            <p:nvPr/>
          </p:nvPicPr>
          <p:blipFill>
            <a:blip r:embed="rId10"/>
            <a:srcRect/>
            <a:stretch>
              <a:fillRect/>
            </a:stretch>
          </p:blipFill>
          <p:spPr bwMode="auto">
            <a:xfrm>
              <a:off x="5795662" y="8963025"/>
              <a:ext cx="2136776" cy="5334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Service Contact</a:t>
            </a:r>
            <a:endParaRPr lang="en-US" dirty="0"/>
          </a:p>
        </p:txBody>
      </p:sp>
      <p:pic>
        <p:nvPicPr>
          <p:cNvPr id="3" name="Picture 2" descr="http://www.mapofusa.net/usa-map.jpg"/>
          <p:cNvPicPr>
            <a:picLocks noChangeAspect="1" noChangeArrowheads="1"/>
          </p:cNvPicPr>
          <p:nvPr/>
        </p:nvPicPr>
        <p:blipFill>
          <a:blip r:embed="rId2"/>
          <a:srcRect l="5532"/>
          <a:stretch>
            <a:fillRect/>
          </a:stretch>
        </p:blipFill>
        <p:spPr bwMode="auto">
          <a:xfrm>
            <a:off x="351365" y="1059423"/>
            <a:ext cx="5173135" cy="3751729"/>
          </a:xfrm>
          <a:prstGeom prst="rect">
            <a:avLst/>
          </a:prstGeom>
          <a:noFill/>
        </p:spPr>
      </p:pic>
      <p:pic>
        <p:nvPicPr>
          <p:cNvPr id="4" name="Picture 3"/>
          <p:cNvPicPr>
            <a:picLocks noChangeAspect="1"/>
          </p:cNvPicPr>
          <p:nvPr/>
        </p:nvPicPr>
        <p:blipFill>
          <a:blip r:embed="rId3"/>
          <a:stretch>
            <a:fillRect/>
          </a:stretch>
        </p:blipFill>
        <p:spPr>
          <a:xfrm>
            <a:off x="5915287" y="1502833"/>
            <a:ext cx="1892640" cy="1264445"/>
          </a:xfrm>
          <a:prstGeom prst="rect">
            <a:avLst/>
          </a:prstGeom>
        </p:spPr>
      </p:pic>
      <p:sp>
        <p:nvSpPr>
          <p:cNvPr id="5" name="Rectangle 4"/>
          <p:cNvSpPr/>
          <p:nvPr/>
        </p:nvSpPr>
        <p:spPr>
          <a:xfrm>
            <a:off x="4838700" y="3189327"/>
            <a:ext cx="4572000" cy="1107996"/>
          </a:xfrm>
          <a:prstGeom prst="rect">
            <a:avLst/>
          </a:prstGeom>
        </p:spPr>
        <p:txBody>
          <a:bodyPr>
            <a:spAutoFit/>
          </a:bodyPr>
          <a:lstStyle/>
          <a:p>
            <a:pPr lvl="1"/>
            <a:r>
              <a:rPr lang="en-US" sz="2200" dirty="0"/>
              <a:t>Richard Thies</a:t>
            </a:r>
          </a:p>
          <a:p>
            <a:pPr lvl="1"/>
            <a:r>
              <a:rPr lang="en-US" sz="2200" dirty="0"/>
              <a:t>c. 617-413-3401</a:t>
            </a:r>
          </a:p>
          <a:p>
            <a:pPr lvl="1"/>
            <a:r>
              <a:rPr lang="en-US" sz="2200" dirty="0"/>
              <a:t>e. </a:t>
            </a:r>
            <a:r>
              <a:rPr lang="en-US" sz="2200" dirty="0">
                <a:hlinkClick r:id="rId4"/>
              </a:rPr>
              <a:t>richard.thies@kodak.com</a:t>
            </a:r>
            <a:endParaRPr lang="en-US" sz="2200" dirty="0"/>
          </a:p>
        </p:txBody>
      </p:sp>
    </p:spTree>
    <p:extLst>
      <p:ext uri="{BB962C8B-B14F-4D97-AF65-F5344CB8AC3E}">
        <p14:creationId xmlns:p14="http://schemas.microsoft.com/office/powerpoint/2010/main" val="29629884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19300" y="1990725"/>
            <a:ext cx="7134225" cy="3067050"/>
          </a:xfrm>
          <a:prstGeom prst="rect">
            <a:avLst/>
          </a:prstGeom>
        </p:spPr>
      </p:pic>
      <p:sp>
        <p:nvSpPr>
          <p:cNvPr id="3" name="TextBox 2"/>
          <p:cNvSpPr txBox="1"/>
          <p:nvPr/>
        </p:nvSpPr>
        <p:spPr>
          <a:xfrm>
            <a:off x="3267075" y="4330742"/>
            <a:ext cx="1847850" cy="253916"/>
          </a:xfrm>
          <a:prstGeom prst="rect">
            <a:avLst/>
          </a:prstGeom>
          <a:noFill/>
        </p:spPr>
        <p:txBody>
          <a:bodyPr wrap="square" rtlCol="0">
            <a:spAutoFit/>
          </a:bodyPr>
          <a:lstStyle/>
          <a:p>
            <a:r>
              <a:rPr lang="en-US" sz="1050" dirty="0"/>
              <a:t>© </a:t>
            </a:r>
            <a:r>
              <a:rPr lang="en-US" sz="1050" dirty="0" smtClean="0"/>
              <a:t>2016, </a:t>
            </a:r>
            <a:r>
              <a:rPr lang="en-US" sz="1050" dirty="0"/>
              <a:t>Kodak</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by the numbers</a:t>
            </a:r>
            <a:endParaRPr lang="en-US" dirty="0"/>
          </a:p>
        </p:txBody>
      </p:sp>
      <p:grpSp>
        <p:nvGrpSpPr>
          <p:cNvPr id="10" name="Group 9"/>
          <p:cNvGrpSpPr/>
          <p:nvPr/>
        </p:nvGrpSpPr>
        <p:grpSpPr>
          <a:xfrm>
            <a:off x="850901" y="1008309"/>
            <a:ext cx="6972300" cy="3842253"/>
            <a:chOff x="400050" y="2120900"/>
            <a:chExt cx="12122150" cy="6680200"/>
          </a:xfrm>
        </p:grpSpPr>
        <p:pic>
          <p:nvPicPr>
            <p:cNvPr id="8" name="Picture 2"/>
            <p:cNvPicPr>
              <a:picLocks noChangeAspect="1" noChangeArrowheads="1"/>
            </p:cNvPicPr>
            <p:nvPr/>
          </p:nvPicPr>
          <p:blipFill>
            <a:blip r:embed="rId2"/>
            <a:srcRect/>
            <a:stretch>
              <a:fillRect/>
            </a:stretch>
          </p:blipFill>
          <p:spPr bwMode="auto">
            <a:xfrm>
              <a:off x="4645025" y="2120900"/>
              <a:ext cx="7877175" cy="6680200"/>
            </a:xfrm>
            <a:prstGeom prst="rect">
              <a:avLst/>
            </a:prstGeom>
            <a:noFill/>
            <a:ln w="12700">
              <a:solidFill>
                <a:srgbClr val="969696"/>
              </a:solidFill>
              <a:miter lim="800000"/>
              <a:headEnd/>
              <a:tailEnd/>
            </a:ln>
          </p:spPr>
        </p:pic>
        <p:pic>
          <p:nvPicPr>
            <p:cNvPr id="9" name="Picture 3"/>
            <p:cNvPicPr>
              <a:picLocks noChangeAspect="1" noChangeArrowheads="1"/>
            </p:cNvPicPr>
            <p:nvPr/>
          </p:nvPicPr>
          <p:blipFill>
            <a:blip r:embed="rId3"/>
            <a:srcRect l="20016" t="11327" r="23817" b="6641"/>
            <a:stretch>
              <a:fillRect/>
            </a:stretch>
          </p:blipFill>
          <p:spPr bwMode="auto">
            <a:xfrm>
              <a:off x="400050" y="3009901"/>
              <a:ext cx="5187950" cy="4914900"/>
            </a:xfrm>
            <a:prstGeom prst="rect">
              <a:avLst/>
            </a:prstGeom>
            <a:noFill/>
            <a:ln w="12700">
              <a:solidFill>
                <a:srgbClr val="969696"/>
              </a:solidFill>
              <a:miter lim="800000"/>
              <a:headEnd/>
              <a:tailEnd/>
            </a:ln>
            <a:effectLst>
              <a:outerShdw blurRad="127000" dist="126999" dir="2700000" algn="ctr" rotWithShape="0">
                <a:srgbClr val="000000">
                  <a:alpha val="53000"/>
                </a:srgbClr>
              </a:outerShdw>
            </a:effectLst>
          </p:spPr>
        </p:pic>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 Conversions</a:t>
            </a:r>
            <a:endParaRPr lang="en-US" dirty="0"/>
          </a:p>
        </p:txBody>
      </p:sp>
      <p:pic>
        <p:nvPicPr>
          <p:cNvPr id="4" name="Picture 2"/>
          <p:cNvPicPr>
            <a:picLocks noChangeArrowheads="1"/>
          </p:cNvPicPr>
          <p:nvPr/>
        </p:nvPicPr>
        <p:blipFill>
          <a:blip r:embed="rId3"/>
          <a:srcRect/>
          <a:stretch>
            <a:fillRect/>
          </a:stretch>
        </p:blipFill>
        <p:spPr bwMode="auto">
          <a:xfrm>
            <a:off x="1147233" y="1286934"/>
            <a:ext cx="6248400" cy="4029075"/>
          </a:xfrm>
          <a:prstGeom prst="rect">
            <a:avLst/>
          </a:prstGeom>
          <a:noFill/>
          <a:ln w="9525">
            <a:noFill/>
            <a:miter lim="800000"/>
            <a:headEnd/>
            <a:tailEnd/>
          </a:ln>
        </p:spPr>
      </p:pic>
      <p:sp>
        <p:nvSpPr>
          <p:cNvPr id="5" name="TextBox 4"/>
          <p:cNvSpPr txBox="1"/>
          <p:nvPr/>
        </p:nvSpPr>
        <p:spPr>
          <a:xfrm>
            <a:off x="1499659" y="5449359"/>
            <a:ext cx="5224992" cy="430887"/>
          </a:xfrm>
          <a:prstGeom prst="rect">
            <a:avLst/>
          </a:prstGeom>
          <a:noFill/>
        </p:spPr>
        <p:txBody>
          <a:bodyPr wrap="square" rtlCol="0">
            <a:spAutoFit/>
          </a:bodyPr>
          <a:lstStyle/>
          <a:p>
            <a:pPr algn="ctr"/>
            <a:r>
              <a:rPr lang="en-US" sz="2200" dirty="0" smtClean="0"/>
              <a:t>Many input-to-output device conversions</a:t>
            </a:r>
            <a:endParaRPr lang="en-US" sz="2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Using </a:t>
            </a:r>
            <a:r>
              <a:rPr lang="en-US" dirty="0" err="1" smtClean="0"/>
              <a:t>ColorFlow</a:t>
            </a:r>
            <a:r>
              <a:rPr lang="en-US" dirty="0" smtClean="0"/>
              <a:t>?</a:t>
            </a:r>
            <a:endParaRPr lang="en-US" dirty="0"/>
          </a:p>
        </p:txBody>
      </p:sp>
      <p:sp>
        <p:nvSpPr>
          <p:cNvPr id="3" name="Content Placeholder 2"/>
          <p:cNvSpPr>
            <a:spLocks noGrp="1"/>
          </p:cNvSpPr>
          <p:nvPr>
            <p:ph idx="1"/>
          </p:nvPr>
        </p:nvSpPr>
        <p:spPr>
          <a:xfrm>
            <a:off x="193847" y="842674"/>
            <a:ext cx="7915275" cy="4572000"/>
          </a:xfrm>
        </p:spPr>
        <p:txBody>
          <a:bodyPr/>
          <a:lstStyle/>
          <a:p>
            <a:pPr marL="342900" lvl="1" indent="-342900">
              <a:buFont typeface="Arial" pitchFamily="-72" charset="0"/>
              <a:buChar char="•"/>
            </a:pPr>
            <a:r>
              <a:rPr lang="en-US" dirty="0" smtClean="0">
                <a:solidFill>
                  <a:srgbClr val="000000"/>
                </a:solidFill>
              </a:rPr>
              <a:t>Integration with Prinergy Workflow: simplifies production and increases automation </a:t>
            </a:r>
          </a:p>
          <a:p>
            <a:pPr marL="342900" lvl="1" indent="-342900">
              <a:buFont typeface="Arial" pitchFamily="-72" charset="0"/>
              <a:buChar char="•"/>
            </a:pPr>
            <a:r>
              <a:rPr lang="en-US" dirty="0"/>
              <a:t>One application for tonal calibration and color relationship management </a:t>
            </a:r>
            <a:endParaRPr lang="en-US" dirty="0" smtClean="0">
              <a:solidFill>
                <a:srgbClr val="000000"/>
              </a:solidFill>
            </a:endParaRPr>
          </a:p>
          <a:p>
            <a:pPr marL="342900" lvl="1" indent="-342900">
              <a:buFont typeface="Arial" pitchFamily="-72" charset="0"/>
              <a:buChar char="•"/>
            </a:pPr>
            <a:r>
              <a:rPr lang="en-US" dirty="0" smtClean="0">
                <a:solidFill>
                  <a:srgbClr val="000000"/>
                </a:solidFill>
              </a:rPr>
              <a:t>Automatic updates when color adjustments are made</a:t>
            </a:r>
          </a:p>
          <a:p>
            <a:pPr marL="342900" lvl="1" indent="-342900">
              <a:buFont typeface="Arial" pitchFamily="-72" charset="0"/>
              <a:buChar char="•"/>
            </a:pPr>
            <a:r>
              <a:rPr lang="en-US" dirty="0">
                <a:solidFill>
                  <a:srgbClr val="000000"/>
                </a:solidFill>
              </a:rPr>
              <a:t>Do more: evolve from simple tonal calibration </a:t>
            </a:r>
            <a:r>
              <a:rPr lang="en-US" dirty="0" smtClean="0">
                <a:solidFill>
                  <a:srgbClr val="000000"/>
                </a:solidFill>
              </a:rPr>
              <a:t>to </a:t>
            </a:r>
            <a:r>
              <a:rPr lang="en-US" dirty="0">
                <a:solidFill>
                  <a:srgbClr val="000000"/>
                </a:solidFill>
              </a:rPr>
              <a:t>grey-balance calibration  (i.e. G7</a:t>
            </a:r>
            <a:r>
              <a:rPr lang="en-US" dirty="0" smtClean="0">
                <a:solidFill>
                  <a:srgbClr val="000000"/>
                </a:solidFill>
              </a:rPr>
              <a:t>)</a:t>
            </a:r>
          </a:p>
          <a:p>
            <a:pPr marL="342900" lvl="1" indent="-342900">
              <a:buFont typeface="Arial" pitchFamily="-72" charset="0"/>
              <a:buChar char="•"/>
            </a:pPr>
            <a:r>
              <a:rPr lang="en-US" dirty="0"/>
              <a:t>Edit by the numbers using lab dot gain or optional Visual color editing for accurate on-screen color when editing profiles and curves</a:t>
            </a:r>
          </a:p>
          <a:p>
            <a:pPr marL="342900" lvl="1" indent="-342900">
              <a:buFont typeface="Arial" pitchFamily="-72" charset="0"/>
              <a:buChar char="•"/>
            </a:pPr>
            <a:r>
              <a:rPr lang="en-US" dirty="0"/>
              <a:t>Comprehensive print condition reporting tools </a:t>
            </a:r>
          </a:p>
          <a:p>
            <a:pPr marL="342900" lvl="1" indent="-342900">
              <a:buFont typeface="Arial" pitchFamily="-72" charset="0"/>
              <a:buChar char="•"/>
            </a:pPr>
            <a:r>
              <a:rPr lang="en-US" dirty="0"/>
              <a:t>Fully endorses ISO printing system standardization </a:t>
            </a:r>
            <a:r>
              <a:rPr lang="en-US" dirty="0" smtClean="0"/>
              <a:t>recommendations</a:t>
            </a:r>
            <a:r>
              <a:rPr lang="en-US" dirty="0"/>
              <a:t>, and supports international data exchange formats and job control </a:t>
            </a:r>
            <a:r>
              <a:rPr lang="en-US" dirty="0" smtClean="0"/>
              <a:t>specifications</a:t>
            </a:r>
            <a:r>
              <a:rPr lang="en-US" dirty="0" smtClean="0">
                <a:solidFill>
                  <a:srgbClr val="000000"/>
                </a:solidFill>
              </a:rPr>
              <a:t/>
            </a:r>
            <a:br>
              <a:rPr lang="en-US" dirty="0" smtClean="0">
                <a:solidFill>
                  <a:srgbClr val="000000"/>
                </a:solidFill>
              </a:rPr>
            </a:br>
            <a:endParaRPr lang="en-US" dirty="0" smtClean="0">
              <a:solidFill>
                <a:srgbClr val="000000"/>
              </a:solidFill>
            </a:endParaRPr>
          </a:p>
          <a:p>
            <a:endParaRPr lang="en-US" sz="2000" dirty="0">
              <a:solidFill>
                <a:srgbClr val="000000"/>
              </a:solidFill>
            </a:endParaRPr>
          </a:p>
        </p:txBody>
      </p:sp>
      <p:grpSp>
        <p:nvGrpSpPr>
          <p:cNvPr id="4" name="Group 3"/>
          <p:cNvGrpSpPr/>
          <p:nvPr/>
        </p:nvGrpSpPr>
        <p:grpSpPr>
          <a:xfrm>
            <a:off x="304725" y="5676106"/>
            <a:ext cx="7877175" cy="868745"/>
            <a:chOff x="457200" y="4752181"/>
            <a:chExt cx="8521452" cy="939800"/>
          </a:xfrm>
        </p:grpSpPr>
        <p:pic>
          <p:nvPicPr>
            <p:cNvPr id="5" name="Picture 4"/>
            <p:cNvPicPr>
              <a:picLocks noChangeArrowheads="1"/>
            </p:cNvPicPr>
            <p:nvPr/>
          </p:nvPicPr>
          <p:blipFill>
            <a:blip r:embed="rId3"/>
            <a:srcRect/>
            <a:stretch>
              <a:fillRect/>
            </a:stretch>
          </p:blipFill>
          <p:spPr bwMode="auto">
            <a:xfrm>
              <a:off x="5902738" y="4752181"/>
              <a:ext cx="942975" cy="939800"/>
            </a:xfrm>
            <a:prstGeom prst="rect">
              <a:avLst/>
            </a:prstGeom>
            <a:noFill/>
            <a:ln w="9525">
              <a:noFill/>
              <a:miter lim="800000"/>
              <a:headEnd/>
              <a:tailEnd/>
            </a:ln>
          </p:spPr>
        </p:pic>
        <p:pic>
          <p:nvPicPr>
            <p:cNvPr id="6" name="Picture 5"/>
            <p:cNvPicPr>
              <a:picLocks noChangeArrowheads="1"/>
            </p:cNvPicPr>
            <p:nvPr/>
          </p:nvPicPr>
          <p:blipFill>
            <a:blip r:embed="rId4"/>
            <a:srcRect/>
            <a:stretch>
              <a:fillRect/>
            </a:stretch>
          </p:blipFill>
          <p:spPr bwMode="auto">
            <a:xfrm>
              <a:off x="4777200" y="4783931"/>
              <a:ext cx="911226" cy="908050"/>
            </a:xfrm>
            <a:prstGeom prst="rect">
              <a:avLst/>
            </a:prstGeom>
            <a:noFill/>
            <a:ln w="9525">
              <a:noFill/>
              <a:miter lim="800000"/>
              <a:headEnd/>
              <a:tailEnd/>
            </a:ln>
          </p:spPr>
        </p:pic>
        <p:pic>
          <p:nvPicPr>
            <p:cNvPr id="7" name="Picture 6"/>
            <p:cNvPicPr>
              <a:picLocks noChangeArrowheads="1"/>
            </p:cNvPicPr>
            <p:nvPr/>
          </p:nvPicPr>
          <p:blipFill>
            <a:blip r:embed="rId5"/>
            <a:srcRect r="82079"/>
            <a:stretch>
              <a:fillRect/>
            </a:stretch>
          </p:blipFill>
          <p:spPr bwMode="auto">
            <a:xfrm>
              <a:off x="2948282" y="4904581"/>
              <a:ext cx="1419226" cy="593726"/>
            </a:xfrm>
            <a:prstGeom prst="rect">
              <a:avLst/>
            </a:prstGeom>
            <a:noFill/>
            <a:ln w="9525">
              <a:noFill/>
              <a:miter lim="800000"/>
              <a:headEnd/>
              <a:tailEnd/>
            </a:ln>
          </p:spPr>
        </p:pic>
        <p:pic>
          <p:nvPicPr>
            <p:cNvPr id="8" name="Picture 7"/>
            <p:cNvPicPr>
              <a:picLocks noChangeArrowheads="1"/>
            </p:cNvPicPr>
            <p:nvPr/>
          </p:nvPicPr>
          <p:blipFill>
            <a:blip r:embed="rId6"/>
            <a:srcRect/>
            <a:stretch>
              <a:fillRect/>
            </a:stretch>
          </p:blipFill>
          <p:spPr bwMode="auto">
            <a:xfrm>
              <a:off x="7021264" y="4752181"/>
              <a:ext cx="1957388" cy="939800"/>
            </a:xfrm>
            <a:prstGeom prst="rect">
              <a:avLst/>
            </a:prstGeom>
            <a:noFill/>
            <a:ln w="9525">
              <a:noFill/>
              <a:miter lim="800000"/>
              <a:headEnd/>
              <a:tailEnd/>
            </a:ln>
          </p:spPr>
        </p:pic>
        <p:pic>
          <p:nvPicPr>
            <p:cNvPr id="9" name="Picture 8"/>
            <p:cNvPicPr>
              <a:picLocks noChangeArrowheads="1"/>
            </p:cNvPicPr>
            <p:nvPr/>
          </p:nvPicPr>
          <p:blipFill>
            <a:blip r:embed="rId7"/>
            <a:srcRect/>
            <a:stretch>
              <a:fillRect/>
            </a:stretch>
          </p:blipFill>
          <p:spPr bwMode="auto">
            <a:xfrm>
              <a:off x="457200" y="4904581"/>
              <a:ext cx="2176462" cy="6223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Editions of </a:t>
            </a:r>
            <a:r>
              <a:rPr lang="en-US" dirty="0" err="1" smtClean="0"/>
              <a:t>ColorFlow</a:t>
            </a:r>
            <a:r>
              <a:rPr lang="en-US" dirty="0" smtClean="0"/>
              <a:t> Software</a:t>
            </a:r>
            <a:endParaRPr lang="en-US" dirty="0"/>
          </a:p>
        </p:txBody>
      </p:sp>
      <p:sp>
        <p:nvSpPr>
          <p:cNvPr id="3" name="Content Placeholder 2"/>
          <p:cNvSpPr>
            <a:spLocks noGrp="1"/>
          </p:cNvSpPr>
          <p:nvPr>
            <p:ph idx="1"/>
          </p:nvPr>
        </p:nvSpPr>
        <p:spPr/>
        <p:txBody>
          <a:bodyPr/>
          <a:lstStyle/>
          <a:p>
            <a:pPr marL="0" indent="0">
              <a:buNone/>
            </a:pPr>
            <a:r>
              <a:rPr lang="en-US" sz="2000" b="1" dirty="0" err="1">
                <a:cs typeface="Arial"/>
              </a:rPr>
              <a:t>ColorFlow</a:t>
            </a:r>
            <a:r>
              <a:rPr lang="en-US" sz="2000" b="1" dirty="0">
                <a:cs typeface="Arial"/>
              </a:rPr>
              <a:t> software, Workflow edition </a:t>
            </a:r>
            <a:endParaRPr lang="en-US" sz="2000" b="1" dirty="0" smtClean="0">
              <a:cs typeface="Arial"/>
            </a:endParaRPr>
          </a:p>
          <a:p>
            <a:pPr lvl="1"/>
            <a:r>
              <a:rPr lang="en-US" sz="1800" dirty="0" smtClean="0">
                <a:cs typeface="Arial"/>
              </a:rPr>
              <a:t>Generate </a:t>
            </a:r>
            <a:r>
              <a:rPr lang="en-US" sz="1800" dirty="0">
                <a:cs typeface="Arial"/>
              </a:rPr>
              <a:t>and edit </a:t>
            </a:r>
            <a:r>
              <a:rPr lang="en-US" sz="1800" dirty="0" smtClean="0">
                <a:cs typeface="Arial"/>
              </a:rPr>
              <a:t>curves</a:t>
            </a:r>
          </a:p>
          <a:p>
            <a:pPr lvl="1"/>
            <a:r>
              <a:rPr lang="en-US" sz="1800" dirty="0" smtClean="0">
                <a:cs typeface="Arial"/>
              </a:rPr>
              <a:t>Import </a:t>
            </a:r>
            <a:r>
              <a:rPr lang="en-US" sz="1800" dirty="0">
                <a:cs typeface="Arial"/>
              </a:rPr>
              <a:t>ICC device </a:t>
            </a:r>
            <a:r>
              <a:rPr lang="en-US" sz="1800" dirty="0" smtClean="0">
                <a:cs typeface="Arial"/>
              </a:rPr>
              <a:t>profiles and ICC </a:t>
            </a:r>
            <a:r>
              <a:rPr lang="en-US" sz="1800" dirty="0" err="1" smtClean="0">
                <a:cs typeface="Arial"/>
              </a:rPr>
              <a:t>DeviceLinks</a:t>
            </a:r>
            <a:endParaRPr lang="en-US" sz="1800" dirty="0" smtClean="0">
              <a:cs typeface="Arial"/>
            </a:endParaRPr>
          </a:p>
          <a:p>
            <a:pPr lvl="1"/>
            <a:r>
              <a:rPr lang="en-US" sz="1800" dirty="0" smtClean="0">
                <a:cs typeface="Arial"/>
              </a:rPr>
              <a:t>Free with </a:t>
            </a:r>
            <a:r>
              <a:rPr lang="en-US" sz="1800" dirty="0" err="1" smtClean="0">
                <a:cs typeface="Arial"/>
              </a:rPr>
              <a:t>Prinergy</a:t>
            </a:r>
            <a:r>
              <a:rPr lang="en-US" sz="1800" dirty="0" smtClean="0">
                <a:cs typeface="Arial"/>
              </a:rPr>
              <a:t> Workflow</a:t>
            </a:r>
          </a:p>
          <a:p>
            <a:pPr marL="0" indent="0">
              <a:buNone/>
            </a:pPr>
            <a:endParaRPr lang="en-US" sz="1800" dirty="0">
              <a:cs typeface="Arial"/>
            </a:endParaRPr>
          </a:p>
          <a:p>
            <a:pPr marL="0" indent="0">
              <a:buNone/>
            </a:pPr>
            <a:r>
              <a:rPr lang="en-US" sz="2000" b="1" dirty="0" err="1" smtClean="0">
                <a:cs typeface="Arial"/>
              </a:rPr>
              <a:t>ColorFlow</a:t>
            </a:r>
            <a:r>
              <a:rPr lang="en-US" sz="2000" b="1" dirty="0" smtClean="0">
                <a:cs typeface="Arial"/>
              </a:rPr>
              <a:t> </a:t>
            </a:r>
            <a:r>
              <a:rPr lang="en-US" sz="2000" b="1" dirty="0">
                <a:cs typeface="Arial"/>
              </a:rPr>
              <a:t>software, Pro Workflow edition </a:t>
            </a:r>
            <a:endParaRPr lang="en-US" sz="2000" b="1" dirty="0" smtClean="0">
              <a:cs typeface="Arial"/>
            </a:endParaRPr>
          </a:p>
          <a:p>
            <a:pPr lvl="1"/>
            <a:r>
              <a:rPr lang="en-US" sz="1800" dirty="0" smtClean="0">
                <a:cs typeface="Arial"/>
              </a:rPr>
              <a:t>Chargeable upgrade for </a:t>
            </a:r>
            <a:r>
              <a:rPr lang="en-US" sz="1800" dirty="0" err="1" smtClean="0">
                <a:cs typeface="Arial"/>
              </a:rPr>
              <a:t>Prinergy</a:t>
            </a:r>
            <a:r>
              <a:rPr lang="en-US" sz="1800" dirty="0" smtClean="0">
                <a:cs typeface="Arial"/>
              </a:rPr>
              <a:t> Workflow</a:t>
            </a:r>
          </a:p>
          <a:p>
            <a:pPr lvl="1"/>
            <a:r>
              <a:rPr lang="en-US" sz="1800" dirty="0" smtClean="0">
                <a:cs typeface="Arial"/>
              </a:rPr>
              <a:t>All the functionalities </a:t>
            </a:r>
            <a:r>
              <a:rPr lang="en-US" sz="1800" dirty="0">
                <a:cs typeface="Arial"/>
              </a:rPr>
              <a:t>of the Workflow </a:t>
            </a:r>
            <a:r>
              <a:rPr lang="en-US" sz="1800" dirty="0" smtClean="0">
                <a:cs typeface="Arial"/>
              </a:rPr>
              <a:t>edition </a:t>
            </a:r>
          </a:p>
          <a:p>
            <a:pPr lvl="1"/>
            <a:r>
              <a:rPr lang="en-US" sz="1800" dirty="0" smtClean="0">
                <a:cs typeface="Arial"/>
              </a:rPr>
              <a:t>Generate </a:t>
            </a:r>
            <a:r>
              <a:rPr lang="en-US" sz="1800" dirty="0">
                <a:cs typeface="Arial"/>
              </a:rPr>
              <a:t>and </a:t>
            </a:r>
            <a:r>
              <a:rPr lang="en-US" sz="1800" dirty="0" smtClean="0">
                <a:cs typeface="Arial"/>
              </a:rPr>
              <a:t>edit ICC </a:t>
            </a:r>
            <a:r>
              <a:rPr lang="en-US" sz="1800" dirty="0">
                <a:cs typeface="Arial"/>
              </a:rPr>
              <a:t>device </a:t>
            </a:r>
            <a:r>
              <a:rPr lang="en-US" sz="1800" dirty="0" smtClean="0">
                <a:cs typeface="Arial"/>
              </a:rPr>
              <a:t>profiles and ICC </a:t>
            </a:r>
            <a:r>
              <a:rPr lang="en-US" sz="1800" dirty="0" err="1" smtClean="0">
                <a:cs typeface="Arial"/>
              </a:rPr>
              <a:t>DeviceLinks</a:t>
            </a:r>
            <a:endParaRPr lang="en-US" sz="1800" dirty="0" smtClean="0">
              <a:cs typeface="Arial"/>
            </a:endParaRPr>
          </a:p>
          <a:p>
            <a:pPr lvl="1"/>
            <a:r>
              <a:rPr lang="en-US" sz="1800" dirty="0" smtClean="0">
                <a:cs typeface="Arial"/>
              </a:rPr>
              <a:t>Includes </a:t>
            </a:r>
            <a:r>
              <a:rPr lang="en-US" sz="1800" dirty="0" err="1" smtClean="0">
                <a:cs typeface="Arial"/>
              </a:rPr>
              <a:t>ColorMatch</a:t>
            </a:r>
            <a:r>
              <a:rPr lang="en-US" sz="1800" dirty="0" smtClean="0">
                <a:cs typeface="Arial"/>
              </a:rPr>
              <a:t> on Output for </a:t>
            </a:r>
            <a:r>
              <a:rPr lang="en-US" sz="1800" dirty="0" err="1" smtClean="0">
                <a:cs typeface="Arial"/>
              </a:rPr>
              <a:t>Prinergy</a:t>
            </a:r>
            <a:endParaRPr lang="en-US" sz="1800" dirty="0" smtClean="0">
              <a:cs typeface="Arial"/>
            </a:endParaRPr>
          </a:p>
          <a:p>
            <a:pPr lvl="1"/>
            <a:r>
              <a:rPr lang="en-US" sz="1800" dirty="0" smtClean="0">
                <a:cs typeface="Arial"/>
              </a:rPr>
              <a:t>An </a:t>
            </a:r>
            <a:r>
              <a:rPr lang="en-US" sz="1800" dirty="0">
                <a:cs typeface="Arial"/>
              </a:rPr>
              <a:t>optional licensed Ink Optimizing Solution </a:t>
            </a:r>
            <a:r>
              <a:rPr lang="en-US" sz="1800" dirty="0" smtClean="0">
                <a:cs typeface="Arial"/>
              </a:rPr>
              <a:t>feature</a:t>
            </a:r>
          </a:p>
          <a:p>
            <a:pPr lvl="1">
              <a:buNone/>
            </a:pPr>
            <a:endParaRPr lang="en-US" sz="1800" dirty="0" smtClean="0">
              <a:cs typeface="Arial"/>
            </a:endParaRPr>
          </a:p>
          <a:p>
            <a:endParaRPr lang="en-US" sz="2000" dirty="0" smtClean="0">
              <a:cs typeface="Arial"/>
            </a:endParaRPr>
          </a:p>
          <a:p>
            <a:endParaRPr 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Ink Optimizing Solution</a:t>
            </a:r>
            <a:endParaRPr lang="en-US" dirty="0"/>
          </a:p>
        </p:txBody>
      </p:sp>
      <p:sp>
        <p:nvSpPr>
          <p:cNvPr id="3" name="TextBox 2"/>
          <p:cNvSpPr txBox="1"/>
          <p:nvPr/>
        </p:nvSpPr>
        <p:spPr>
          <a:xfrm>
            <a:off x="609599" y="1085850"/>
            <a:ext cx="7820025"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A licensed feature to generate </a:t>
            </a:r>
            <a:r>
              <a:rPr lang="en-US" dirty="0" err="1" smtClean="0"/>
              <a:t>DeviceLinks</a:t>
            </a:r>
            <a:endParaRPr lang="en-US" dirty="0"/>
          </a:p>
          <a:p>
            <a:pPr marL="285750" indent="-285750">
              <a:buFont typeface="Arial" panose="020B0604020202020204" pitchFamily="34" charset="0"/>
              <a:buChar char="•"/>
            </a:pPr>
            <a:r>
              <a:rPr lang="en-US" dirty="0" smtClean="0"/>
              <a:t>Use Gray </a:t>
            </a:r>
            <a:r>
              <a:rPr lang="en-US" dirty="0"/>
              <a:t>Component Replacement </a:t>
            </a:r>
            <a:r>
              <a:rPr lang="en-US" dirty="0" smtClean="0"/>
              <a:t>to </a:t>
            </a:r>
            <a:r>
              <a:rPr lang="en-US" dirty="0" err="1" smtClean="0"/>
              <a:t>reseparate</a:t>
            </a:r>
            <a:r>
              <a:rPr lang="en-US" dirty="0" smtClean="0"/>
              <a:t> images and replace chromatic colors with black</a:t>
            </a:r>
          </a:p>
          <a:p>
            <a:pPr marL="285750" indent="-285750">
              <a:buFont typeface="Arial" panose="020B0604020202020204" pitchFamily="34" charset="0"/>
              <a:buChar char="•"/>
            </a:pPr>
            <a:r>
              <a:rPr lang="en-US" dirty="0" smtClean="0"/>
              <a:t>Improves print </a:t>
            </a:r>
            <a:r>
              <a:rPr lang="en-US" dirty="0"/>
              <a:t>stability on </a:t>
            </a:r>
            <a:r>
              <a:rPr lang="en-US" dirty="0" smtClean="0"/>
              <a:t>press and reduces </a:t>
            </a:r>
            <a:r>
              <a:rPr lang="en-US" dirty="0"/>
              <a:t>ink </a:t>
            </a:r>
            <a:r>
              <a:rPr lang="en-US" dirty="0" smtClean="0"/>
              <a:t>consumption</a:t>
            </a:r>
            <a:endParaRPr lang="en-US" dirty="0"/>
          </a:p>
          <a:p>
            <a:endParaRPr lang="en-US" dirty="0"/>
          </a:p>
        </p:txBody>
      </p:sp>
      <p:pic>
        <p:nvPicPr>
          <p:cNvPr id="5" name="Picture 4"/>
          <p:cNvPicPr>
            <a:picLocks noChangeAspect="1"/>
          </p:cNvPicPr>
          <p:nvPr/>
        </p:nvPicPr>
        <p:blipFill>
          <a:blip r:embed="rId2"/>
          <a:stretch>
            <a:fillRect/>
          </a:stretch>
        </p:blipFill>
        <p:spPr>
          <a:xfrm>
            <a:off x="1266825" y="2540794"/>
            <a:ext cx="5210174" cy="3581994"/>
          </a:xfrm>
          <a:prstGeom prst="rect">
            <a:avLst/>
          </a:prstGeom>
        </p:spPr>
      </p:pic>
    </p:spTree>
    <p:extLst>
      <p:ext uri="{BB962C8B-B14F-4D97-AF65-F5344CB8AC3E}">
        <p14:creationId xmlns:p14="http://schemas.microsoft.com/office/powerpoint/2010/main" val="1342143209"/>
      </p:ext>
    </p:extLst>
  </p:cSld>
  <p:clrMapOvr>
    <a:masterClrMapping/>
  </p:clrMapOvr>
</p:sld>
</file>

<file path=ppt/theme/theme1.xml><?xml version="1.0" encoding="utf-8"?>
<a:theme xmlns:a="http://schemas.openxmlformats.org/drawingml/2006/main" name="3_UWS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rgbClr val="FF0000"/>
          </a:solidFill>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10835</TotalTime>
  <Words>2297</Words>
  <Application>Microsoft Office PowerPoint</Application>
  <PresentationFormat>On-screen Show (4:3)</PresentationFormat>
  <Paragraphs>207</Paragraphs>
  <Slides>41</Slides>
  <Notes>17</Notes>
  <HiddenSlides>2</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52" baseType="lpstr">
      <vt:lpstr>ＭＳ Ｐゴシック</vt:lpstr>
      <vt:lpstr>ヒラギノ角ゴ ProN W3</vt:lpstr>
      <vt:lpstr>Arial</vt:lpstr>
      <vt:lpstr>Calibri</vt:lpstr>
      <vt:lpstr>Times New Roman</vt:lpstr>
      <vt:lpstr>Whitney K Bold</vt:lpstr>
      <vt:lpstr>Whitney K Book</vt:lpstr>
      <vt:lpstr>Whitney K Medium</vt:lpstr>
      <vt:lpstr>Wingdings</vt:lpstr>
      <vt:lpstr>3_UWS Theme</vt:lpstr>
      <vt:lpstr>Image</vt:lpstr>
      <vt:lpstr>Introduction</vt:lpstr>
      <vt:lpstr>Color – It’s what we do</vt:lpstr>
      <vt:lpstr>The Color Challenge</vt:lpstr>
      <vt:lpstr>Independent Color Systems</vt:lpstr>
      <vt:lpstr>Color by the numbers</vt:lpstr>
      <vt:lpstr>Complex Conversions</vt:lpstr>
      <vt:lpstr>Why Using ColorFlow?</vt:lpstr>
      <vt:lpstr>Editions of ColorFlow Software</vt:lpstr>
      <vt:lpstr>Ink Optimizing Solution</vt:lpstr>
      <vt:lpstr>Overview</vt:lpstr>
      <vt:lpstr>Devices and Device Types</vt:lpstr>
      <vt:lpstr>Device Condition</vt:lpstr>
      <vt:lpstr>Color Control Objects</vt:lpstr>
      <vt:lpstr>Curves</vt:lpstr>
      <vt:lpstr>Measurements</vt:lpstr>
      <vt:lpstr>Gray Balance Curves</vt:lpstr>
      <vt:lpstr>G7 Gray Balance Calibration</vt:lpstr>
      <vt:lpstr>Reports</vt:lpstr>
      <vt:lpstr>Flexographic Support</vt:lpstr>
      <vt:lpstr>Using Prinergy with ColorFlow</vt:lpstr>
      <vt:lpstr>Using Prinergy with ColorFlow (Continued)</vt:lpstr>
      <vt:lpstr>ColorFlow Feature Comparison with Harmony </vt:lpstr>
      <vt:lpstr>Demo</vt:lpstr>
      <vt:lpstr>Create a Plate Calibration Curve</vt:lpstr>
      <vt:lpstr>Create a Print Transfer Curve</vt:lpstr>
      <vt:lpstr>Create a Print Calibration Curve</vt:lpstr>
      <vt:lpstr>Make on-the-fly Tonal Adjustments</vt:lpstr>
      <vt:lpstr>Add a Spot Ink to the Print Curve</vt:lpstr>
      <vt:lpstr>Create ColorFlow Reports</vt:lpstr>
      <vt:lpstr>Curve Editing</vt:lpstr>
      <vt:lpstr>   Tonal Adjustment Tool</vt:lpstr>
      <vt:lpstr>Tonal Adjustment Tool – Example</vt:lpstr>
      <vt:lpstr>Tonal Adjustment Tool – 3-color gray</vt:lpstr>
      <vt:lpstr>View Response 3-color gray (Uncalibrated Device Tonality)</vt:lpstr>
      <vt:lpstr>Tonal Adjustment Tool – single channel</vt:lpstr>
      <vt:lpstr>View Response single channel (Uncalibrated Device Tonality)</vt:lpstr>
      <vt:lpstr>Image Preview – Tiled TIFF Format</vt:lpstr>
      <vt:lpstr>Image Preview – colorimeters</vt:lpstr>
      <vt:lpstr>Questions…</vt:lpstr>
      <vt:lpstr>Color Service Contact</vt:lpstr>
      <vt:lpstr>PowerPoint Presentation</vt:lpstr>
    </vt:vector>
  </TitlesOfParts>
  <Company>Brazen Graphics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Title</dc:title>
  <dc:creator>Mary Tiong</dc:creator>
  <cp:lastModifiedBy>Li, Lisha</cp:lastModifiedBy>
  <cp:revision>428</cp:revision>
  <cp:lastPrinted>2015-12-14T23:18:30Z</cp:lastPrinted>
  <dcterms:created xsi:type="dcterms:W3CDTF">2014-10-03T18:51:41Z</dcterms:created>
  <dcterms:modified xsi:type="dcterms:W3CDTF">2016-05-17T17:21:41Z</dcterms:modified>
</cp:coreProperties>
</file>