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 id="2147483723" r:id="rId5"/>
    <p:sldMasterId id="2147483698" r:id="rId6"/>
  </p:sldMasterIdLst>
  <p:notesMasterIdLst>
    <p:notesMasterId r:id="rId36"/>
  </p:notesMasterIdLst>
  <p:handoutMasterIdLst>
    <p:handoutMasterId r:id="rId37"/>
  </p:handoutMasterIdLst>
  <p:sldIdLst>
    <p:sldId id="335" r:id="rId7"/>
    <p:sldId id="386" r:id="rId8"/>
    <p:sldId id="387" r:id="rId9"/>
    <p:sldId id="364" r:id="rId10"/>
    <p:sldId id="388" r:id="rId11"/>
    <p:sldId id="389" r:id="rId12"/>
    <p:sldId id="390" r:id="rId13"/>
    <p:sldId id="391" r:id="rId14"/>
    <p:sldId id="392" r:id="rId15"/>
    <p:sldId id="393" r:id="rId16"/>
    <p:sldId id="394" r:id="rId17"/>
    <p:sldId id="395" r:id="rId18"/>
    <p:sldId id="396" r:id="rId19"/>
    <p:sldId id="363" r:id="rId20"/>
    <p:sldId id="361" r:id="rId21"/>
    <p:sldId id="398" r:id="rId22"/>
    <p:sldId id="399" r:id="rId23"/>
    <p:sldId id="400" r:id="rId24"/>
    <p:sldId id="401" r:id="rId25"/>
    <p:sldId id="402" r:id="rId26"/>
    <p:sldId id="407" r:id="rId27"/>
    <p:sldId id="405" r:id="rId28"/>
    <p:sldId id="406" r:id="rId29"/>
    <p:sldId id="404" r:id="rId30"/>
    <p:sldId id="362" r:id="rId31"/>
    <p:sldId id="403" r:id="rId32"/>
    <p:sldId id="409" r:id="rId33"/>
    <p:sldId id="408" r:id="rId34"/>
    <p:sldId id="342" r:id="rId35"/>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6">
          <p15:clr>
            <a:srgbClr val="A4A3A4"/>
          </p15:clr>
        </p15:guide>
        <p15:guide id="2" pos="2856" userDrawn="1">
          <p15:clr>
            <a:srgbClr val="A4A3A4"/>
          </p15:clr>
        </p15:guide>
        <p15:guide id="3" orient="horz" pos="886">
          <p15:clr>
            <a:srgbClr val="A4A3A4"/>
          </p15:clr>
        </p15:guide>
        <p15:guide id="4" orient="horz" pos="213">
          <p15:clr>
            <a:srgbClr val="A4A3A4"/>
          </p15:clr>
        </p15:guide>
        <p15:guide id="5" pos="2158">
          <p15:clr>
            <a:srgbClr val="A4A3A4"/>
          </p15:clr>
        </p15:guide>
        <p15:guide id="6" pos="1896">
          <p15:clr>
            <a:srgbClr val="A4A3A4"/>
          </p15:clr>
        </p15:guide>
        <p15:guide id="7" pos="1272">
          <p15:clr>
            <a:srgbClr val="A4A3A4"/>
          </p15:clr>
        </p15:guide>
        <p15:guide id="8" orient="horz" pos="303">
          <p15:clr>
            <a:srgbClr val="A4A3A4"/>
          </p15:clr>
        </p15:guide>
        <p15:guide id="9" pos="4458">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99"/>
    <a:srgbClr val="FFC12F"/>
    <a:srgbClr val="F3F3F1"/>
    <a:srgbClr val="C8C8C0"/>
    <a:srgbClr val="FFFFCC"/>
    <a:srgbClr val="FFCC00"/>
    <a:srgbClr val="FFCD36"/>
    <a:srgbClr val="F6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7" autoAdjust="0"/>
    <p:restoredTop sz="84917" autoAdjust="0"/>
  </p:normalViewPr>
  <p:slideViewPr>
    <p:cSldViewPr snapToGrid="0">
      <p:cViewPr varScale="1">
        <p:scale>
          <a:sx n="95" d="100"/>
          <a:sy n="95" d="100"/>
        </p:scale>
        <p:origin x="1044" y="78"/>
      </p:cViewPr>
      <p:guideLst>
        <p:guide orient="horz" pos="3336"/>
        <p:guide pos="2856"/>
        <p:guide orient="horz" pos="886"/>
        <p:guide orient="horz" pos="213"/>
        <p:guide pos="2158"/>
        <p:guide pos="1896"/>
        <p:guide pos="1272"/>
        <p:guide orient="horz" pos="303"/>
        <p:guide pos="44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1" d="100"/>
          <a:sy n="71" d="100"/>
        </p:scale>
        <p:origin x="2058"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100">
                <a:latin typeface="Arial" panose="020B0604020202020204" pitchFamily="34" charset="0"/>
                <a:cs typeface="Arial" panose="020B0604020202020204" pitchFamily="34" charset="0"/>
              </a:defRPr>
            </a:lvl1pPr>
          </a:lstStyle>
          <a:p>
            <a:r>
              <a:rPr lang="en-US" dirty="0" smtClean="0"/>
              <a:t>Eastman Kodak Company</a:t>
            </a:r>
            <a:endParaRPr lang="en-US" dirty="0"/>
          </a:p>
        </p:txBody>
      </p:sp>
      <p:sp>
        <p:nvSpPr>
          <p:cNvPr id="7"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100">
                <a:latin typeface="Arial" panose="020B0604020202020204" pitchFamily="34" charset="0"/>
                <a:cs typeface="Arial" panose="020B0604020202020204" pitchFamily="34" charset="0"/>
              </a:defRPr>
            </a:lvl1pPr>
          </a:lstStyle>
          <a:p>
            <a:fld id="{C14FC172-0BE5-4993-81CB-D304E931D487}" type="datetime1">
              <a:rPr lang="en-US" smtClean="0"/>
              <a:t>5/18/2016</a:t>
            </a:fld>
            <a:endParaRPr lang="en-US" dirty="0"/>
          </a:p>
        </p:txBody>
      </p:sp>
      <p:sp>
        <p:nvSpPr>
          <p:cNvPr id="8" name="Footer Placeholder 5"/>
          <p:cNvSpPr>
            <a:spLocks noGrp="1"/>
          </p:cNvSpPr>
          <p:nvPr>
            <p:ph type="ftr" sz="quarter" idx="2"/>
          </p:nvPr>
        </p:nvSpPr>
        <p:spPr>
          <a:xfrm>
            <a:off x="-2" y="9119474"/>
            <a:ext cx="7315201" cy="481726"/>
          </a:xfrm>
          <a:prstGeom prst="rect">
            <a:avLst/>
          </a:prstGeom>
        </p:spPr>
        <p:txBody>
          <a:bodyPr vert="horz" lIns="96661" tIns="48331" rIns="96661" bIns="48331" rtlCol="0" anchor="b"/>
          <a:lstStyle>
            <a:lvl1pPr algn="l">
              <a:defRPr sz="1100">
                <a:latin typeface="Arial" panose="020B0604020202020204" pitchFamily="34" charset="0"/>
                <a:cs typeface="Arial" panose="020B0604020202020204" pitchFamily="34" charset="0"/>
              </a:defRPr>
            </a:lvl1pPr>
          </a:lstStyle>
          <a:p>
            <a:r>
              <a:rPr lang="en-US" dirty="0" smtClean="0"/>
              <a:t>© 2015 Kodak. 			Kodak is a trademark of Eastman Kodak Company. </a:t>
            </a:r>
            <a:endParaRPr lang="en-US" dirty="0"/>
          </a:p>
        </p:txBody>
      </p:sp>
      <p:sp>
        <p:nvSpPr>
          <p:cNvPr id="9" name="Slide Number Placeholder 6"/>
          <p:cNvSpPr>
            <a:spLocks noGrp="1"/>
          </p:cNvSpPr>
          <p:nvPr>
            <p:ph type="sldNum" sz="quarter" idx="3"/>
          </p:nvPr>
        </p:nvSpPr>
        <p:spPr>
          <a:xfrm>
            <a:off x="6481823" y="9119474"/>
            <a:ext cx="831684" cy="481726"/>
          </a:xfrm>
          <a:prstGeom prst="rect">
            <a:avLst/>
          </a:prstGeom>
        </p:spPr>
        <p:txBody>
          <a:bodyPr vert="horz" lIns="96661" tIns="48331" rIns="96661" bIns="48331" rtlCol="0" anchor="b"/>
          <a:lstStyle>
            <a:lvl1pPr algn="r">
              <a:defRPr sz="11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dirty="0"/>
          </a:p>
        </p:txBody>
      </p:sp>
    </p:spTree>
    <p:extLst>
      <p:ext uri="{BB962C8B-B14F-4D97-AF65-F5344CB8AC3E}">
        <p14:creationId xmlns:p14="http://schemas.microsoft.com/office/powerpoint/2010/main" val="291023334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100">
                <a:latin typeface="Arial" panose="020B0604020202020204" pitchFamily="34" charset="0"/>
                <a:cs typeface="Arial" panose="020B0604020202020204" pitchFamily="34" charset="0"/>
              </a:defRPr>
            </a:lvl1pPr>
          </a:lstStyle>
          <a:p>
            <a:r>
              <a:rPr lang="en-US" dirty="0" smtClean="0"/>
              <a:t>Eastman Kodak Company</a:t>
            </a:r>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100">
                <a:latin typeface="Arial" panose="020B0604020202020204" pitchFamily="34" charset="0"/>
                <a:cs typeface="Arial" panose="020B0604020202020204" pitchFamily="34" charset="0"/>
              </a:defRPr>
            </a:lvl1pPr>
          </a:lstStyle>
          <a:p>
            <a:fld id="{16C8F643-CE36-4CC3-8722-1CF55114CBC5}" type="datetime1">
              <a:rPr lang="en-US" smtClean="0"/>
              <a:t>5/18/2016</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119474"/>
            <a:ext cx="7315201" cy="481726"/>
          </a:xfrm>
          <a:prstGeom prst="rect">
            <a:avLst/>
          </a:prstGeom>
        </p:spPr>
        <p:txBody>
          <a:bodyPr vert="horz" lIns="96661" tIns="48331" rIns="96661" bIns="48331" rtlCol="0" anchor="b"/>
          <a:lstStyle>
            <a:lvl1pPr algn="l">
              <a:defRPr sz="1100">
                <a:latin typeface="Arial" panose="020B0604020202020204" pitchFamily="34" charset="0"/>
                <a:cs typeface="Arial" panose="020B0604020202020204" pitchFamily="34" charset="0"/>
              </a:defRPr>
            </a:lvl1pPr>
          </a:lstStyle>
          <a:p>
            <a:r>
              <a:rPr lang="en-US" dirty="0" smtClean="0"/>
              <a:t>© 2015 Kodak. 			Kodak is a trademark of Eastman Kodak Company. </a:t>
            </a:r>
            <a:endParaRPr lang="en-US" dirty="0"/>
          </a:p>
        </p:txBody>
      </p:sp>
      <p:sp>
        <p:nvSpPr>
          <p:cNvPr id="7" name="Slide Number Placeholder 6"/>
          <p:cNvSpPr>
            <a:spLocks noGrp="1"/>
          </p:cNvSpPr>
          <p:nvPr>
            <p:ph type="sldNum" sz="quarter" idx="5"/>
          </p:nvPr>
        </p:nvSpPr>
        <p:spPr>
          <a:xfrm>
            <a:off x="6481823" y="9119474"/>
            <a:ext cx="831684" cy="481726"/>
          </a:xfrm>
          <a:prstGeom prst="rect">
            <a:avLst/>
          </a:prstGeom>
        </p:spPr>
        <p:txBody>
          <a:bodyPr vert="horz" lIns="96661" tIns="48331" rIns="96661" bIns="48331" rtlCol="0" anchor="b"/>
          <a:lstStyle>
            <a:lvl1pPr algn="r">
              <a:defRPr sz="11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dirty="0"/>
          </a:p>
        </p:txBody>
      </p:sp>
    </p:spTree>
    <p:extLst>
      <p:ext uri="{BB962C8B-B14F-4D97-AF65-F5344CB8AC3E}">
        <p14:creationId xmlns:p14="http://schemas.microsoft.com/office/powerpoint/2010/main" val="227264179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a:t>
            </a:fld>
            <a:endParaRPr lang="en-US" dirty="0"/>
          </a:p>
        </p:txBody>
      </p:sp>
    </p:spTree>
    <p:extLst>
      <p:ext uri="{BB962C8B-B14F-4D97-AF65-F5344CB8AC3E}">
        <p14:creationId xmlns:p14="http://schemas.microsoft.com/office/powerpoint/2010/main" val="1950249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17</a:t>
            </a:fld>
            <a:endParaRPr lang="en-US" dirty="0"/>
          </a:p>
        </p:txBody>
      </p:sp>
    </p:spTree>
    <p:extLst>
      <p:ext uri="{BB962C8B-B14F-4D97-AF65-F5344CB8AC3E}">
        <p14:creationId xmlns:p14="http://schemas.microsoft.com/office/powerpoint/2010/main" val="2149426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Color Setups and Device Conditions on the right side</a:t>
            </a:r>
            <a:r>
              <a:rPr lang="en-US" b="0" baseline="0" dirty="0" smtClean="0"/>
              <a:t> of the UI</a:t>
            </a:r>
            <a:r>
              <a:rPr lang="en-US" b="0" dirty="0" smtClean="0"/>
              <a:t> are only of concern when doing full Color Relationship</a:t>
            </a:r>
            <a:r>
              <a:rPr lang="en-US" b="0" baseline="0" dirty="0" smtClean="0"/>
              <a:t> Management (CRM).</a:t>
            </a:r>
          </a:p>
          <a:p>
            <a:r>
              <a:rPr lang="en-US" b="0" baseline="0" dirty="0" smtClean="0"/>
              <a:t>Ink Optimization is the conversion of color to remove the maximum amount of expensive CMY inks and replace with black (also referred to as Heavy Gray Component Replacement (GCR).  Ink optimization also provides greater press stability and renders more detail in images.</a:t>
            </a:r>
          </a:p>
          <a:p>
            <a:endParaRPr lang="en-US" b="0" baseline="0" dirty="0" smtClean="0"/>
          </a:p>
          <a:p>
            <a:pPr defTabSz="966612">
              <a:defRPr/>
            </a:pPr>
            <a:r>
              <a:rPr lang="en-US" dirty="0" smtClean="0"/>
              <a:t>Device Conditions and Color Setups relevant only for ColorFlow Pro and full Color Relationship Management (CRM)</a:t>
            </a:r>
          </a:p>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18</a:t>
            </a:fld>
            <a:endParaRPr lang="en-US" dirty="0"/>
          </a:p>
        </p:txBody>
      </p:sp>
    </p:spTree>
    <p:extLst>
      <p:ext uri="{BB962C8B-B14F-4D97-AF65-F5344CB8AC3E}">
        <p14:creationId xmlns:p14="http://schemas.microsoft.com/office/powerpoint/2010/main" val="2334921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Plates are typically measured with Reflection Densitometers.</a:t>
            </a:r>
            <a:r>
              <a:rPr lang="en-US" b="0" baseline="0" dirty="0" smtClean="0"/>
              <a:t> Densitometers are not capable of understanding color, only how much light is reflected off image.</a:t>
            </a:r>
            <a:endParaRPr lang="en-US" b="0" dirty="0" smtClean="0"/>
          </a:p>
          <a:p>
            <a:endParaRPr lang="en-US" b="0" dirty="0" smtClean="0"/>
          </a:p>
          <a:p>
            <a:r>
              <a:rPr lang="en-US" b="1" dirty="0" smtClean="0"/>
              <a:t>Harmony</a:t>
            </a:r>
            <a:r>
              <a:rPr lang="en-US" b="1" baseline="0" dirty="0" smtClean="0"/>
              <a:t> Curve import. </a:t>
            </a:r>
            <a:r>
              <a:rPr lang="en-US" b="0" baseline="0" dirty="0" smtClean="0"/>
              <a:t>You can select imported Harmony curves for use in ColorFlow, but you can only edit a Derived Curve (Harmony curve with a defined Target and a measured response) after copying it. It’s less work to just create a new Plate calibration curve from scratch). </a:t>
            </a:r>
            <a:r>
              <a:rPr lang="en-US" b="1" baseline="0" dirty="0" smtClean="0"/>
              <a:t>Recommendation: </a:t>
            </a:r>
            <a:r>
              <a:rPr lang="en-US" b="0" baseline="0" dirty="0" smtClean="0"/>
              <a:t>don’t use legacy Plate Calibration curves, create new ones.</a:t>
            </a:r>
          </a:p>
          <a:p>
            <a:endParaRPr lang="en-US" b="0" baseline="0" dirty="0" smtClean="0"/>
          </a:p>
          <a:p>
            <a:r>
              <a:rPr lang="en-US" b="1" baseline="0" dirty="0" smtClean="0"/>
              <a:t>Plate Control Strip: </a:t>
            </a:r>
            <a:r>
              <a:rPr lang="en-US" b="0" baseline="0" dirty="0" smtClean="0"/>
              <a:t>example of typical control strip used for calibrating </a:t>
            </a:r>
            <a:r>
              <a:rPr lang="en-US" b="0" baseline="0" dirty="0" err="1" smtClean="0"/>
              <a:t>platesetter</a:t>
            </a:r>
            <a:r>
              <a:rPr lang="en-US" b="0" baseline="0" dirty="0" smtClean="0"/>
              <a:t> and linearizing plate output.</a:t>
            </a:r>
          </a:p>
          <a:p>
            <a:endParaRPr lang="en-US" b="0" baseline="0" dirty="0" smtClean="0"/>
          </a:p>
          <a:p>
            <a:r>
              <a:rPr lang="en-US" b="0" baseline="0" dirty="0" smtClean="0"/>
              <a:t>PREP: Have a printed proof of a Tint Ramp, and a Tint Set containing only 50% and use a hand-held i1Pro to measure just the 50% values on the Tint Ramp.</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19</a:t>
            </a:fld>
            <a:endParaRPr lang="en-US" dirty="0"/>
          </a:p>
        </p:txBody>
      </p:sp>
    </p:spTree>
    <p:extLst>
      <p:ext uri="{BB962C8B-B14F-4D97-AF65-F5344CB8AC3E}">
        <p14:creationId xmlns:p14="http://schemas.microsoft.com/office/powerpoint/2010/main" val="2779035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Printed charts are read with Spectrophotometers, which are capable of understanding color, not just density.</a:t>
            </a:r>
          </a:p>
          <a:p>
            <a:endParaRPr lang="en-US" b="0" baseline="0" dirty="0" smtClean="0"/>
          </a:p>
          <a:p>
            <a:r>
              <a:rPr lang="en-US" b="0" baseline="0" dirty="0" smtClean="0"/>
              <a:t>Transfer Curves – typically used for “shop standards” (doing what the pressman asks for…)</a:t>
            </a:r>
          </a:p>
          <a:p>
            <a:r>
              <a:rPr lang="en-US" b="0" baseline="0" dirty="0" smtClean="0"/>
              <a:t>Calibration Curves – used for matching standard reference conditions</a:t>
            </a:r>
          </a:p>
          <a:p>
            <a:pPr lvl="0"/>
            <a:endParaRPr lang="en-US" b="0" baseline="0" dirty="0" smtClean="0"/>
          </a:p>
          <a:p>
            <a:pPr lvl="0"/>
            <a:r>
              <a:rPr lang="en-US" b="1" baseline="0" dirty="0" smtClean="0"/>
              <a:t>Calibration Curve methodology</a:t>
            </a:r>
            <a:r>
              <a:rPr lang="en-US" b="0" baseline="0" dirty="0" smtClean="0"/>
              <a:t>: </a:t>
            </a:r>
            <a:r>
              <a:rPr lang="en-US" dirty="0" smtClean="0"/>
              <a:t>Print and measure a chart for a new Device Condition</a:t>
            </a:r>
          </a:p>
          <a:p>
            <a:pPr lvl="1"/>
            <a:r>
              <a:rPr lang="en-US" sz="2000" dirty="0"/>
              <a:t>Tint Ramp chart for tonal control</a:t>
            </a:r>
          </a:p>
          <a:p>
            <a:pPr lvl="1"/>
            <a:r>
              <a:rPr lang="en-US" sz="2000" dirty="0"/>
              <a:t>P2P chart for tonal control with gray balance</a:t>
            </a:r>
          </a:p>
          <a:p>
            <a:pPr lvl="0"/>
            <a:r>
              <a:rPr lang="en-US" sz="2000" b="1" dirty="0"/>
              <a:t>Device Condition: </a:t>
            </a:r>
            <a:r>
              <a:rPr lang="en-US" sz="2000" dirty="0"/>
              <a:t>all print factors which result in a unique print condition. Press, Inks, Substrate, screening, other factors.</a:t>
            </a:r>
          </a:p>
          <a:p>
            <a:pPr lvl="0"/>
            <a:endParaRPr lang="en-US" sz="2000" dirty="0"/>
          </a:p>
          <a:p>
            <a:pPr lvl="0"/>
            <a:r>
              <a:rPr lang="en-US" sz="2000" dirty="0"/>
              <a:t>“Show Curve in Prinergy” don’t forget curves must be enabled to be visible in Prinergy.</a:t>
            </a:r>
          </a:p>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20</a:t>
            </a:fld>
            <a:endParaRPr lang="en-US" dirty="0"/>
          </a:p>
        </p:txBody>
      </p:sp>
    </p:spTree>
    <p:extLst>
      <p:ext uri="{BB962C8B-B14F-4D97-AF65-F5344CB8AC3E}">
        <p14:creationId xmlns:p14="http://schemas.microsoft.com/office/powerpoint/2010/main" val="2546024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If there are no edit</a:t>
            </a:r>
            <a:r>
              <a:rPr lang="en-US" b="0" baseline="0" dirty="0" smtClean="0"/>
              <a:t>s required to existing Harmony Curves, there is no value added in importing into ColorFlow. Of course, if you need to “mix and match” Harmony Plate Curves with ColorFlow Calibration Curves (or vice versa), then you will have to migrate the Harmony curves to ColorFlow in order to access from the same Curve Source.</a:t>
            </a:r>
          </a:p>
          <a:p>
            <a:pPr lvl="0"/>
            <a:endParaRPr lang="en-US" b="0" baseline="0" dirty="0" smtClean="0"/>
          </a:p>
          <a:p>
            <a:pPr lvl="0"/>
            <a:r>
              <a:rPr lang="en-US" b="0" baseline="0" dirty="0" smtClean="0"/>
              <a:t>Have a </a:t>
            </a:r>
            <a:r>
              <a:rPr lang="en-US" b="0" baseline="0" dirty="0" err="1" smtClean="0"/>
              <a:t>Harmony.hmy</a:t>
            </a:r>
            <a:r>
              <a:rPr lang="en-US" b="0" baseline="0" dirty="0" smtClean="0"/>
              <a:t> set of curves for import. Have both Transfer/Derived Curves for both Plate and Print Curves. (Using </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21</a:t>
            </a:fld>
            <a:endParaRPr lang="en-US" dirty="0"/>
          </a:p>
        </p:txBody>
      </p:sp>
    </p:spTree>
    <p:extLst>
      <p:ext uri="{BB962C8B-B14F-4D97-AF65-F5344CB8AC3E}">
        <p14:creationId xmlns:p14="http://schemas.microsoft.com/office/powerpoint/2010/main" val="1940161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22</a:t>
            </a:fld>
            <a:endParaRPr lang="en-US" dirty="0"/>
          </a:p>
        </p:txBody>
      </p:sp>
    </p:spTree>
    <p:extLst>
      <p:ext uri="{BB962C8B-B14F-4D97-AF65-F5344CB8AC3E}">
        <p14:creationId xmlns:p14="http://schemas.microsoft.com/office/powerpoint/2010/main" val="2002379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Use the Tonal Control…. Button in Output Process Templates to adjust </a:t>
            </a:r>
            <a:r>
              <a:rPr lang="en-US" b="0" baseline="0" dirty="0" smtClean="0"/>
              <a:t>tonal output on the fly.</a:t>
            </a:r>
          </a:p>
          <a:p>
            <a:pPr lvl="0"/>
            <a:endParaRPr lang="en-US" b="0" baseline="0" dirty="0" smtClean="0"/>
          </a:p>
          <a:p>
            <a:pPr lvl="0"/>
            <a:r>
              <a:rPr lang="en-US" b="0" baseline="0" dirty="0" smtClean="0"/>
              <a:t>Curves used and adjustments applied are recorded in Job History.</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23</a:t>
            </a:fld>
            <a:endParaRPr lang="en-US" dirty="0"/>
          </a:p>
        </p:txBody>
      </p:sp>
    </p:spTree>
    <p:extLst>
      <p:ext uri="{BB962C8B-B14F-4D97-AF65-F5344CB8AC3E}">
        <p14:creationId xmlns:p14="http://schemas.microsoft.com/office/powerpoint/2010/main" val="2923122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24</a:t>
            </a:fld>
            <a:endParaRPr lang="en-US" dirty="0"/>
          </a:p>
        </p:txBody>
      </p:sp>
    </p:spTree>
    <p:extLst>
      <p:ext uri="{BB962C8B-B14F-4D97-AF65-F5344CB8AC3E}">
        <p14:creationId xmlns:p14="http://schemas.microsoft.com/office/powerpoint/2010/main" val="161597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Instructional movies</a:t>
            </a:r>
            <a:r>
              <a:rPr lang="en-US" b="0" baseline="0" dirty="0" smtClean="0"/>
              <a:t> available for some activities: </a:t>
            </a:r>
            <a:endParaRPr lang="en-US" b="0" dirty="0" smtClean="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26</a:t>
            </a:fld>
            <a:endParaRPr lang="en-US" dirty="0"/>
          </a:p>
        </p:txBody>
      </p:sp>
    </p:spTree>
    <p:extLst>
      <p:ext uri="{BB962C8B-B14F-4D97-AF65-F5344CB8AC3E}">
        <p14:creationId xmlns:p14="http://schemas.microsoft.com/office/powerpoint/2010/main" val="30775063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FEC08A-A023-48D4-8CBA-EF204648AA32}" type="slidenum">
              <a:rPr lang="en-US" smtClean="0"/>
              <a:pPr/>
              <a:t>27</a:t>
            </a:fld>
            <a:endParaRPr lang="en-US"/>
          </a:p>
        </p:txBody>
      </p:sp>
    </p:spTree>
    <p:extLst>
      <p:ext uri="{BB962C8B-B14F-4D97-AF65-F5344CB8AC3E}">
        <p14:creationId xmlns:p14="http://schemas.microsoft.com/office/powerpoint/2010/main" val="1242016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Predictable</a:t>
            </a:r>
            <a:r>
              <a:rPr lang="en-US" baseline="0" dirty="0" smtClean="0"/>
              <a:t> means that you expect to get the same results on your press today that you got yesterday. </a:t>
            </a:r>
          </a:p>
          <a:p>
            <a:r>
              <a:rPr lang="en-US" baseline="0" dirty="0" smtClean="0"/>
              <a:t>Predictable means that you can create a proof that adequately represents how the job will print on press.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5</a:t>
            </a:fld>
            <a:endParaRPr lang="en-US" dirty="0"/>
          </a:p>
        </p:txBody>
      </p:sp>
    </p:spTree>
    <p:extLst>
      <p:ext uri="{BB962C8B-B14F-4D97-AF65-F5344CB8AC3E}">
        <p14:creationId xmlns:p14="http://schemas.microsoft.com/office/powerpoint/2010/main" val="573900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Monitoring Print Density and Dot Gain are the two more important quality metrics.</a:t>
            </a:r>
          </a:p>
          <a:p>
            <a:endParaRPr lang="en-US" dirty="0" smtClean="0"/>
          </a:p>
          <a:p>
            <a:r>
              <a:rPr lang="en-US" dirty="0" smtClean="0"/>
              <a:t>*EDA: halftone dot sizes are not actually directly measured, they are </a:t>
            </a:r>
            <a:r>
              <a:rPr lang="en-US" baseline="0" dirty="0" smtClean="0"/>
              <a:t>calculated from Density Measurements using the Murray-Davis equation.</a:t>
            </a:r>
            <a:endParaRPr lang="en-US" dirty="0" smtClean="0"/>
          </a:p>
          <a:p>
            <a:endParaRPr lang="en-US" dirty="0" smtClean="0"/>
          </a:p>
          <a:p>
            <a:r>
              <a:rPr lang="en-US" dirty="0" smtClean="0"/>
              <a:t>Excellent</a:t>
            </a:r>
            <a:r>
              <a:rPr lang="en-US" baseline="0" dirty="0" smtClean="0"/>
              <a:t> Reference Document: “</a:t>
            </a:r>
            <a:r>
              <a:rPr lang="en-US" baseline="0" dirty="0" err="1" smtClean="0"/>
              <a:t>Xrite</a:t>
            </a:r>
            <a:r>
              <a:rPr lang="en-US" baseline="0" dirty="0" smtClean="0"/>
              <a:t> Guide to Understanding Graphic Arts densitometry” https://www.xrite.com/documents/literature/en/L7-093_Understand_Dens_en.pdf. Supply to students as a handout? Discusses Murray-Davis equation. Also discusses other aspects of Print Quality Control, such as Apparent Trap, Print Contrast, Hue Error and Grayness values.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7</a:t>
            </a:fld>
            <a:endParaRPr lang="en-US" dirty="0"/>
          </a:p>
        </p:txBody>
      </p:sp>
    </p:spTree>
    <p:extLst>
      <p:ext uri="{BB962C8B-B14F-4D97-AF65-F5344CB8AC3E}">
        <p14:creationId xmlns:p14="http://schemas.microsoft.com/office/powerpoint/2010/main" val="2182889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EDA: halftone dot sizes are not actually directly measured, they are </a:t>
            </a:r>
            <a:r>
              <a:rPr lang="en-US" baseline="0" dirty="0" smtClean="0"/>
              <a:t>calculated from Density Measurements using the Murray-Davis equation.</a:t>
            </a:r>
            <a:endParaRPr lang="en-US" dirty="0" smtClean="0"/>
          </a:p>
          <a:p>
            <a:endParaRPr lang="en-US" dirty="0" smtClean="0"/>
          </a:p>
          <a:p>
            <a:r>
              <a:rPr lang="en-US" dirty="0" smtClean="0"/>
              <a:t>Excellent</a:t>
            </a:r>
            <a:r>
              <a:rPr lang="en-US" baseline="0" dirty="0" smtClean="0"/>
              <a:t> Reference Document: “</a:t>
            </a:r>
            <a:r>
              <a:rPr lang="en-US" baseline="0" dirty="0" err="1" smtClean="0"/>
              <a:t>Xrite</a:t>
            </a:r>
            <a:r>
              <a:rPr lang="en-US" baseline="0" dirty="0" smtClean="0"/>
              <a:t> Guide to Understanding Graphic Arts densitometry” https://www.xrite.com/documents/literature/en/L7-093_Understand_Dens_en.pdf. Supply to students as a handout? </a:t>
            </a:r>
            <a:r>
              <a:rPr lang="en-US" baseline="0" smtClean="0"/>
              <a:t>Discusses Murray-Davis </a:t>
            </a:r>
            <a:r>
              <a:rPr lang="en-US" baseline="0" dirty="0" smtClean="0"/>
              <a:t>equation. Also discusses other aspects of Print Quality Control, such as Apparent Trap, Print Contrast, Hue Error and Grayness values.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8</a:t>
            </a:fld>
            <a:endParaRPr lang="en-US" dirty="0"/>
          </a:p>
        </p:txBody>
      </p:sp>
    </p:spTree>
    <p:extLst>
      <p:ext uri="{BB962C8B-B14F-4D97-AF65-F5344CB8AC3E}">
        <p14:creationId xmlns:p14="http://schemas.microsoft.com/office/powerpoint/2010/main" val="2620738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smtClean="0"/>
              <a:t>SWOP</a:t>
            </a:r>
            <a:r>
              <a:rPr lang="en-US" dirty="0" smtClean="0"/>
              <a:t>: Specifications for Web Offset Publications (primarily North America), </a:t>
            </a:r>
            <a:r>
              <a:rPr lang="en-US" b="1" dirty="0" err="1" smtClean="0"/>
              <a:t>GRACoL</a:t>
            </a:r>
            <a:r>
              <a:rPr lang="en-US" dirty="0" smtClean="0"/>
              <a:t>: </a:t>
            </a:r>
            <a:r>
              <a:rPr lang="en-US" b="0" dirty="0" smtClean="0"/>
              <a:t>General Requirements for Applications in Commercial Offset Lithography (primarily North America); </a:t>
            </a:r>
            <a:r>
              <a:rPr lang="en-US" b="1" dirty="0" smtClean="0"/>
              <a:t>FOGRA</a:t>
            </a:r>
            <a:r>
              <a:rPr lang="en-US" b="0" dirty="0" smtClean="0"/>
              <a:t>: </a:t>
            </a:r>
            <a:r>
              <a:rPr lang="en-US" dirty="0" smtClean="0"/>
              <a:t>Fogra Graphic Technology Research Association (primarily Europe)</a:t>
            </a:r>
            <a:endParaRPr lang="en-US" b="0" dirty="0" smtClean="0"/>
          </a:p>
          <a:p>
            <a:pPr defTabSz="966612">
              <a:defRPr/>
            </a:pPr>
            <a:endParaRPr lang="en-US" b="0" dirty="0" smtClean="0"/>
          </a:p>
          <a:p>
            <a:pPr defTabSz="966612">
              <a:defRPr/>
            </a:pPr>
            <a:r>
              <a:rPr lang="en-US" b="0" dirty="0" smtClean="0"/>
              <a:t>Excellent guide is </a:t>
            </a:r>
            <a:r>
              <a:rPr lang="en-US" b="0" dirty="0" err="1" smtClean="0"/>
              <a:t>IDEAlliance</a:t>
            </a:r>
            <a:r>
              <a:rPr lang="en-US" b="0" dirty="0" smtClean="0"/>
              <a:t> Guide to Print Production 13.0 http://www.idealliance.org/products/guide-print-production-13</a:t>
            </a:r>
          </a:p>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11</a:t>
            </a:fld>
            <a:endParaRPr lang="en-US" dirty="0"/>
          </a:p>
        </p:txBody>
      </p:sp>
    </p:spTree>
    <p:extLst>
      <p:ext uri="{BB962C8B-B14F-4D97-AF65-F5344CB8AC3E}">
        <p14:creationId xmlns:p14="http://schemas.microsoft.com/office/powerpoint/2010/main" val="3645994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G7® is </a:t>
            </a:r>
            <a:r>
              <a:rPr lang="en-US" b="0" dirty="0" err="1" smtClean="0">
                <a:effectLst/>
              </a:rPr>
              <a:t>Idealliance’s</a:t>
            </a:r>
            <a:r>
              <a:rPr lang="en-US" b="0" dirty="0" smtClean="0">
                <a:effectLst/>
              </a:rPr>
              <a:t> set of specifications for achieving gray balance and achieving visual similarity across all print processes. G7 is a specification and is listed as Technical Report (TR) 015 in ANSI/CGATS. http://www.idealliance.org/specifications/g7 </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12</a:t>
            </a:fld>
            <a:endParaRPr lang="en-US" dirty="0"/>
          </a:p>
        </p:txBody>
      </p:sp>
    </p:spTree>
    <p:extLst>
      <p:ext uri="{BB962C8B-B14F-4D97-AF65-F5344CB8AC3E}">
        <p14:creationId xmlns:p14="http://schemas.microsoft.com/office/powerpoint/2010/main" val="1447963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Only mention</a:t>
            </a:r>
            <a:r>
              <a:rPr lang="en-US" b="0" baseline="0" dirty="0" smtClean="0"/>
              <a:t> in passing for offset customers. </a:t>
            </a:r>
            <a:r>
              <a:rPr lang="en-US" b="0" baseline="0" dirty="0" err="1" smtClean="0"/>
              <a:t>Flexo</a:t>
            </a:r>
            <a:r>
              <a:rPr lang="en-US" b="0" baseline="0" dirty="0" smtClean="0"/>
              <a:t> customers may want to have a discussion on the pros/cons of using Bump Curves vs Cut-off Curves. Flexcel NX customers will also appreciate that Kodak </a:t>
            </a:r>
            <a:r>
              <a:rPr lang="en-US" b="0" baseline="0" dirty="0" err="1" smtClean="0"/>
              <a:t>flexo</a:t>
            </a:r>
            <a:r>
              <a:rPr lang="en-US" b="0" baseline="0" dirty="0" smtClean="0"/>
              <a:t> media greatly increases highlight resolution and greatly reduces the need to create bump curves. Also, use of Kodak </a:t>
            </a:r>
            <a:r>
              <a:rPr lang="en-US" b="0" baseline="0" dirty="0" err="1" smtClean="0"/>
              <a:t>Maxtone</a:t>
            </a:r>
            <a:r>
              <a:rPr lang="en-US" b="0" baseline="0" dirty="0" smtClean="0"/>
              <a:t> SX Hybrid screening can also eliminate the need to create Bump Curves.</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13</a:t>
            </a:fld>
            <a:endParaRPr lang="en-US" dirty="0"/>
          </a:p>
        </p:txBody>
      </p:sp>
    </p:spTree>
    <p:extLst>
      <p:ext uri="{BB962C8B-B14F-4D97-AF65-F5344CB8AC3E}">
        <p14:creationId xmlns:p14="http://schemas.microsoft.com/office/powerpoint/2010/main" val="2947624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15</a:t>
            </a:fld>
            <a:endParaRPr lang="en-US" dirty="0"/>
          </a:p>
        </p:txBody>
      </p:sp>
    </p:spTree>
    <p:extLst>
      <p:ext uri="{BB962C8B-B14F-4D97-AF65-F5344CB8AC3E}">
        <p14:creationId xmlns:p14="http://schemas.microsoft.com/office/powerpoint/2010/main" val="4012885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5/18/2016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16</a:t>
            </a:fld>
            <a:endParaRPr lang="en-US" dirty="0"/>
          </a:p>
        </p:txBody>
      </p:sp>
    </p:spTree>
    <p:extLst>
      <p:ext uri="{BB962C8B-B14F-4D97-AF65-F5344CB8AC3E}">
        <p14:creationId xmlns:p14="http://schemas.microsoft.com/office/powerpoint/2010/main" val="79207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5679685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8383228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437355" y="700906"/>
            <a:ext cx="8229600" cy="807018"/>
          </a:xfrm>
        </p:spPr>
        <p:txBody>
          <a:bodyPr>
            <a:noAutofit/>
          </a:bodyPr>
          <a:lstStyle>
            <a:lvl1pPr algn="ctr">
              <a:defRPr sz="48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dirty="0"/>
          </a:p>
        </p:txBody>
      </p:sp>
      <p:sp>
        <p:nvSpPr>
          <p:cNvPr id="6" name="Text Placeholder 5"/>
          <p:cNvSpPr>
            <a:spLocks noGrp="1"/>
          </p:cNvSpPr>
          <p:nvPr>
            <p:ph type="body" sz="quarter" idx="11" hasCustomPrompt="1"/>
          </p:nvPr>
        </p:nvSpPr>
        <p:spPr>
          <a:xfrm>
            <a:off x="436563" y="1617663"/>
            <a:ext cx="8229600" cy="4413250"/>
          </a:xfrm>
        </p:spPr>
        <p:txBody>
          <a:bodyPr/>
          <a:lstStyle>
            <a:lvl1pPr marL="228600" indent="-228600">
              <a:buClr>
                <a:schemeClr val="tx1">
                  <a:lumMod val="75000"/>
                  <a:lumOff val="25000"/>
                </a:schemeClr>
              </a:buClr>
              <a:buFont typeface="Calibri" panose="020F0502020204030204" pitchFamily="34" charset="0"/>
              <a:buChar char="•"/>
              <a:defRPr sz="2400">
                <a:solidFill>
                  <a:schemeClr val="tx1">
                    <a:lumMod val="85000"/>
                    <a:lumOff val="15000"/>
                  </a:schemeClr>
                </a:solidFill>
                <a:latin typeface="+mn-lt"/>
              </a:defRPr>
            </a:lvl1pPr>
            <a:lvl2pPr marL="685800" indent="-228600">
              <a:buClr>
                <a:schemeClr val="tx1">
                  <a:lumMod val="75000"/>
                  <a:lumOff val="25000"/>
                </a:schemeClr>
              </a:buClr>
              <a:buFont typeface="Calibri" panose="020F0502020204030204" pitchFamily="34" charset="0"/>
              <a:buChar char="•"/>
              <a:defRPr sz="2000">
                <a:solidFill>
                  <a:schemeClr val="tx1">
                    <a:lumMod val="85000"/>
                    <a:lumOff val="15000"/>
                  </a:schemeClr>
                </a:solidFill>
                <a:latin typeface="+mn-lt"/>
              </a:defRPr>
            </a:lvl2pPr>
            <a:lvl3pPr marL="1143000" indent="-228600">
              <a:buClr>
                <a:schemeClr val="tx1">
                  <a:lumMod val="75000"/>
                  <a:lumOff val="25000"/>
                </a:schemeClr>
              </a:buClr>
              <a:buFont typeface="Calibri" panose="020F0502020204030204" pitchFamily="34" charset="0"/>
              <a:buChar char="•"/>
              <a:defRPr sz="1800">
                <a:solidFill>
                  <a:schemeClr val="tx1">
                    <a:lumMod val="85000"/>
                    <a:lumOff val="15000"/>
                  </a:schemeClr>
                </a:solidFill>
                <a:latin typeface="+mn-lt"/>
              </a:defRPr>
            </a:lvl3pPr>
            <a:lvl4pPr>
              <a:defRPr>
                <a:solidFill>
                  <a:schemeClr val="tx1">
                    <a:lumMod val="85000"/>
                    <a:lumOff val="15000"/>
                  </a:schemeClr>
                </a:solidFill>
              </a:defRPr>
            </a:lvl4pPr>
          </a:lstStyle>
          <a:p>
            <a:pPr lvl="0"/>
            <a:r>
              <a:rPr lang="en-US" dirty="0" smtClean="0"/>
              <a:t>First level</a:t>
            </a:r>
          </a:p>
          <a:p>
            <a:pPr lvl="1"/>
            <a:r>
              <a:rPr lang="en-US" dirty="0" smtClean="0"/>
              <a:t>Second level</a:t>
            </a:r>
          </a:p>
          <a:p>
            <a:pPr lvl="2"/>
            <a:r>
              <a:rPr lang="en-US" dirty="0" smtClean="0"/>
              <a:t>Fourth level</a:t>
            </a:r>
          </a:p>
        </p:txBody>
      </p:sp>
    </p:spTree>
    <p:extLst>
      <p:ext uri="{BB962C8B-B14F-4D97-AF65-F5344CB8AC3E}">
        <p14:creationId xmlns:p14="http://schemas.microsoft.com/office/powerpoint/2010/main" val="226668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8131" y="1341307"/>
            <a:ext cx="7503732" cy="4464544"/>
          </a:xfrm>
        </p:spPr>
        <p:txBody>
          <a:bodyPr anchor="t" anchorCtr="0"/>
          <a:lstStyle>
            <a:lvl1pPr indent="0" algn="l">
              <a:lnSpc>
                <a:spcPts val="7200"/>
              </a:lnSpc>
              <a:defRPr sz="7200" cap="all">
                <a:solidFill>
                  <a:schemeClr val="tx1">
                    <a:lumMod val="95000"/>
                    <a:lumOff val="5000"/>
                  </a:schemeClr>
                </a:solidFill>
                <a:latin typeface="+mn-lt"/>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387350" y="868004"/>
            <a:ext cx="7772400" cy="473303"/>
          </a:xfrm>
        </p:spPr>
        <p:txBody>
          <a:bodyPr anchor="b" anchorCtr="0">
            <a:normAutofit/>
          </a:bodyPr>
          <a:lstStyle>
            <a:lvl1pPr>
              <a:defRPr sz="2000" cap="all">
                <a:latin typeface="+mj-lt"/>
              </a:defRPr>
            </a:lvl1pPr>
          </a:lstStyle>
          <a:p>
            <a:pPr lvl="0"/>
            <a:r>
              <a:rPr lang="en-US" smtClean="0"/>
              <a:t>Click to edit Master text styles</a:t>
            </a:r>
          </a:p>
        </p:txBody>
      </p:sp>
      <p:sp>
        <p:nvSpPr>
          <p:cNvPr id="7"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40476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4708769" y="1609535"/>
            <a:ext cx="4075557" cy="1324720"/>
          </a:xfrm>
        </p:spPr>
        <p:txBody>
          <a:bodyPr anchor="t">
            <a:normAutofit/>
          </a:bodyPr>
          <a:lstStyle>
            <a:lvl1pPr algn="l">
              <a:defRPr sz="3600" b="0" i="0" cap="none">
                <a:solidFill>
                  <a:schemeClr val="tx1">
                    <a:lumMod val="95000"/>
                    <a:lumOff val="5000"/>
                  </a:schemeClr>
                </a:solidFill>
                <a:latin typeface="+mn-lt"/>
                <a:cs typeface="Whitney K Semibold"/>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708769" y="915880"/>
            <a:ext cx="4075557" cy="645710"/>
          </a:xfrm>
        </p:spPr>
        <p:txBody>
          <a:bodyPr anchor="b">
            <a:normAutofit/>
          </a:bodyPr>
          <a:lstStyle>
            <a:lvl1pPr marL="0" indent="0" algn="l">
              <a:buNone/>
              <a:defRPr sz="1800" b="1"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0"/>
          </p:nvPr>
        </p:nvSpPr>
        <p:spPr>
          <a:xfrm>
            <a:off x="-218" y="0"/>
            <a:ext cx="4552680" cy="6858000"/>
          </a:xfrm>
          <a:solidFill>
            <a:schemeClr val="bg1">
              <a:lumMod val="95000"/>
            </a:schemeClr>
          </a:solidFill>
          <a:ln>
            <a:noFill/>
          </a:ln>
        </p:spPr>
        <p:txBody>
          <a:bodyPr/>
          <a:lstStyle>
            <a:lvl1pPr>
              <a:defRPr>
                <a:solidFill>
                  <a:schemeClr val="tx1">
                    <a:lumMod val="65000"/>
                  </a:schemeClr>
                </a:solidFill>
              </a:defRPr>
            </a:lvl1pPr>
          </a:lstStyle>
          <a:p>
            <a:r>
              <a:rPr lang="en-US" dirty="0" smtClean="0"/>
              <a:t>Click icon to add picture</a:t>
            </a:r>
            <a:endParaRPr lang="en-US" dirty="0"/>
          </a:p>
        </p:txBody>
      </p:sp>
      <p:sp>
        <p:nvSpPr>
          <p:cNvPr id="8" name="Text Placeholder 7"/>
          <p:cNvSpPr>
            <a:spLocks noGrp="1"/>
          </p:cNvSpPr>
          <p:nvPr>
            <p:ph type="body" sz="quarter" idx="11"/>
          </p:nvPr>
        </p:nvSpPr>
        <p:spPr>
          <a:xfrm>
            <a:off x="4751388" y="3087688"/>
            <a:ext cx="4094162" cy="2989262"/>
          </a:xfrm>
        </p:spPr>
        <p:txBody>
          <a:bodyPr>
            <a:normAutofit/>
          </a:bodyPr>
          <a:lstStyle>
            <a:lvl1pPr marL="230188" indent="-230188">
              <a:defRPr sz="1800"/>
            </a:lvl1pPr>
            <a:lvl2pPr marL="230188" indent="-230188">
              <a:defRPr sz="1800"/>
            </a:lvl2pPr>
          </a:lstStyle>
          <a:p>
            <a:pPr lvl="0"/>
            <a:r>
              <a:rPr lang="en-US" dirty="0" smtClean="0"/>
              <a:t>Click to edit Master text styles</a:t>
            </a:r>
          </a:p>
        </p:txBody>
      </p:sp>
      <p:sp>
        <p:nvSpPr>
          <p:cNvPr id="9"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10146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py slide: vary the scale">
    <p:spTree>
      <p:nvGrpSpPr>
        <p:cNvPr id="1" name=""/>
        <p:cNvGrpSpPr/>
        <p:nvPr/>
      </p:nvGrpSpPr>
      <p:grpSpPr>
        <a:xfrm>
          <a:off x="0" y="0"/>
          <a:ext cx="0" cy="0"/>
          <a:chOff x="0" y="0"/>
          <a:chExt cx="0" cy="0"/>
        </a:xfrm>
      </p:grpSpPr>
      <p:sp>
        <p:nvSpPr>
          <p:cNvPr id="2" name="Title 1"/>
          <p:cNvSpPr>
            <a:spLocks noGrp="1"/>
          </p:cNvSpPr>
          <p:nvPr>
            <p:ph type="title"/>
          </p:nvPr>
        </p:nvSpPr>
        <p:spPr>
          <a:xfrm>
            <a:off x="437354" y="338138"/>
            <a:ext cx="7981365" cy="1227528"/>
          </a:xfrm>
        </p:spPr>
        <p:txBody>
          <a:bodyPr>
            <a:noAutofit/>
          </a:bodyPr>
          <a:lstStyle>
            <a:lvl1pPr>
              <a:defRPr sz="4400" cap="all">
                <a:latin typeface="+mj-lt"/>
              </a:defRPr>
            </a:lvl1pPr>
          </a:lstStyle>
          <a:p>
            <a:r>
              <a:rPr lang="en-US" dirty="0" smtClean="0"/>
              <a:t>Click to edit Master title style</a:t>
            </a:r>
            <a:endParaRPr lang="en-US" dirty="0"/>
          </a:p>
        </p:txBody>
      </p:sp>
      <p:sp>
        <p:nvSpPr>
          <p:cNvPr id="7" name="Text Placeholder 6"/>
          <p:cNvSpPr>
            <a:spLocks noGrp="1"/>
          </p:cNvSpPr>
          <p:nvPr>
            <p:ph type="body" sz="quarter" idx="12"/>
          </p:nvPr>
        </p:nvSpPr>
        <p:spPr>
          <a:xfrm>
            <a:off x="436563" y="1683329"/>
            <a:ext cx="8428037" cy="3960812"/>
          </a:xfrm>
        </p:spPr>
        <p:txBody>
          <a:bodyPr/>
          <a:lstStyle/>
          <a:p>
            <a:pPr lvl="0"/>
            <a:r>
              <a:rPr lang="en-US" dirty="0" smtClean="0"/>
              <a:t>Click to edit Master text styles</a:t>
            </a:r>
          </a:p>
          <a:p>
            <a:pPr lvl="1"/>
            <a:r>
              <a:rPr lang="en-US" dirty="0" smtClean="0"/>
              <a:t>Second level</a:t>
            </a:r>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753713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prstClr val="black"/>
              </a:solidFill>
              <a:latin typeface="Times"/>
            </a:endParaRPr>
          </a:p>
        </p:txBody>
      </p:sp>
    </p:spTree>
    <p:extLst>
      <p:ext uri="{BB962C8B-B14F-4D97-AF65-F5344CB8AC3E}">
        <p14:creationId xmlns:p14="http://schemas.microsoft.com/office/powerpoint/2010/main" val="2255531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84808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Tree>
    <p:extLst>
      <p:ext uri="{BB962C8B-B14F-4D97-AF65-F5344CB8AC3E}">
        <p14:creationId xmlns:p14="http://schemas.microsoft.com/office/powerpoint/2010/main" val="18205431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427159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437355" y="700906"/>
            <a:ext cx="8229600" cy="807018"/>
          </a:xfrm>
        </p:spPr>
        <p:txBody>
          <a:bodyPr>
            <a:noAutofit/>
          </a:bodyPr>
          <a:lstStyle>
            <a:lvl1pPr algn="ctr">
              <a:defRPr sz="48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dirty="0"/>
          </a:p>
        </p:txBody>
      </p:sp>
      <p:sp>
        <p:nvSpPr>
          <p:cNvPr id="6" name="Text Placeholder 5"/>
          <p:cNvSpPr>
            <a:spLocks noGrp="1"/>
          </p:cNvSpPr>
          <p:nvPr>
            <p:ph type="body" sz="quarter" idx="11" hasCustomPrompt="1"/>
          </p:nvPr>
        </p:nvSpPr>
        <p:spPr>
          <a:xfrm>
            <a:off x="436563" y="1617663"/>
            <a:ext cx="8229600" cy="4413250"/>
          </a:xfrm>
        </p:spPr>
        <p:txBody>
          <a:bodyPr/>
          <a:lstStyle>
            <a:lvl1pPr marL="228600" indent="-228600">
              <a:buClr>
                <a:schemeClr val="tx1">
                  <a:lumMod val="75000"/>
                  <a:lumOff val="25000"/>
                </a:schemeClr>
              </a:buClr>
              <a:buFont typeface="Calibri" panose="020F0502020204030204" pitchFamily="34" charset="0"/>
              <a:buChar char="•"/>
              <a:defRPr sz="2400">
                <a:solidFill>
                  <a:schemeClr val="tx1">
                    <a:lumMod val="85000"/>
                    <a:lumOff val="15000"/>
                  </a:schemeClr>
                </a:solidFill>
                <a:latin typeface="+mn-lt"/>
              </a:defRPr>
            </a:lvl1pPr>
            <a:lvl2pPr marL="685800" indent="-228600">
              <a:buClr>
                <a:schemeClr val="tx1">
                  <a:lumMod val="75000"/>
                  <a:lumOff val="25000"/>
                </a:schemeClr>
              </a:buClr>
              <a:buFont typeface="Calibri" panose="020F0502020204030204" pitchFamily="34" charset="0"/>
              <a:buChar char="•"/>
              <a:defRPr sz="2000">
                <a:solidFill>
                  <a:schemeClr val="tx1">
                    <a:lumMod val="85000"/>
                    <a:lumOff val="15000"/>
                  </a:schemeClr>
                </a:solidFill>
                <a:latin typeface="+mn-lt"/>
              </a:defRPr>
            </a:lvl2pPr>
            <a:lvl3pPr marL="1143000" indent="-228600">
              <a:buClr>
                <a:schemeClr val="tx1">
                  <a:lumMod val="75000"/>
                  <a:lumOff val="25000"/>
                </a:schemeClr>
              </a:buClr>
              <a:buFont typeface="Calibri" panose="020F0502020204030204" pitchFamily="34" charset="0"/>
              <a:buChar char="•"/>
              <a:defRPr sz="1800">
                <a:solidFill>
                  <a:schemeClr val="tx1">
                    <a:lumMod val="85000"/>
                    <a:lumOff val="15000"/>
                  </a:schemeClr>
                </a:solidFill>
                <a:latin typeface="+mn-lt"/>
              </a:defRPr>
            </a:lvl3pPr>
            <a:lvl4pPr>
              <a:defRPr>
                <a:solidFill>
                  <a:schemeClr val="tx1">
                    <a:lumMod val="85000"/>
                    <a:lumOff val="15000"/>
                  </a:schemeClr>
                </a:solidFill>
              </a:defRPr>
            </a:lvl4pPr>
          </a:lstStyle>
          <a:p>
            <a:pPr lvl="0"/>
            <a:r>
              <a:rPr lang="en-US" dirty="0" smtClean="0"/>
              <a:t>First level</a:t>
            </a:r>
          </a:p>
          <a:p>
            <a:pPr lvl="1"/>
            <a:r>
              <a:rPr lang="en-US" dirty="0" smtClean="0"/>
              <a:t>Second level</a:t>
            </a:r>
          </a:p>
          <a:p>
            <a:pPr lvl="2"/>
            <a:r>
              <a:rPr lang="en-US" dirty="0" smtClean="0"/>
              <a:t>Fourth level</a:t>
            </a:r>
          </a:p>
        </p:txBody>
      </p:sp>
    </p:spTree>
    <p:extLst>
      <p:ext uri="{BB962C8B-B14F-4D97-AF65-F5344CB8AC3E}">
        <p14:creationId xmlns:p14="http://schemas.microsoft.com/office/powerpoint/2010/main" val="360861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8131" y="1341307"/>
            <a:ext cx="7503732" cy="4464544"/>
          </a:xfrm>
        </p:spPr>
        <p:txBody>
          <a:bodyPr anchor="t" anchorCtr="0"/>
          <a:lstStyle>
            <a:lvl1pPr indent="0" algn="l">
              <a:lnSpc>
                <a:spcPts val="7200"/>
              </a:lnSpc>
              <a:defRPr sz="7200" cap="all">
                <a:solidFill>
                  <a:schemeClr val="tx1">
                    <a:lumMod val="95000"/>
                    <a:lumOff val="5000"/>
                  </a:schemeClr>
                </a:solidFill>
                <a:latin typeface="+mn-lt"/>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387350" y="868004"/>
            <a:ext cx="7772400" cy="473303"/>
          </a:xfrm>
        </p:spPr>
        <p:txBody>
          <a:bodyPr anchor="b" anchorCtr="0">
            <a:normAutofit/>
          </a:bodyPr>
          <a:lstStyle>
            <a:lvl1pPr>
              <a:defRPr sz="2000" cap="all">
                <a:latin typeface="+mj-lt"/>
              </a:defRPr>
            </a:lvl1pPr>
          </a:lstStyle>
          <a:p>
            <a:pPr lvl="0"/>
            <a:r>
              <a:rPr lang="en-US" smtClean="0"/>
              <a:t>Click to edit Master text styles</a:t>
            </a:r>
          </a:p>
        </p:txBody>
      </p:sp>
      <p:sp>
        <p:nvSpPr>
          <p:cNvPr id="7"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54486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4708769" y="1609535"/>
            <a:ext cx="4075557" cy="1324720"/>
          </a:xfrm>
        </p:spPr>
        <p:txBody>
          <a:bodyPr anchor="t">
            <a:normAutofit/>
          </a:bodyPr>
          <a:lstStyle>
            <a:lvl1pPr algn="l">
              <a:defRPr sz="3600" b="0" i="0" cap="none">
                <a:solidFill>
                  <a:schemeClr val="tx1">
                    <a:lumMod val="95000"/>
                    <a:lumOff val="5000"/>
                  </a:schemeClr>
                </a:solidFill>
                <a:latin typeface="+mn-lt"/>
                <a:cs typeface="Whitney K Semibold"/>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708769" y="915880"/>
            <a:ext cx="4075557" cy="645710"/>
          </a:xfrm>
        </p:spPr>
        <p:txBody>
          <a:bodyPr anchor="b">
            <a:normAutofit/>
          </a:bodyPr>
          <a:lstStyle>
            <a:lvl1pPr marL="0" indent="0" algn="l">
              <a:buNone/>
              <a:defRPr sz="1800" b="1"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0"/>
          </p:nvPr>
        </p:nvSpPr>
        <p:spPr>
          <a:xfrm>
            <a:off x="-218" y="0"/>
            <a:ext cx="4552680" cy="6858000"/>
          </a:xfrm>
          <a:solidFill>
            <a:schemeClr val="bg1">
              <a:lumMod val="95000"/>
            </a:schemeClr>
          </a:solidFill>
          <a:ln>
            <a:noFill/>
          </a:ln>
        </p:spPr>
        <p:txBody>
          <a:bodyPr/>
          <a:lstStyle>
            <a:lvl1pPr>
              <a:defRPr>
                <a:solidFill>
                  <a:schemeClr val="tx1">
                    <a:lumMod val="65000"/>
                  </a:schemeClr>
                </a:solidFill>
              </a:defRPr>
            </a:lvl1pPr>
          </a:lstStyle>
          <a:p>
            <a:r>
              <a:rPr lang="en-US" dirty="0" smtClean="0"/>
              <a:t>Click icon to add picture</a:t>
            </a:r>
            <a:endParaRPr lang="en-US" dirty="0"/>
          </a:p>
        </p:txBody>
      </p:sp>
      <p:sp>
        <p:nvSpPr>
          <p:cNvPr id="8" name="Text Placeholder 7"/>
          <p:cNvSpPr>
            <a:spLocks noGrp="1"/>
          </p:cNvSpPr>
          <p:nvPr>
            <p:ph type="body" sz="quarter" idx="11"/>
          </p:nvPr>
        </p:nvSpPr>
        <p:spPr>
          <a:xfrm>
            <a:off x="4751388" y="3087688"/>
            <a:ext cx="4094162" cy="2989262"/>
          </a:xfrm>
        </p:spPr>
        <p:txBody>
          <a:bodyPr>
            <a:normAutofit/>
          </a:bodyPr>
          <a:lstStyle>
            <a:lvl1pPr marL="230188" indent="-230188">
              <a:defRPr sz="1800"/>
            </a:lvl1pPr>
            <a:lvl2pPr marL="230188" indent="-230188">
              <a:defRPr sz="1800"/>
            </a:lvl2pPr>
          </a:lstStyle>
          <a:p>
            <a:pPr lvl="0"/>
            <a:r>
              <a:rPr lang="en-US" dirty="0" smtClean="0"/>
              <a:t>Click to edit Master text styles</a:t>
            </a:r>
          </a:p>
        </p:txBody>
      </p:sp>
      <p:sp>
        <p:nvSpPr>
          <p:cNvPr id="9"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81086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py slide: vary the scale">
    <p:spTree>
      <p:nvGrpSpPr>
        <p:cNvPr id="1" name=""/>
        <p:cNvGrpSpPr/>
        <p:nvPr/>
      </p:nvGrpSpPr>
      <p:grpSpPr>
        <a:xfrm>
          <a:off x="0" y="0"/>
          <a:ext cx="0" cy="0"/>
          <a:chOff x="0" y="0"/>
          <a:chExt cx="0" cy="0"/>
        </a:xfrm>
      </p:grpSpPr>
      <p:sp>
        <p:nvSpPr>
          <p:cNvPr id="2" name="Title 1"/>
          <p:cNvSpPr>
            <a:spLocks noGrp="1"/>
          </p:cNvSpPr>
          <p:nvPr>
            <p:ph type="title"/>
          </p:nvPr>
        </p:nvSpPr>
        <p:spPr>
          <a:xfrm>
            <a:off x="437354" y="338138"/>
            <a:ext cx="7981365" cy="1227528"/>
          </a:xfrm>
        </p:spPr>
        <p:txBody>
          <a:bodyPr>
            <a:noAutofit/>
          </a:bodyPr>
          <a:lstStyle>
            <a:lvl1pPr>
              <a:defRPr sz="4400" cap="all">
                <a:latin typeface="+mj-lt"/>
              </a:defRPr>
            </a:lvl1pPr>
          </a:lstStyle>
          <a:p>
            <a:r>
              <a:rPr lang="en-US" dirty="0" smtClean="0"/>
              <a:t>Click to edit Master title style</a:t>
            </a:r>
            <a:endParaRPr lang="en-US" dirty="0"/>
          </a:p>
        </p:txBody>
      </p:sp>
      <p:sp>
        <p:nvSpPr>
          <p:cNvPr id="7" name="Text Placeholder 6"/>
          <p:cNvSpPr>
            <a:spLocks noGrp="1"/>
          </p:cNvSpPr>
          <p:nvPr>
            <p:ph type="body" sz="quarter" idx="12"/>
          </p:nvPr>
        </p:nvSpPr>
        <p:spPr>
          <a:xfrm>
            <a:off x="436563" y="1683329"/>
            <a:ext cx="8428037" cy="3960812"/>
          </a:xfrm>
        </p:spPr>
        <p:txBody>
          <a:bodyPr/>
          <a:lstStyle/>
          <a:p>
            <a:pPr lvl="0"/>
            <a:r>
              <a:rPr lang="en-US" dirty="0" smtClean="0"/>
              <a:t>Click to edit Master text styles</a:t>
            </a:r>
          </a:p>
          <a:p>
            <a:pPr lvl="1"/>
            <a:r>
              <a:rPr lang="en-US" dirty="0" smtClean="0"/>
              <a:t>Second level</a:t>
            </a:r>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415281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prstClr val="black"/>
              </a:solidFill>
              <a:latin typeface="Times"/>
            </a:endParaRPr>
          </a:p>
        </p:txBody>
      </p:sp>
    </p:spTree>
    <p:extLst>
      <p:ext uri="{BB962C8B-B14F-4D97-AF65-F5344CB8AC3E}">
        <p14:creationId xmlns:p14="http://schemas.microsoft.com/office/powerpoint/2010/main" val="42607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Ending slide">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30776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3524584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2.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282" y="569004"/>
            <a:ext cx="8322414" cy="766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34945"/>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pic>
        <p:nvPicPr>
          <p:cNvPr id="7" name="Picture 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847634" y="6107960"/>
            <a:ext cx="1296365" cy="761614"/>
          </a:xfrm>
          <a:prstGeom prst="rect">
            <a:avLst/>
          </a:prstGeom>
        </p:spPr>
      </p:pic>
    </p:spTree>
    <p:extLst>
      <p:ext uri="{BB962C8B-B14F-4D97-AF65-F5344CB8AC3E}">
        <p14:creationId xmlns:p14="http://schemas.microsoft.com/office/powerpoint/2010/main" val="1283358070"/>
      </p:ext>
    </p:extLst>
  </p:cSld>
  <p:clrMap bg1="lt1" tx1="dk1" bg2="lt2" tx2="dk2" accent1="accent1" accent2="accent2" accent3="accent3" accent4="accent4" accent5="accent5" accent6="accent6" hlink="hlink" folHlink="folHlink"/>
  <p:sldLayoutIdLst>
    <p:sldLayoutId id="2147483685" r:id="rId1"/>
    <p:sldLayoutId id="2147483689" r:id="rId2"/>
    <p:sldLayoutId id="2147483669" r:id="rId3"/>
    <p:sldLayoutId id="2147483649" r:id="rId4"/>
    <p:sldLayoutId id="2147483659" r:id="rId5"/>
    <p:sldLayoutId id="2147483664" r:id="rId6"/>
    <p:sldLayoutId id="2147483680" r:id="rId7"/>
    <p:sldLayoutId id="2147483722" r:id="rId8"/>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48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282" y="569004"/>
            <a:ext cx="8322414" cy="766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34945"/>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grpSp>
        <p:nvGrpSpPr>
          <p:cNvPr id="8" name="Group 7"/>
          <p:cNvGrpSpPr/>
          <p:nvPr userDrawn="1"/>
        </p:nvGrpSpPr>
        <p:grpSpPr>
          <a:xfrm>
            <a:off x="8715737" y="0"/>
            <a:ext cx="428261" cy="6858000"/>
            <a:chOff x="8715737" y="0"/>
            <a:chExt cx="428261" cy="6858000"/>
          </a:xfrm>
        </p:grpSpPr>
        <p:sp>
          <p:nvSpPr>
            <p:cNvPr id="9" name="Rectangle 8"/>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Tree>
    <p:extLst>
      <p:ext uri="{BB962C8B-B14F-4D97-AF65-F5344CB8AC3E}">
        <p14:creationId xmlns:p14="http://schemas.microsoft.com/office/powerpoint/2010/main" val="287158684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48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3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A1499-90C3-D94D-8AFE-39E243BAED4F}" type="datetimeFigureOut">
              <a:rPr lang="en-US" smtClean="0"/>
              <a:t>5/18/2016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53C5AA-C16F-6A4A-A1EA-9976E047C779}" type="slidenum">
              <a:rPr lang="en-US" smtClean="0"/>
              <a:t>‹#›</a:t>
            </a:fld>
            <a:endParaRPr lang="en-US"/>
          </a:p>
        </p:txBody>
      </p:sp>
    </p:spTree>
    <p:extLst>
      <p:ext uri="{BB962C8B-B14F-4D97-AF65-F5344CB8AC3E}">
        <p14:creationId xmlns:p14="http://schemas.microsoft.com/office/powerpoint/2010/main" val="2096982408"/>
      </p:ext>
    </p:extLst>
  </p:cSld>
  <p:clrMap bg1="lt1" tx1="dk1" bg2="lt2" tx2="dk2" accent1="accent1" accent2="accent2" accent3="accent3" accent4="accent4" accent5="accent5" accent6="accent6" hlink="hlink" folHlink="folHlink"/>
  <p:sldLayoutIdLst>
    <p:sldLayoutId id="2147483699" r:id="rId1"/>
  </p:sldLayoutIdLst>
  <p:txStyles>
    <p:titleStyle>
      <a:lvl1pPr algn="l"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s://workflowhelp.kodak.com/x/5QEGAQ" TargetMode="External"/><Relationship Id="rId3" Type="http://schemas.openxmlformats.org/officeDocument/2006/relationships/hyperlink" Target="https://workflowhelp.kodak.com/x/pgABAQ" TargetMode="External"/><Relationship Id="rId7" Type="http://schemas.openxmlformats.org/officeDocument/2006/relationships/hyperlink" Target="https://workflowhelp.kodak.com/x/0Y2FAQ"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hyperlink" Target="https://workflowhelp.kodak.com/x/igEGAQ" TargetMode="External"/><Relationship Id="rId5" Type="http://schemas.openxmlformats.org/officeDocument/2006/relationships/hyperlink" Target="https://workflowhelp.kodak.com/x/hwEGAQ" TargetMode="External"/><Relationship Id="rId10" Type="http://schemas.openxmlformats.org/officeDocument/2006/relationships/hyperlink" Target="https://workflowhelp.kodak.com/x/6QEGAQ" TargetMode="External"/><Relationship Id="rId4" Type="http://schemas.openxmlformats.org/officeDocument/2006/relationships/hyperlink" Target="https://workflowhelp.kodak.com/x/gwEGAQ" TargetMode="External"/><Relationship Id="rId9" Type="http://schemas.openxmlformats.org/officeDocument/2006/relationships/hyperlink" Target="https://workflowhelp.kodak.com/x/5wEGAQ"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hyperlink" Target="mailto:richard.thies@kodak.com" TargetMode="External"/><Relationship Id="rId2" Type="http://schemas.openxmlformats.org/officeDocument/2006/relationships/image" Target="../media/image23.png"/><Relationship Id="rId1" Type="http://schemas.openxmlformats.org/officeDocument/2006/relationships/slideLayout" Target="../slideLayouts/slideLayout10.xml"/><Relationship Id="rId4" Type="http://schemas.openxmlformats.org/officeDocument/2006/relationships/image" Target="../media/image24.jpg"/></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0022" y="2394957"/>
            <a:ext cx="7610997" cy="2934137"/>
          </a:xfrm>
          <a:prstGeom prst="rect">
            <a:avLst/>
          </a:prstGeom>
          <a:noFill/>
        </p:spPr>
        <p:txBody>
          <a:bodyPr wrap="square" rtlCol="0">
            <a:spAutoFit/>
          </a:bodyPr>
          <a:lstStyle/>
          <a:p>
            <a:pPr>
              <a:lnSpc>
                <a:spcPts val="6400"/>
              </a:lnSpc>
            </a:pPr>
            <a:r>
              <a:rPr lang="it-IT" sz="6600" dirty="0" err="1" smtClean="0">
                <a:latin typeface="Arial"/>
                <a:cs typeface="Arial"/>
              </a:rPr>
              <a:t>ColorFlow</a:t>
            </a:r>
            <a:r>
              <a:rPr lang="it-IT" sz="6600" dirty="0" smtClean="0">
                <a:latin typeface="Arial"/>
                <a:cs typeface="Arial"/>
              </a:rPr>
              <a:t> </a:t>
            </a:r>
          </a:p>
          <a:p>
            <a:pPr>
              <a:lnSpc>
                <a:spcPts val="6400"/>
              </a:lnSpc>
            </a:pPr>
            <a:r>
              <a:rPr lang="it-IT" sz="6600" dirty="0" smtClean="0">
                <a:latin typeface="Arial"/>
                <a:cs typeface="Arial"/>
              </a:rPr>
              <a:t>edizione </a:t>
            </a:r>
            <a:r>
              <a:rPr lang="it-IT" sz="6600" dirty="0" err="1" smtClean="0">
                <a:latin typeface="Arial"/>
                <a:cs typeface="Arial"/>
              </a:rPr>
              <a:t>Workflow</a:t>
            </a:r>
            <a:endParaRPr lang="it-IT" sz="6600" dirty="0" smtClean="0">
              <a:latin typeface="Arial"/>
              <a:cs typeface="Arial"/>
            </a:endParaRPr>
          </a:p>
          <a:p>
            <a:endParaRPr lang="it-IT" sz="2600" dirty="0" smtClean="0">
              <a:latin typeface="Arial"/>
              <a:cs typeface="Arial"/>
            </a:endParaRPr>
          </a:p>
          <a:p>
            <a:r>
              <a:rPr lang="it-IT" sz="2600" dirty="0" smtClean="0">
                <a:latin typeface="Arial"/>
                <a:cs typeface="Arial"/>
              </a:rPr>
              <a:t>Controllo di processo della stampa per il flusso di lavoro </a:t>
            </a:r>
            <a:r>
              <a:rPr lang="it-IT" sz="2600" dirty="0" err="1" smtClean="0">
                <a:latin typeface="Arial"/>
                <a:cs typeface="Arial"/>
              </a:rPr>
              <a:t>Prinergy</a:t>
            </a:r>
            <a:endParaRPr lang="it-IT" sz="2600" dirty="0">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215" y="1669637"/>
            <a:ext cx="2289260" cy="588817"/>
          </a:xfrm>
          <a:prstGeom prst="rect">
            <a:avLst/>
          </a:prstGeom>
        </p:spPr>
      </p:pic>
      <p:grpSp>
        <p:nvGrpSpPr>
          <p:cNvPr id="9" name="Group 8"/>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Tree>
    <p:extLst>
      <p:ext uri="{BB962C8B-B14F-4D97-AF65-F5344CB8AC3E}">
        <p14:creationId xmlns:p14="http://schemas.microsoft.com/office/powerpoint/2010/main" val="110190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Cosa influenza lo schiacciamento del punto ? (TVI)</a:t>
            </a:r>
            <a:endParaRPr lang="it-IT" sz="3600" dirty="0"/>
          </a:p>
        </p:txBody>
      </p:sp>
      <p:sp>
        <p:nvSpPr>
          <p:cNvPr id="3" name="Text Placeholder 2"/>
          <p:cNvSpPr>
            <a:spLocks noGrp="1"/>
          </p:cNvSpPr>
          <p:nvPr>
            <p:ph type="body" sz="quarter" idx="11"/>
          </p:nvPr>
        </p:nvSpPr>
        <p:spPr>
          <a:xfrm>
            <a:off x="436562" y="1617662"/>
            <a:ext cx="8484801" cy="5074685"/>
          </a:xfrm>
        </p:spPr>
        <p:txBody>
          <a:bodyPr>
            <a:normAutofit lnSpcReduction="10000"/>
          </a:bodyPr>
          <a:lstStyle/>
          <a:p>
            <a:r>
              <a:rPr lang="it-IT" dirty="0" smtClean="0"/>
              <a:t>Tutte le variabili presenti in un processo di stampa, concorrono alla creazione di una “Condizione di stampa”, che può essere gestita e tenuta sotto controllo grazie ad una Curva di Calibrazione Tonale.</a:t>
            </a:r>
          </a:p>
          <a:p>
            <a:pPr lvl="1">
              <a:spcBef>
                <a:spcPts val="800"/>
              </a:spcBef>
            </a:pPr>
            <a:r>
              <a:rPr lang="it-IT" b="1" dirty="0" smtClean="0"/>
              <a:t>La tecnologia di stampa</a:t>
            </a:r>
            <a:r>
              <a:rPr lang="it-IT" dirty="0" smtClean="0"/>
              <a:t> </a:t>
            </a:r>
            <a:r>
              <a:rPr lang="it-IT" i="1" dirty="0" smtClean="0"/>
              <a:t>(offset, </a:t>
            </a:r>
            <a:r>
              <a:rPr lang="it-IT" i="1" dirty="0" err="1" smtClean="0"/>
              <a:t>letterpress</a:t>
            </a:r>
            <a:r>
              <a:rPr lang="it-IT" i="1" dirty="0" smtClean="0"/>
              <a:t>, </a:t>
            </a:r>
            <a:r>
              <a:rPr lang="it-IT" i="1" dirty="0" err="1" smtClean="0"/>
              <a:t>flexo</a:t>
            </a:r>
            <a:r>
              <a:rPr lang="it-IT" i="1" dirty="0" smtClean="0"/>
              <a:t>, </a:t>
            </a:r>
            <a:r>
              <a:rPr lang="it-IT" i="1" dirty="0" err="1" smtClean="0"/>
              <a:t>screenprinting</a:t>
            </a:r>
            <a:r>
              <a:rPr lang="it-IT" i="1" dirty="0" smtClean="0"/>
              <a:t>, digitale, etc.)</a:t>
            </a:r>
          </a:p>
          <a:p>
            <a:pPr lvl="1">
              <a:spcBef>
                <a:spcPts val="800"/>
              </a:spcBef>
            </a:pPr>
            <a:r>
              <a:rPr lang="it-IT" b="1" dirty="0" smtClean="0"/>
              <a:t>Il tipo di lastra</a:t>
            </a:r>
            <a:r>
              <a:rPr lang="it-IT" dirty="0" smtClean="0"/>
              <a:t> </a:t>
            </a:r>
            <a:r>
              <a:rPr lang="it-IT" i="1" dirty="0" smtClean="0"/>
              <a:t>(offset, </a:t>
            </a:r>
            <a:r>
              <a:rPr lang="it-IT" i="1" dirty="0" err="1" smtClean="0"/>
              <a:t>thermal</a:t>
            </a:r>
            <a:r>
              <a:rPr lang="it-IT" i="1" dirty="0" smtClean="0"/>
              <a:t> head, UV head, </a:t>
            </a:r>
            <a:r>
              <a:rPr lang="it-IT" i="1" dirty="0" err="1" smtClean="0"/>
              <a:t>flexographic</a:t>
            </a:r>
            <a:r>
              <a:rPr lang="it-IT" i="1" dirty="0" smtClean="0"/>
              <a:t>, ecc.)</a:t>
            </a:r>
          </a:p>
          <a:p>
            <a:pPr lvl="1">
              <a:spcBef>
                <a:spcPts val="800"/>
              </a:spcBef>
            </a:pPr>
            <a:r>
              <a:rPr lang="it-IT" b="1" dirty="0" smtClean="0"/>
              <a:t>Il supporto</a:t>
            </a:r>
            <a:r>
              <a:rPr lang="it-IT" dirty="0" smtClean="0"/>
              <a:t> </a:t>
            </a:r>
            <a:r>
              <a:rPr lang="it-IT" i="1" dirty="0" smtClean="0"/>
              <a:t>(carta, plastiche, patinate, </a:t>
            </a:r>
            <a:r>
              <a:rPr lang="it-IT" i="1" dirty="0" err="1" smtClean="0"/>
              <a:t>usomano</a:t>
            </a:r>
            <a:r>
              <a:rPr lang="it-IT" i="1" dirty="0" smtClean="0"/>
              <a:t>, calandrate, ecc.)</a:t>
            </a:r>
          </a:p>
          <a:p>
            <a:pPr lvl="1">
              <a:spcBef>
                <a:spcPts val="800"/>
              </a:spcBef>
            </a:pPr>
            <a:r>
              <a:rPr lang="it-IT" b="1" dirty="0" smtClean="0"/>
              <a:t>Il tipo di inchiostri </a:t>
            </a:r>
            <a:r>
              <a:rPr lang="it-IT" i="1" dirty="0" smtClean="0"/>
              <a:t>(cromia, densità, viscosità, macinatura, ecc.)</a:t>
            </a:r>
          </a:p>
          <a:p>
            <a:pPr lvl="1">
              <a:spcBef>
                <a:spcPts val="800"/>
              </a:spcBef>
            </a:pPr>
            <a:r>
              <a:rPr lang="it-IT" b="1" dirty="0" smtClean="0"/>
              <a:t>Il tipo di retino </a:t>
            </a:r>
            <a:r>
              <a:rPr lang="it-IT" i="1" dirty="0" smtClean="0"/>
              <a:t>(frequenza, forma (AM o FM), ecc.)</a:t>
            </a:r>
          </a:p>
          <a:p>
            <a:pPr lvl="1">
              <a:spcBef>
                <a:spcPts val="800"/>
              </a:spcBef>
            </a:pPr>
            <a:r>
              <a:rPr lang="it-IT" b="1" dirty="0" smtClean="0"/>
              <a:t>Altro</a:t>
            </a:r>
            <a:r>
              <a:rPr lang="it-IT" dirty="0" smtClean="0"/>
              <a:t> </a:t>
            </a:r>
            <a:r>
              <a:rPr lang="it-IT" i="1" dirty="0" smtClean="0"/>
              <a:t>(asciugatura, trattamento, velocità di stampa, umidità, ecc.)</a:t>
            </a:r>
            <a:endParaRPr lang="it-IT" i="1" dirty="0"/>
          </a:p>
          <a:p>
            <a:pPr>
              <a:spcBef>
                <a:spcPts val="800"/>
              </a:spcBef>
            </a:pPr>
            <a:r>
              <a:rPr lang="it-IT" i="1" dirty="0" smtClean="0">
                <a:solidFill>
                  <a:srgbClr val="C00000"/>
                </a:solidFill>
              </a:rPr>
              <a:t>Al variare di ognuno di questi parametri, varierà lo schiacciamento del punto</a:t>
            </a:r>
            <a:r>
              <a:rPr lang="it-IT" i="1" dirty="0" smtClean="0"/>
              <a:t>.</a:t>
            </a:r>
            <a:endParaRPr lang="it-IT" i="1" dirty="0"/>
          </a:p>
          <a:p>
            <a:pPr lvl="1">
              <a:spcBef>
                <a:spcPts val="800"/>
              </a:spcBef>
            </a:pPr>
            <a:endParaRPr lang="it-IT" i="1" dirty="0"/>
          </a:p>
        </p:txBody>
      </p:sp>
    </p:spTree>
    <p:extLst>
      <p:ext uri="{BB962C8B-B14F-4D97-AF65-F5344CB8AC3E}">
        <p14:creationId xmlns:p14="http://schemas.microsoft.com/office/powerpoint/2010/main" val="60243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Obiettivo di riferimento</a:t>
            </a:r>
            <a:endParaRPr lang="it-IT" sz="3600" dirty="0"/>
          </a:p>
        </p:txBody>
      </p:sp>
      <p:sp>
        <p:nvSpPr>
          <p:cNvPr id="3" name="Text Placeholder 2"/>
          <p:cNvSpPr>
            <a:spLocks noGrp="1"/>
          </p:cNvSpPr>
          <p:nvPr>
            <p:ph type="body" sz="quarter" idx="11"/>
          </p:nvPr>
        </p:nvSpPr>
        <p:spPr>
          <a:xfrm>
            <a:off x="436562" y="1617663"/>
            <a:ext cx="8126993" cy="4413250"/>
          </a:xfrm>
        </p:spPr>
        <p:txBody>
          <a:bodyPr>
            <a:normAutofit fontScale="92500" lnSpcReduction="10000"/>
          </a:bodyPr>
          <a:lstStyle/>
          <a:p>
            <a:pPr marL="0" indent="0">
              <a:buNone/>
            </a:pPr>
            <a:r>
              <a:rPr lang="it-IT" sz="2800" i="1" dirty="0" smtClean="0"/>
              <a:t>“Come vuoi che stampi il tuo dispositivo ?”</a:t>
            </a:r>
            <a:endParaRPr lang="it-IT" sz="2800" dirty="0" smtClean="0"/>
          </a:p>
          <a:p>
            <a:pPr>
              <a:spcBef>
                <a:spcPts val="1200"/>
              </a:spcBef>
            </a:pPr>
            <a:r>
              <a:rPr lang="it-IT" sz="2000" b="1" dirty="0" smtClean="0"/>
              <a:t>Standard dello stampatore/cliente:</a:t>
            </a:r>
            <a:r>
              <a:rPr lang="it-IT" sz="2000" dirty="0" smtClean="0"/>
              <a:t> possono essere standard consolidati nel tempo e condivisi, oppure specifiche interne ad ogni fornitore </a:t>
            </a:r>
            <a:br>
              <a:rPr lang="it-IT" sz="2000" dirty="0" smtClean="0"/>
            </a:br>
            <a:r>
              <a:rPr lang="it-IT" sz="2000" i="1" dirty="0" smtClean="0"/>
              <a:t>(“le curve caricate nel mio vecchio RIP”</a:t>
            </a:r>
            <a:r>
              <a:rPr lang="it-IT" sz="2000" dirty="0" smtClean="0"/>
              <a:t> oppure </a:t>
            </a:r>
            <a:r>
              <a:rPr lang="it-IT" sz="2000" i="1" dirty="0" smtClean="0"/>
              <a:t>“lo stampatore mi ha detto che </a:t>
            </a:r>
            <a:r>
              <a:rPr lang="is-IS" sz="2000" i="1" dirty="0" smtClean="0"/>
              <a:t>… togli il 3% dal canale Magenta nei semitoni!”</a:t>
            </a:r>
            <a:r>
              <a:rPr lang="it-IT" sz="2000" i="1" dirty="0" smtClean="0"/>
              <a:t>)</a:t>
            </a:r>
            <a:endParaRPr lang="it-IT" sz="2000" dirty="0" smtClean="0"/>
          </a:p>
          <a:p>
            <a:pPr>
              <a:spcBef>
                <a:spcPts val="1200"/>
              </a:spcBef>
            </a:pPr>
            <a:r>
              <a:rPr lang="it-IT" sz="2000" b="1" dirty="0" smtClean="0"/>
              <a:t>Standard industriali:</a:t>
            </a:r>
            <a:r>
              <a:rPr lang="it-IT" sz="2000" dirty="0" smtClean="0"/>
              <a:t> condizioni di stampa concordate a livello internazionale che, se usate come riferimento, permettono una riproduzione del colore accurata lungo tutta la filiera produttiva</a:t>
            </a:r>
          </a:p>
          <a:p>
            <a:pPr lvl="1">
              <a:spcBef>
                <a:spcPts val="600"/>
              </a:spcBef>
            </a:pPr>
            <a:r>
              <a:rPr lang="it-IT" sz="1800" b="1" dirty="0" smtClean="0"/>
              <a:t>SWOP</a:t>
            </a:r>
            <a:r>
              <a:rPr lang="it-IT" sz="1800" dirty="0" smtClean="0"/>
              <a:t> (Stampa Offset rotativa)</a:t>
            </a:r>
          </a:p>
          <a:p>
            <a:pPr lvl="1">
              <a:spcBef>
                <a:spcPts val="600"/>
              </a:spcBef>
            </a:pPr>
            <a:r>
              <a:rPr lang="it-IT" sz="1800" b="1" dirty="0" err="1" smtClean="0"/>
              <a:t>GRACoL</a:t>
            </a:r>
            <a:r>
              <a:rPr lang="it-IT" sz="1800" dirty="0" smtClean="0"/>
              <a:t> (Stampa commerciale e Litografia)</a:t>
            </a:r>
          </a:p>
          <a:p>
            <a:pPr lvl="1">
              <a:spcBef>
                <a:spcPts val="600"/>
              </a:spcBef>
            </a:pPr>
            <a:r>
              <a:rPr lang="it-IT" sz="1800" b="1" dirty="0" smtClean="0"/>
              <a:t>FOGRA</a:t>
            </a:r>
            <a:r>
              <a:rPr lang="it-IT" sz="1800" dirty="0" smtClean="0"/>
              <a:t> (Standard Europei)</a:t>
            </a:r>
          </a:p>
          <a:p>
            <a:pPr lvl="1">
              <a:spcBef>
                <a:spcPts val="600"/>
              </a:spcBef>
            </a:pPr>
            <a:r>
              <a:rPr lang="it-IT" sz="1800" b="1" dirty="0" smtClean="0"/>
              <a:t>ISO </a:t>
            </a:r>
            <a:r>
              <a:rPr lang="it-IT" sz="1800" dirty="0" smtClean="0"/>
              <a:t>(12647-2 la base su chi si basano PSO e PSD)</a:t>
            </a:r>
          </a:p>
          <a:p>
            <a:pPr lvl="1">
              <a:spcBef>
                <a:spcPts val="600"/>
              </a:spcBef>
            </a:pPr>
            <a:r>
              <a:rPr lang="it-IT" sz="1800" b="1" dirty="0" smtClean="0"/>
              <a:t>Altri…</a:t>
            </a:r>
            <a:r>
              <a:rPr lang="it-IT" sz="1800" dirty="0" smtClean="0"/>
              <a:t> (IFRA, SNAP, JNC, JCW…)</a:t>
            </a:r>
            <a:endParaRPr lang="it-IT" sz="1800" dirty="0"/>
          </a:p>
        </p:txBody>
      </p:sp>
    </p:spTree>
    <p:extLst>
      <p:ext uri="{BB962C8B-B14F-4D97-AF65-F5344CB8AC3E}">
        <p14:creationId xmlns:p14="http://schemas.microsoft.com/office/powerpoint/2010/main" val="336222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Gestire il bilanciamento dei grigi</a:t>
            </a:r>
            <a:endParaRPr lang="it-IT"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2564" y="4930535"/>
            <a:ext cx="783514" cy="1822870"/>
          </a:xfrm>
          <a:prstGeom prst="rect">
            <a:avLst/>
          </a:prstGeom>
        </p:spPr>
      </p:pic>
      <p:sp>
        <p:nvSpPr>
          <p:cNvPr id="3" name="Text Placeholder 2"/>
          <p:cNvSpPr>
            <a:spLocks noGrp="1"/>
          </p:cNvSpPr>
          <p:nvPr>
            <p:ph type="body" sz="quarter" idx="11"/>
          </p:nvPr>
        </p:nvSpPr>
        <p:spPr>
          <a:xfrm>
            <a:off x="436562" y="1617662"/>
            <a:ext cx="8100687" cy="4936961"/>
          </a:xfrm>
        </p:spPr>
        <p:txBody>
          <a:bodyPr>
            <a:normAutofit fontScale="92500" lnSpcReduction="20000"/>
          </a:bodyPr>
          <a:lstStyle/>
          <a:p>
            <a:pPr>
              <a:spcBef>
                <a:spcPts val="1200"/>
              </a:spcBef>
            </a:pPr>
            <a:r>
              <a:rPr lang="it-IT" dirty="0" smtClean="0"/>
              <a:t>I nostri occhi sono estremamente sensibili alle dominanti sul grigio (grigi rossastri, giallastri o bluastri)</a:t>
            </a:r>
            <a:endParaRPr lang="it-IT" sz="2200" i="1" dirty="0" smtClean="0"/>
          </a:p>
          <a:p>
            <a:pPr>
              <a:spcBef>
                <a:spcPts val="1200"/>
              </a:spcBef>
            </a:pPr>
            <a:r>
              <a:rPr lang="it-IT" dirty="0" smtClean="0"/>
              <a:t>La medesima quantità di C, M e Y produce un grigio bilanciato</a:t>
            </a:r>
          </a:p>
          <a:p>
            <a:pPr>
              <a:spcBef>
                <a:spcPts val="1200"/>
              </a:spcBef>
            </a:pPr>
            <a:r>
              <a:rPr lang="it-IT" dirty="0" smtClean="0"/>
              <a:t>Se i grigi sono bilanciati, sia le </a:t>
            </a:r>
            <a:r>
              <a:rPr lang="it-IT" dirty="0" err="1" smtClean="0"/>
              <a:t>alteluci</a:t>
            </a:r>
            <a:r>
              <a:rPr lang="it-IT" dirty="0" smtClean="0"/>
              <a:t> che le ombre che la resa cromatica saranno bilanciate</a:t>
            </a:r>
          </a:p>
          <a:p>
            <a:pPr>
              <a:spcBef>
                <a:spcPts val="1200"/>
              </a:spcBef>
            </a:pPr>
            <a:r>
              <a:rPr lang="it-IT" dirty="0" smtClean="0"/>
              <a:t>Per gestire il colore dobbiamo tenere a mente il bilanciamento dei grigi</a:t>
            </a:r>
          </a:p>
          <a:p>
            <a:pPr lvl="1"/>
            <a:r>
              <a:rPr lang="it-IT" dirty="0" smtClean="0"/>
              <a:t>Per farlo “più chiaro” devo agire in maniera specifica sulla quantità di CM ed Y da ridurre</a:t>
            </a:r>
          </a:p>
          <a:p>
            <a:pPr>
              <a:spcBef>
                <a:spcPts val="1200"/>
              </a:spcBef>
            </a:pPr>
            <a:r>
              <a:rPr lang="it-IT" dirty="0" smtClean="0"/>
              <a:t>La metodologia di bilanciamento dei grigi G7 </a:t>
            </a:r>
            <a:br>
              <a:rPr lang="it-IT" dirty="0" smtClean="0"/>
            </a:br>
            <a:r>
              <a:rPr lang="it-IT" dirty="0" smtClean="0"/>
              <a:t>viene usate negli standard </a:t>
            </a:r>
            <a:r>
              <a:rPr lang="it-IT" dirty="0" err="1" smtClean="0"/>
              <a:t>GRACoL</a:t>
            </a:r>
            <a:r>
              <a:rPr lang="it-IT" dirty="0" smtClean="0"/>
              <a:t> e SWOP</a:t>
            </a:r>
          </a:p>
          <a:p>
            <a:pPr lvl="1"/>
            <a:r>
              <a:rPr lang="it-IT" dirty="0" err="1" smtClean="0">
                <a:solidFill>
                  <a:schemeClr val="accent2">
                    <a:lumMod val="50000"/>
                  </a:schemeClr>
                </a:solidFill>
              </a:rPr>
              <a:t>ColorFlow</a:t>
            </a:r>
            <a:r>
              <a:rPr lang="it-IT" dirty="0" smtClean="0">
                <a:solidFill>
                  <a:schemeClr val="accent2">
                    <a:lumMod val="50000"/>
                  </a:schemeClr>
                </a:solidFill>
              </a:rPr>
              <a:t> Edizione </a:t>
            </a:r>
            <a:r>
              <a:rPr lang="it-IT" dirty="0" err="1" smtClean="0">
                <a:solidFill>
                  <a:schemeClr val="accent2">
                    <a:lumMod val="50000"/>
                  </a:schemeClr>
                </a:solidFill>
              </a:rPr>
              <a:t>Workflow</a:t>
            </a:r>
            <a:r>
              <a:rPr lang="it-IT" dirty="0" smtClean="0">
                <a:solidFill>
                  <a:schemeClr val="accent2">
                    <a:lumMod val="50000"/>
                  </a:schemeClr>
                </a:solidFill>
              </a:rPr>
              <a:t> supporta le scale </a:t>
            </a:r>
            <a:br>
              <a:rPr lang="it-IT" dirty="0" smtClean="0">
                <a:solidFill>
                  <a:schemeClr val="accent2">
                    <a:lumMod val="50000"/>
                  </a:schemeClr>
                </a:solidFill>
              </a:rPr>
            </a:br>
            <a:r>
              <a:rPr lang="it-IT" dirty="0" smtClean="0">
                <a:solidFill>
                  <a:schemeClr val="accent2">
                    <a:lumMod val="50000"/>
                  </a:schemeClr>
                </a:solidFill>
              </a:rPr>
              <a:t>G7 P2P25 per la calibrazione dei grigi</a:t>
            </a:r>
          </a:p>
          <a:p>
            <a:pPr marL="457200" lvl="1" indent="0">
              <a:buNone/>
            </a:pPr>
            <a:r>
              <a:rPr lang="it-IT" dirty="0" smtClean="0">
                <a:solidFill>
                  <a:schemeClr val="accent2">
                    <a:lumMod val="50000"/>
                  </a:schemeClr>
                </a:solidFill>
              </a:rPr>
              <a:t>	(non basta una semplice scala graduata) </a:t>
            </a:r>
          </a:p>
        </p:txBody>
      </p:sp>
      <p:grpSp>
        <p:nvGrpSpPr>
          <p:cNvPr id="14" name="Group 13"/>
          <p:cNvGrpSpPr/>
          <p:nvPr/>
        </p:nvGrpSpPr>
        <p:grpSpPr>
          <a:xfrm>
            <a:off x="7700930" y="4930535"/>
            <a:ext cx="740706" cy="1822870"/>
            <a:chOff x="7700929" y="4731753"/>
            <a:chExt cx="745525" cy="2027969"/>
          </a:xfrm>
        </p:grpSpPr>
        <p:pic>
          <p:nvPicPr>
            <p:cNvPr id="5" name="Picture 4"/>
            <p:cNvPicPr>
              <a:picLocks noChangeAspect="1"/>
            </p:cNvPicPr>
            <p:nvPr/>
          </p:nvPicPr>
          <p:blipFill>
            <a:blip r:embed="rId4"/>
            <a:stretch>
              <a:fillRect/>
            </a:stretch>
          </p:blipFill>
          <p:spPr>
            <a:xfrm>
              <a:off x="7755422" y="4731753"/>
              <a:ext cx="601705" cy="2027969"/>
            </a:xfrm>
            <a:prstGeom prst="rect">
              <a:avLst/>
            </a:prstGeom>
          </p:spPr>
        </p:pic>
        <p:grpSp>
          <p:nvGrpSpPr>
            <p:cNvPr id="13" name="Group 12"/>
            <p:cNvGrpSpPr/>
            <p:nvPr/>
          </p:nvGrpSpPr>
          <p:grpSpPr>
            <a:xfrm>
              <a:off x="7700929" y="5024848"/>
              <a:ext cx="745525" cy="1323703"/>
              <a:chOff x="7683511" y="4981303"/>
              <a:chExt cx="745525" cy="1323703"/>
            </a:xfrm>
          </p:grpSpPr>
          <p:cxnSp>
            <p:nvCxnSpPr>
              <p:cNvPr id="7" name="Straight Connector 6"/>
              <p:cNvCxnSpPr/>
              <p:nvPr/>
            </p:nvCxnSpPr>
            <p:spPr>
              <a:xfrm>
                <a:off x="7683511" y="4981303"/>
                <a:ext cx="745525" cy="1323703"/>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flipH="1">
                <a:off x="7683511" y="4981303"/>
                <a:ext cx="673617" cy="1323703"/>
              </a:xfrm>
              <a:prstGeom prst="line">
                <a:avLst/>
              </a:prstGeom>
              <a:ln w="76200"/>
            </p:spPr>
            <p:style>
              <a:lnRef idx="2">
                <a:schemeClr val="accent2"/>
              </a:lnRef>
              <a:fillRef idx="0">
                <a:schemeClr val="accent2"/>
              </a:fillRef>
              <a:effectRef idx="1">
                <a:schemeClr val="accent2"/>
              </a:effectRef>
              <a:fontRef idx="minor">
                <a:schemeClr val="tx1"/>
              </a:fontRef>
            </p:style>
          </p:cxnSp>
        </p:grpSp>
      </p:grpSp>
    </p:spTree>
    <p:extLst>
      <p:ext uri="{BB962C8B-B14F-4D97-AF65-F5344CB8AC3E}">
        <p14:creationId xmlns:p14="http://schemas.microsoft.com/office/powerpoint/2010/main" val="300792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Condizioni di stampa particolari e Curve</a:t>
            </a:r>
            <a:endParaRPr lang="it-IT" sz="3600" dirty="0"/>
          </a:p>
        </p:txBody>
      </p:sp>
      <p:sp>
        <p:nvSpPr>
          <p:cNvPr id="3" name="Text Placeholder 2"/>
          <p:cNvSpPr>
            <a:spLocks noGrp="1"/>
          </p:cNvSpPr>
          <p:nvPr>
            <p:ph type="body" sz="quarter" idx="11"/>
          </p:nvPr>
        </p:nvSpPr>
        <p:spPr>
          <a:xfrm>
            <a:off x="436562" y="1617662"/>
            <a:ext cx="8230393" cy="4783137"/>
          </a:xfrm>
        </p:spPr>
        <p:txBody>
          <a:bodyPr>
            <a:normAutofit/>
          </a:bodyPr>
          <a:lstStyle/>
          <a:p>
            <a:r>
              <a:rPr lang="it-IT" dirty="0" smtClean="0"/>
              <a:t>Alcune tecnologie di stampa </a:t>
            </a:r>
            <a:r>
              <a:rPr lang="it-IT" sz="2200" i="1" dirty="0" smtClean="0"/>
              <a:t>(ad es. </a:t>
            </a:r>
            <a:r>
              <a:rPr lang="it-IT" sz="2200" i="1" dirty="0" err="1" smtClean="0"/>
              <a:t>flexo</a:t>
            </a:r>
            <a:r>
              <a:rPr lang="it-IT" sz="2200" i="1" dirty="0" smtClean="0"/>
              <a:t> LAMS) </a:t>
            </a:r>
            <a:r>
              <a:rPr lang="it-IT" dirty="0" smtClean="0"/>
              <a:t>hanno una capacità più limitata di riprodurre punti minimi</a:t>
            </a:r>
          </a:p>
          <a:p>
            <a:pPr lvl="1">
              <a:spcBef>
                <a:spcPts val="900"/>
              </a:spcBef>
            </a:pPr>
            <a:r>
              <a:rPr lang="it-IT" dirty="0" smtClean="0"/>
              <a:t>Si dice anche </a:t>
            </a:r>
            <a:r>
              <a:rPr lang="it-IT" i="1" dirty="0" smtClean="0"/>
              <a:t>“risoluzione limitata nelle </a:t>
            </a:r>
            <a:r>
              <a:rPr lang="it-IT" i="1" dirty="0" err="1" smtClean="0"/>
              <a:t>alteluci</a:t>
            </a:r>
            <a:r>
              <a:rPr lang="it-IT" i="1" dirty="0" smtClean="0"/>
              <a:t>”</a:t>
            </a:r>
          </a:p>
          <a:p>
            <a:pPr lvl="1">
              <a:spcBef>
                <a:spcPts val="900"/>
              </a:spcBef>
            </a:pPr>
            <a:r>
              <a:rPr lang="it-IT" dirty="0" smtClean="0"/>
              <a:t>I punti minimi hanno un ingrossamento eccessivo i misurano 10% o più</a:t>
            </a:r>
          </a:p>
          <a:p>
            <a:pPr lvl="1">
              <a:spcBef>
                <a:spcPts val="900"/>
              </a:spcBef>
            </a:pPr>
            <a:r>
              <a:rPr lang="it-IT" dirty="0" smtClean="0"/>
              <a:t>Non si riescono ad ottenere sfumature a 0%</a:t>
            </a:r>
          </a:p>
          <a:p>
            <a:pPr lvl="1">
              <a:spcBef>
                <a:spcPts val="900"/>
              </a:spcBef>
            </a:pPr>
            <a:r>
              <a:rPr lang="it-IT" dirty="0" smtClean="0"/>
              <a:t>In </a:t>
            </a:r>
            <a:r>
              <a:rPr lang="it-IT" dirty="0" err="1" smtClean="0"/>
              <a:t>ColorFlow</a:t>
            </a:r>
            <a:r>
              <a:rPr lang="it-IT" dirty="0" smtClean="0"/>
              <a:t>, un dispositivo </a:t>
            </a:r>
            <a:r>
              <a:rPr lang="it-IT" i="1" dirty="0" err="1" smtClean="0"/>
              <a:t>Flexo</a:t>
            </a:r>
            <a:r>
              <a:rPr lang="it-IT" dirty="0" smtClean="0"/>
              <a:t> viene usato per questo tipo di dispositivi</a:t>
            </a:r>
          </a:p>
          <a:p>
            <a:pPr lvl="1">
              <a:spcBef>
                <a:spcPts val="900"/>
              </a:spcBef>
            </a:pPr>
            <a:r>
              <a:rPr lang="it-IT" dirty="0" smtClean="0"/>
              <a:t>Si utilizzano speciali curve per correggere i minimi</a:t>
            </a:r>
          </a:p>
          <a:p>
            <a:pPr lvl="2">
              <a:spcBef>
                <a:spcPts val="600"/>
              </a:spcBef>
            </a:pPr>
            <a:r>
              <a:rPr lang="it-IT" b="1" dirty="0" smtClean="0"/>
              <a:t>Curve </a:t>
            </a:r>
            <a:r>
              <a:rPr lang="it-IT" b="1" dirty="0" err="1" smtClean="0"/>
              <a:t>Bump</a:t>
            </a:r>
            <a:r>
              <a:rPr lang="it-IT" b="1" dirty="0" smtClean="0"/>
              <a:t>-Up: </a:t>
            </a:r>
            <a:r>
              <a:rPr lang="it-IT" dirty="0" smtClean="0"/>
              <a:t>i punti minimi vengono aumentati al minimo </a:t>
            </a:r>
            <a:r>
              <a:rPr lang="it-IT" dirty="0" err="1" smtClean="0"/>
              <a:t>pnto</a:t>
            </a:r>
            <a:r>
              <a:rPr lang="it-IT" dirty="0" smtClean="0"/>
              <a:t> stampabile</a:t>
            </a:r>
          </a:p>
          <a:p>
            <a:pPr lvl="2">
              <a:spcBef>
                <a:spcPts val="600"/>
              </a:spcBef>
            </a:pPr>
            <a:r>
              <a:rPr lang="it-IT" b="1" dirty="0" smtClean="0"/>
              <a:t>Curve </a:t>
            </a:r>
            <a:r>
              <a:rPr lang="it-IT" b="1" dirty="0" err="1" smtClean="0"/>
              <a:t>Cut</a:t>
            </a:r>
            <a:r>
              <a:rPr lang="it-IT" b="1" dirty="0" smtClean="0"/>
              <a:t>-off </a:t>
            </a:r>
            <a:r>
              <a:rPr lang="it-IT" b="1" dirty="0" err="1" smtClean="0"/>
              <a:t>Curves</a:t>
            </a:r>
            <a:r>
              <a:rPr lang="it-IT" b="1" dirty="0" smtClean="0"/>
              <a:t>: </a:t>
            </a:r>
            <a:r>
              <a:rPr lang="it-IT" dirty="0" smtClean="0"/>
              <a:t>i punti minimi vengono rimossi</a:t>
            </a:r>
          </a:p>
        </p:txBody>
      </p:sp>
    </p:spTree>
    <p:extLst>
      <p:ext uri="{BB962C8B-B14F-4D97-AF65-F5344CB8AC3E}">
        <p14:creationId xmlns:p14="http://schemas.microsoft.com/office/powerpoint/2010/main" val="2975313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731553" y="5572924"/>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it-IT" sz="5400" dirty="0" smtClean="0">
                <a:solidFill>
                  <a:schemeClr val="bg1"/>
                </a:solidFill>
              </a:rPr>
              <a:t>PAUSA– 15 minuti</a:t>
            </a:r>
            <a:endParaRPr lang="it-IT" sz="5400" dirty="0">
              <a:solidFill>
                <a:schemeClr val="bg1"/>
              </a:solidFill>
            </a:endParaRPr>
          </a:p>
        </p:txBody>
      </p:sp>
    </p:spTree>
    <p:extLst>
      <p:ext uri="{BB962C8B-B14F-4D97-AF65-F5344CB8AC3E}">
        <p14:creationId xmlns:p14="http://schemas.microsoft.com/office/powerpoint/2010/main" val="21296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548673" y="5572924"/>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it-IT" sz="5400" dirty="0" smtClean="0">
                <a:solidFill>
                  <a:schemeClr val="bg1"/>
                </a:solidFill>
              </a:rPr>
              <a:t>Usare </a:t>
            </a:r>
            <a:r>
              <a:rPr lang="it-IT" sz="5400" dirty="0" err="1" smtClean="0">
                <a:solidFill>
                  <a:schemeClr val="bg1"/>
                </a:solidFill>
              </a:rPr>
              <a:t>ColorFlow</a:t>
            </a:r>
            <a:endParaRPr lang="it-IT" sz="5400" dirty="0">
              <a:solidFill>
                <a:schemeClr val="bg1"/>
              </a:solidFill>
            </a:endParaRPr>
          </a:p>
        </p:txBody>
      </p:sp>
    </p:spTree>
    <p:extLst>
      <p:ext uri="{BB962C8B-B14F-4D97-AF65-F5344CB8AC3E}">
        <p14:creationId xmlns:p14="http://schemas.microsoft.com/office/powerpoint/2010/main" val="411226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err="1" smtClean="0"/>
              <a:t>ColorFlow</a:t>
            </a:r>
            <a:r>
              <a:rPr lang="it-IT" sz="3600" dirty="0" smtClean="0"/>
              <a:t> versioni</a:t>
            </a:r>
            <a:endParaRPr lang="it-IT" sz="3600" dirty="0"/>
          </a:p>
        </p:txBody>
      </p:sp>
      <p:sp>
        <p:nvSpPr>
          <p:cNvPr id="3" name="Text Placeholder 2"/>
          <p:cNvSpPr>
            <a:spLocks noGrp="1"/>
          </p:cNvSpPr>
          <p:nvPr>
            <p:ph type="body" sz="quarter" idx="11"/>
          </p:nvPr>
        </p:nvSpPr>
        <p:spPr>
          <a:xfrm>
            <a:off x="436562" y="1617662"/>
            <a:ext cx="8230393" cy="4783137"/>
          </a:xfrm>
        </p:spPr>
        <p:txBody>
          <a:bodyPr>
            <a:normAutofit/>
          </a:bodyPr>
          <a:lstStyle/>
          <a:p>
            <a:pPr marL="0" indent="0">
              <a:buNone/>
            </a:pPr>
            <a:r>
              <a:rPr lang="it-IT" b="1" dirty="0" err="1" smtClean="0"/>
              <a:t>ColorFlow</a:t>
            </a:r>
            <a:r>
              <a:rPr lang="it-IT" b="1" dirty="0" smtClean="0"/>
              <a:t> Edizione </a:t>
            </a:r>
            <a:r>
              <a:rPr lang="it-IT" b="1" dirty="0" err="1" smtClean="0"/>
              <a:t>Workflow</a:t>
            </a:r>
            <a:endParaRPr lang="it-IT" dirty="0" smtClean="0"/>
          </a:p>
          <a:p>
            <a:pPr lvl="1"/>
            <a:r>
              <a:rPr lang="it-IT" dirty="0" smtClean="0"/>
              <a:t>Caratterizzazione delle condizioni di stampa</a:t>
            </a:r>
          </a:p>
          <a:p>
            <a:pPr lvl="1"/>
            <a:r>
              <a:rPr lang="it-IT" dirty="0" smtClean="0"/>
              <a:t>Controllo di processo tramite Curve di calibrazione Tonale</a:t>
            </a:r>
          </a:p>
          <a:p>
            <a:pPr lvl="1"/>
            <a:r>
              <a:rPr lang="it-IT" dirty="0" smtClean="0"/>
              <a:t>Reportistica</a:t>
            </a:r>
          </a:p>
          <a:p>
            <a:pPr marL="0" indent="0">
              <a:spcBef>
                <a:spcPts val="1600"/>
              </a:spcBef>
              <a:buNone/>
            </a:pPr>
            <a:r>
              <a:rPr lang="it-IT" b="1" dirty="0" err="1" smtClean="0"/>
              <a:t>ColorFlow</a:t>
            </a:r>
            <a:r>
              <a:rPr lang="it-IT" b="1" dirty="0" smtClean="0"/>
              <a:t> Edizione Pro </a:t>
            </a:r>
            <a:r>
              <a:rPr lang="it-IT" b="1" dirty="0" err="1" smtClean="0"/>
              <a:t>Workflow</a:t>
            </a:r>
            <a:endParaRPr lang="it-IT" dirty="0" smtClean="0"/>
          </a:p>
          <a:p>
            <a:pPr lvl="1"/>
            <a:r>
              <a:rPr lang="it-IT" dirty="0"/>
              <a:t>Caratterizzazione delle condizioni di stampa</a:t>
            </a:r>
          </a:p>
          <a:p>
            <a:pPr lvl="1"/>
            <a:r>
              <a:rPr lang="it-IT" dirty="0"/>
              <a:t>Controllo di processo tramite Curve di calibrazione Tonale</a:t>
            </a:r>
          </a:p>
          <a:p>
            <a:pPr lvl="1"/>
            <a:r>
              <a:rPr lang="it-IT" dirty="0" smtClean="0"/>
              <a:t>Controllo di processo via Color </a:t>
            </a:r>
            <a:r>
              <a:rPr lang="it-IT" dirty="0" err="1" smtClean="0"/>
              <a:t>Relationship</a:t>
            </a:r>
            <a:r>
              <a:rPr lang="it-IT" dirty="0" smtClean="0"/>
              <a:t> Management (CRM)</a:t>
            </a:r>
          </a:p>
          <a:p>
            <a:pPr lvl="2"/>
            <a:r>
              <a:rPr lang="it-IT" dirty="0" smtClean="0"/>
              <a:t>Gestione profili ICC</a:t>
            </a:r>
          </a:p>
          <a:p>
            <a:pPr lvl="2"/>
            <a:r>
              <a:rPr lang="it-IT" dirty="0" smtClean="0"/>
              <a:t>Gestione profili ICC </a:t>
            </a:r>
            <a:r>
              <a:rPr lang="it-IT" dirty="0" err="1" smtClean="0"/>
              <a:t>DeviceLink</a:t>
            </a:r>
            <a:endParaRPr lang="it-IT" dirty="0" smtClean="0"/>
          </a:p>
          <a:p>
            <a:pPr lvl="1"/>
            <a:r>
              <a:rPr lang="it-IT" dirty="0" smtClean="0"/>
              <a:t>Reportistica avanzata</a:t>
            </a:r>
          </a:p>
          <a:p>
            <a:pPr lvl="1"/>
            <a:r>
              <a:rPr lang="it-IT" dirty="0" smtClean="0"/>
              <a:t>Soluzione per il risparmi di inchiostro </a:t>
            </a:r>
            <a:r>
              <a:rPr lang="it-IT" i="1" dirty="0" smtClean="0"/>
              <a:t>(Opzionale)</a:t>
            </a:r>
            <a:endParaRPr lang="it-IT" i="1" dirty="0"/>
          </a:p>
        </p:txBody>
      </p:sp>
    </p:spTree>
    <p:extLst>
      <p:ext uri="{BB962C8B-B14F-4D97-AF65-F5344CB8AC3E}">
        <p14:creationId xmlns:p14="http://schemas.microsoft.com/office/powerpoint/2010/main" val="136828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Oltre l’edizione </a:t>
            </a:r>
            <a:r>
              <a:rPr lang="it-IT" sz="3600" dirty="0" err="1" smtClean="0"/>
              <a:t>Workflow</a:t>
            </a:r>
            <a:r>
              <a:rPr lang="it-IT" sz="3600" dirty="0" smtClean="0"/>
              <a:t>…</a:t>
            </a:r>
            <a:endParaRPr lang="it-IT" sz="3600" dirty="0"/>
          </a:p>
        </p:txBody>
      </p:sp>
      <p:sp>
        <p:nvSpPr>
          <p:cNvPr id="3" name="Text Placeholder 2"/>
          <p:cNvSpPr>
            <a:spLocks noGrp="1"/>
          </p:cNvSpPr>
          <p:nvPr>
            <p:ph type="body" sz="quarter" idx="11"/>
          </p:nvPr>
        </p:nvSpPr>
        <p:spPr>
          <a:xfrm>
            <a:off x="436562" y="1617662"/>
            <a:ext cx="7929771" cy="4783137"/>
          </a:xfrm>
        </p:spPr>
        <p:txBody>
          <a:bodyPr>
            <a:normAutofit/>
          </a:bodyPr>
          <a:lstStyle/>
          <a:p>
            <a:pPr marL="0" indent="0">
              <a:buNone/>
            </a:pPr>
            <a:r>
              <a:rPr lang="it-IT" dirty="0" smtClean="0"/>
              <a:t>Se il tempo lo permette, le funzioni aggiuntive presenti in </a:t>
            </a:r>
            <a:r>
              <a:rPr lang="it-IT" dirty="0" err="1" smtClean="0"/>
              <a:t>ColorFlow</a:t>
            </a:r>
            <a:r>
              <a:rPr lang="it-IT" dirty="0" smtClean="0"/>
              <a:t> Pro </a:t>
            </a:r>
            <a:r>
              <a:rPr lang="it-IT" dirty="0" err="1" smtClean="0"/>
              <a:t>Workflow</a:t>
            </a:r>
            <a:r>
              <a:rPr lang="it-IT" dirty="0"/>
              <a:t> </a:t>
            </a:r>
            <a:r>
              <a:rPr lang="it-IT" dirty="0" smtClean="0"/>
              <a:t>potranno essere affrontate al completamento del presente corso</a:t>
            </a:r>
          </a:p>
          <a:p>
            <a:pPr>
              <a:spcBef>
                <a:spcPts val="1200"/>
              </a:spcBef>
            </a:pPr>
            <a:r>
              <a:rPr lang="it-IT" b="1" dirty="0" smtClean="0"/>
              <a:t>Color </a:t>
            </a:r>
            <a:r>
              <a:rPr lang="it-IT" b="1" dirty="0" err="1" smtClean="0"/>
              <a:t>Relationship</a:t>
            </a:r>
            <a:r>
              <a:rPr lang="it-IT" b="1" dirty="0" smtClean="0"/>
              <a:t> Management (CRM)</a:t>
            </a:r>
            <a:endParaRPr lang="it-IT" dirty="0" smtClean="0"/>
          </a:p>
          <a:p>
            <a:pPr lvl="1"/>
            <a:r>
              <a:rPr lang="it-IT" dirty="0" err="1" smtClean="0"/>
              <a:t>ColorSetups</a:t>
            </a:r>
            <a:r>
              <a:rPr lang="it-IT" dirty="0" smtClean="0"/>
              <a:t> gestisce i colori per tutti i dispositivo presenti nel vostro ambiente di lavoro</a:t>
            </a:r>
          </a:p>
          <a:p>
            <a:pPr lvl="1"/>
            <a:r>
              <a:rPr lang="it-IT" dirty="0" smtClean="0"/>
              <a:t>Profili ICC </a:t>
            </a:r>
            <a:r>
              <a:rPr lang="it-IT" dirty="0" err="1" smtClean="0"/>
              <a:t>Separation</a:t>
            </a:r>
            <a:r>
              <a:rPr lang="it-IT" dirty="0" smtClean="0"/>
              <a:t> o profili ICC </a:t>
            </a:r>
            <a:r>
              <a:rPr lang="it-IT" dirty="0" err="1" smtClean="0"/>
              <a:t>DeviceLink</a:t>
            </a:r>
            <a:endParaRPr lang="it-IT" dirty="0" smtClean="0"/>
          </a:p>
          <a:p>
            <a:pPr lvl="1"/>
            <a:r>
              <a:rPr lang="it-IT" dirty="0" smtClean="0"/>
              <a:t>Condizioni di stampa globali e rapporti di verifica</a:t>
            </a:r>
          </a:p>
          <a:p>
            <a:pPr lvl="1"/>
            <a:r>
              <a:rPr lang="it-IT" dirty="0" err="1" smtClean="0"/>
              <a:t>ColorSetups</a:t>
            </a:r>
            <a:r>
              <a:rPr lang="it-IT" dirty="0" smtClean="0"/>
              <a:t> CRM automatizzata in </a:t>
            </a:r>
            <a:r>
              <a:rPr lang="it-IT" dirty="0" err="1" smtClean="0"/>
              <a:t>Prinergy</a:t>
            </a:r>
            <a:r>
              <a:rPr lang="it-IT" dirty="0" smtClean="0"/>
              <a:t>: funzione “auto color”</a:t>
            </a:r>
            <a:endParaRPr lang="it-IT" dirty="0"/>
          </a:p>
        </p:txBody>
      </p:sp>
    </p:spTree>
    <p:extLst>
      <p:ext uri="{BB962C8B-B14F-4D97-AF65-F5344CB8AC3E}">
        <p14:creationId xmlns:p14="http://schemas.microsoft.com/office/powerpoint/2010/main" val="354460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err="1" smtClean="0"/>
              <a:t>ColorFlow</a:t>
            </a:r>
            <a:r>
              <a:rPr lang="it-IT" sz="3600" dirty="0" smtClean="0"/>
              <a:t> Edizione </a:t>
            </a:r>
            <a:r>
              <a:rPr lang="it-IT" sz="3600" dirty="0" err="1" smtClean="0"/>
              <a:t>Workflow</a:t>
            </a:r>
            <a:endParaRPr lang="it-IT" sz="3600" dirty="0"/>
          </a:p>
        </p:txBody>
      </p:sp>
      <p:sp>
        <p:nvSpPr>
          <p:cNvPr id="3" name="Text Placeholder 2"/>
          <p:cNvSpPr>
            <a:spLocks noGrp="1"/>
          </p:cNvSpPr>
          <p:nvPr>
            <p:ph type="body" sz="quarter" idx="11"/>
          </p:nvPr>
        </p:nvSpPr>
        <p:spPr>
          <a:xfrm>
            <a:off x="436562" y="1617663"/>
            <a:ext cx="8230393" cy="4813117"/>
          </a:xfrm>
        </p:spPr>
        <p:txBody>
          <a:bodyPr>
            <a:normAutofit/>
          </a:bodyPr>
          <a:lstStyle/>
          <a:p>
            <a:pPr>
              <a:spcBef>
                <a:spcPts val="1200"/>
              </a:spcBef>
            </a:pPr>
            <a:r>
              <a:rPr lang="it-IT" dirty="0" smtClean="0"/>
              <a:t>Creazione e gestione delle Curve di linearizzazione lastra per il controllo di processo della stampa</a:t>
            </a:r>
          </a:p>
          <a:p>
            <a:pPr>
              <a:spcBef>
                <a:spcPts val="1200"/>
              </a:spcBef>
            </a:pPr>
            <a:r>
              <a:rPr lang="it-IT" dirty="0" smtClean="0"/>
              <a:t>La </a:t>
            </a:r>
            <a:r>
              <a:rPr lang="it-IT" dirty="0" err="1" smtClean="0"/>
              <a:t>ColorFlow</a:t>
            </a:r>
            <a:r>
              <a:rPr lang="it-IT" dirty="0" smtClean="0"/>
              <a:t> Edizione </a:t>
            </a:r>
            <a:r>
              <a:rPr lang="it-IT" dirty="0" err="1" smtClean="0"/>
              <a:t>Workflow</a:t>
            </a:r>
            <a:r>
              <a:rPr lang="it-IT" dirty="0" smtClean="0"/>
              <a:t> usa i </a:t>
            </a:r>
            <a:r>
              <a:rPr lang="it-IT" dirty="0" err="1" smtClean="0"/>
              <a:t>Curves</a:t>
            </a:r>
            <a:r>
              <a:rPr lang="it-IT" dirty="0" smtClean="0"/>
              <a:t> </a:t>
            </a:r>
            <a:r>
              <a:rPr lang="it-IT" dirty="0" err="1" smtClean="0"/>
              <a:t>tabs</a:t>
            </a:r>
            <a:r>
              <a:rPr lang="it-IT" dirty="0" smtClean="0"/>
              <a:t> </a:t>
            </a:r>
            <a:br>
              <a:rPr lang="it-IT" dirty="0" smtClean="0"/>
            </a:br>
            <a:r>
              <a:rPr lang="it-IT" dirty="0" smtClean="0"/>
              <a:t>posizionati sulla sinistra dell’interfaccia grafica</a:t>
            </a:r>
          </a:p>
          <a:p>
            <a:pPr marL="457200" lvl="1" indent="0">
              <a:buNone/>
            </a:pPr>
            <a:r>
              <a:rPr lang="it-IT" dirty="0" smtClean="0"/>
              <a:t>1. Curve di linearizzazione lastra</a:t>
            </a:r>
          </a:p>
          <a:p>
            <a:pPr marL="457200" lvl="1" indent="0">
              <a:buNone/>
            </a:pPr>
            <a:r>
              <a:rPr lang="it-IT" dirty="0" smtClean="0"/>
              <a:t>2. Curve di stampa</a:t>
            </a:r>
            <a:br>
              <a:rPr lang="it-IT" dirty="0" smtClean="0"/>
            </a:br>
            <a:r>
              <a:rPr lang="it-IT" dirty="0" smtClean="0"/>
              <a:t/>
            </a:r>
            <a:br>
              <a:rPr lang="it-IT" dirty="0" smtClean="0"/>
            </a:br>
            <a:r>
              <a:rPr lang="it-IT" dirty="0" smtClean="0"/>
              <a:t/>
            </a:r>
            <a:br>
              <a:rPr lang="it-IT" dirty="0" smtClean="0"/>
            </a:br>
            <a:r>
              <a:rPr lang="it-IT" dirty="0" smtClean="0"/>
              <a:t/>
            </a:r>
            <a:br>
              <a:rPr lang="it-IT"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4" name="Picture 3"/>
          <p:cNvPicPr>
            <a:picLocks noChangeAspect="1"/>
          </p:cNvPicPr>
          <p:nvPr/>
        </p:nvPicPr>
        <p:blipFill>
          <a:blip r:embed="rId3"/>
          <a:stretch>
            <a:fillRect/>
          </a:stretch>
        </p:blipFill>
        <p:spPr>
          <a:xfrm>
            <a:off x="961284" y="4209025"/>
            <a:ext cx="5631235" cy="1755771"/>
          </a:xfrm>
          <a:prstGeom prst="rect">
            <a:avLst/>
          </a:prstGeom>
        </p:spPr>
      </p:pic>
    </p:spTree>
    <p:extLst>
      <p:ext uri="{BB962C8B-B14F-4D97-AF65-F5344CB8AC3E}">
        <p14:creationId xmlns:p14="http://schemas.microsoft.com/office/powerpoint/2010/main" val="41799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Curve di linearizzazione lastra</a:t>
            </a:r>
            <a:endParaRPr lang="it-IT" sz="3600" dirty="0"/>
          </a:p>
        </p:txBody>
      </p:sp>
      <p:sp>
        <p:nvSpPr>
          <p:cNvPr id="3" name="Text Placeholder 2"/>
          <p:cNvSpPr>
            <a:spLocks noGrp="1"/>
          </p:cNvSpPr>
          <p:nvPr>
            <p:ph type="body" sz="quarter" idx="11"/>
          </p:nvPr>
        </p:nvSpPr>
        <p:spPr>
          <a:xfrm>
            <a:off x="436562" y="1617663"/>
            <a:ext cx="8230393" cy="4060326"/>
          </a:xfrm>
        </p:spPr>
        <p:txBody>
          <a:bodyPr>
            <a:normAutofit lnSpcReduction="10000"/>
          </a:bodyPr>
          <a:lstStyle/>
          <a:p>
            <a:pPr marL="0" indent="0">
              <a:buNone/>
            </a:pPr>
            <a:r>
              <a:rPr lang="it-IT" dirty="0" smtClean="0"/>
              <a:t>Introduzione veloce all’interfaccia grafica</a:t>
            </a:r>
          </a:p>
          <a:p>
            <a:pPr>
              <a:spcBef>
                <a:spcPts val="900"/>
              </a:spcBef>
            </a:pPr>
            <a:r>
              <a:rPr lang="it-IT" dirty="0" smtClean="0"/>
              <a:t>Curve lastra</a:t>
            </a:r>
          </a:p>
          <a:p>
            <a:pPr lvl="1"/>
            <a:r>
              <a:rPr lang="it-IT" dirty="0" smtClean="0"/>
              <a:t>Gestione curve, a sinistra</a:t>
            </a:r>
          </a:p>
          <a:p>
            <a:pPr lvl="1"/>
            <a:r>
              <a:rPr lang="it-IT" dirty="0" smtClean="0"/>
              <a:t>Proprietà della curva, nel lato destro</a:t>
            </a:r>
          </a:p>
          <a:p>
            <a:pPr lvl="1"/>
            <a:r>
              <a:rPr lang="it-IT" dirty="0" smtClean="0"/>
              <a:t>Posare una lastra con la scala (vedi sotto), misura della scala ed inserimento dati %</a:t>
            </a:r>
          </a:p>
          <a:p>
            <a:pPr lvl="1"/>
            <a:r>
              <a:rPr lang="it-IT" dirty="0" smtClean="0"/>
              <a:t>Il target di riferimento è sempre </a:t>
            </a:r>
            <a:r>
              <a:rPr lang="it-IT" b="1" dirty="0" smtClean="0"/>
              <a:t>lineare</a:t>
            </a:r>
          </a:p>
          <a:p>
            <a:pPr lvl="1"/>
            <a:r>
              <a:rPr lang="it-IT" dirty="0" smtClean="0"/>
              <a:t>Importante: attivare “Visibile in </a:t>
            </a:r>
            <a:r>
              <a:rPr lang="it-IT" dirty="0" err="1" smtClean="0"/>
              <a:t>Prinergy</a:t>
            </a:r>
            <a:r>
              <a:rPr lang="it-IT" dirty="0" smtClean="0"/>
              <a:t>”</a:t>
            </a:r>
            <a:endParaRPr lang="it-IT" b="1" dirty="0" smtClean="0"/>
          </a:p>
          <a:p>
            <a:pPr>
              <a:spcBef>
                <a:spcPts val="900"/>
              </a:spcBef>
            </a:pPr>
            <a:r>
              <a:rPr lang="it-IT" dirty="0" smtClean="0"/>
              <a:t>Curve </a:t>
            </a:r>
            <a:r>
              <a:rPr lang="it-IT" dirty="0" err="1" smtClean="0"/>
              <a:t>Harmony</a:t>
            </a:r>
            <a:r>
              <a:rPr lang="it-IT" dirty="0" smtClean="0"/>
              <a:t> (come importare le curve esistenti)</a:t>
            </a:r>
          </a:p>
          <a:p>
            <a:pPr marL="457200" lvl="1" indent="0">
              <a:buNone/>
            </a:pPr>
            <a:endParaRPr lang="it-IT" dirty="0" smtClean="0">
              <a:solidFill>
                <a:schemeClr val="accent2">
                  <a:lumMod val="50000"/>
                </a:schemeClr>
              </a:solidFill>
            </a:endParaRPr>
          </a:p>
          <a:p>
            <a:pPr marL="0" indent="0">
              <a:buNone/>
            </a:pPr>
            <a:r>
              <a:rPr lang="it-IT" sz="2000" b="1" dirty="0" smtClean="0">
                <a:solidFill>
                  <a:schemeClr val="accent2">
                    <a:lumMod val="50000"/>
                  </a:schemeClr>
                </a:solidFill>
              </a:rPr>
              <a:t>Dimostrazione</a:t>
            </a:r>
            <a:r>
              <a:rPr lang="it-IT" sz="2000" dirty="0" smtClean="0">
                <a:solidFill>
                  <a:schemeClr val="accent2">
                    <a:lumMod val="50000"/>
                  </a:schemeClr>
                </a:solidFill>
              </a:rPr>
              <a:t>: </a:t>
            </a:r>
            <a:r>
              <a:rPr lang="it-IT" sz="2000" i="1" dirty="0" smtClean="0">
                <a:solidFill>
                  <a:schemeClr val="accent2">
                    <a:lumMod val="50000"/>
                  </a:schemeClr>
                </a:solidFill>
              </a:rPr>
              <a:t>Creare una curva di calibrazione lastra</a:t>
            </a:r>
            <a:endParaRPr lang="it-IT" sz="2000" i="1" dirty="0">
              <a:solidFill>
                <a:schemeClr val="accent2">
                  <a:lumMod val="50000"/>
                </a:schemeClr>
              </a:solidFill>
            </a:endParaRPr>
          </a:p>
        </p:txBody>
      </p:sp>
      <p:pic>
        <p:nvPicPr>
          <p:cNvPr id="4" name="Picture 3"/>
          <p:cNvPicPr>
            <a:picLocks noChangeAspect="1"/>
          </p:cNvPicPr>
          <p:nvPr/>
        </p:nvPicPr>
        <p:blipFill>
          <a:blip r:embed="rId3"/>
          <a:stretch>
            <a:fillRect/>
          </a:stretch>
        </p:blipFill>
        <p:spPr>
          <a:xfrm>
            <a:off x="515560" y="5747238"/>
            <a:ext cx="7356826" cy="541158"/>
          </a:xfrm>
          <a:prstGeom prst="rect">
            <a:avLst/>
          </a:prstGeom>
          <a:solidFill>
            <a:schemeClr val="accent2"/>
          </a:solidFill>
        </p:spPr>
      </p:pic>
    </p:spTree>
    <p:extLst>
      <p:ext uri="{BB962C8B-B14F-4D97-AF65-F5344CB8AC3E}">
        <p14:creationId xmlns:p14="http://schemas.microsoft.com/office/powerpoint/2010/main" val="283545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dirty="0" smtClean="0"/>
              <a:t>Cos’è </a:t>
            </a:r>
            <a:r>
              <a:rPr lang="it-IT" dirty="0" err="1" smtClean="0"/>
              <a:t>ColorFlow</a:t>
            </a:r>
            <a:r>
              <a:rPr lang="it-IT" dirty="0" smtClean="0"/>
              <a:t> ?</a:t>
            </a:r>
            <a:endParaRPr lang="it-IT" dirty="0"/>
          </a:p>
        </p:txBody>
      </p:sp>
      <p:sp>
        <p:nvSpPr>
          <p:cNvPr id="3" name="Text Placeholder 2"/>
          <p:cNvSpPr>
            <a:spLocks noGrp="1"/>
          </p:cNvSpPr>
          <p:nvPr>
            <p:ph type="body" sz="quarter" idx="11"/>
          </p:nvPr>
        </p:nvSpPr>
        <p:spPr/>
        <p:txBody>
          <a:bodyPr/>
          <a:lstStyle/>
          <a:p>
            <a:pPr marL="0" indent="0">
              <a:spcBef>
                <a:spcPts val="1200"/>
              </a:spcBef>
              <a:buNone/>
            </a:pPr>
            <a:r>
              <a:rPr lang="it-IT" i="1" dirty="0" smtClean="0"/>
              <a:t>È la soluzione per il controllo di processo della stampa e della gestione della correlazione colore, completamente integrato nel flusso di lavoro </a:t>
            </a:r>
            <a:r>
              <a:rPr lang="it-IT" i="1" dirty="0" err="1" smtClean="0"/>
              <a:t>Prinergy</a:t>
            </a:r>
            <a:r>
              <a:rPr lang="it-IT" i="1" dirty="0" smtClean="0"/>
              <a:t>.</a:t>
            </a:r>
          </a:p>
          <a:p>
            <a:pPr>
              <a:spcBef>
                <a:spcPts val="1200"/>
              </a:spcBef>
            </a:pPr>
            <a:r>
              <a:rPr lang="it-IT" sz="2000" dirty="0" smtClean="0"/>
              <a:t>Gestisce la calibrazione tonale e la correlazione colore per tutti i dispositivi di stampa del vostro ambiente di lavoro</a:t>
            </a:r>
          </a:p>
          <a:p>
            <a:pPr>
              <a:spcBef>
                <a:spcPts val="1200"/>
              </a:spcBef>
            </a:pPr>
            <a:r>
              <a:rPr lang="it-IT" sz="2000" b="1" dirty="0" err="1" smtClean="0">
                <a:solidFill>
                  <a:schemeClr val="accent2"/>
                </a:solidFill>
              </a:rPr>
              <a:t>ColorFlow</a:t>
            </a:r>
            <a:r>
              <a:rPr lang="it-IT" sz="2000" b="1" dirty="0" smtClean="0">
                <a:solidFill>
                  <a:schemeClr val="accent2"/>
                </a:solidFill>
              </a:rPr>
              <a:t> edizione </a:t>
            </a:r>
            <a:r>
              <a:rPr lang="it-IT" sz="2000" b="1" u="sng" dirty="0" err="1" smtClean="0">
                <a:solidFill>
                  <a:schemeClr val="accent2"/>
                </a:solidFill>
              </a:rPr>
              <a:t>Workflow</a:t>
            </a:r>
            <a:r>
              <a:rPr lang="it-IT" sz="2000" b="1" u="sng" dirty="0" smtClean="0">
                <a:solidFill>
                  <a:schemeClr val="accent2"/>
                </a:solidFill>
              </a:rPr>
              <a:t> </a:t>
            </a:r>
            <a:r>
              <a:rPr lang="it-IT" sz="2000" dirty="0" smtClean="0">
                <a:solidFill>
                  <a:schemeClr val="accent2"/>
                </a:solidFill>
              </a:rPr>
              <a:t>crea, modifica e gestisce le curve di calibrazione tonali permettendo il controllo di processo</a:t>
            </a:r>
          </a:p>
          <a:p>
            <a:pPr>
              <a:spcBef>
                <a:spcPts val="1200"/>
              </a:spcBef>
            </a:pPr>
            <a:r>
              <a:rPr lang="it-IT" sz="2000" b="1" dirty="0" err="1" smtClean="0"/>
              <a:t>ColorFlow</a:t>
            </a:r>
            <a:r>
              <a:rPr lang="it-IT" sz="2000" b="1" dirty="0" smtClean="0"/>
              <a:t> edizione </a:t>
            </a:r>
            <a:r>
              <a:rPr lang="it-IT" sz="2000" b="1" u="sng" dirty="0" smtClean="0"/>
              <a:t>Pro </a:t>
            </a:r>
            <a:r>
              <a:rPr lang="it-IT" sz="2000" b="1" u="sng" dirty="0" err="1" smtClean="0"/>
              <a:t>Workflow</a:t>
            </a:r>
            <a:r>
              <a:rPr lang="it-IT" sz="2000" b="1" dirty="0" smtClean="0"/>
              <a:t> </a:t>
            </a:r>
            <a:r>
              <a:rPr lang="it-IT" sz="2000" dirty="0" smtClean="0"/>
              <a:t>in aggiunta gestisce i la relazione fra i colori e l’ottimizzazione dell’inchiostro</a:t>
            </a:r>
            <a:endParaRPr lang="it-IT" sz="2000" dirty="0"/>
          </a:p>
        </p:txBody>
      </p:sp>
    </p:spTree>
    <p:extLst>
      <p:ext uri="{BB962C8B-B14F-4D97-AF65-F5344CB8AC3E}">
        <p14:creationId xmlns:p14="http://schemas.microsoft.com/office/powerpoint/2010/main" val="166353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Curve di stampa</a:t>
            </a:r>
            <a:endParaRPr lang="it-IT" sz="3600" dirty="0"/>
          </a:p>
        </p:txBody>
      </p:sp>
      <p:sp>
        <p:nvSpPr>
          <p:cNvPr id="3" name="Text Placeholder 2"/>
          <p:cNvSpPr>
            <a:spLocks noGrp="1"/>
          </p:cNvSpPr>
          <p:nvPr>
            <p:ph type="body" sz="quarter" idx="11"/>
          </p:nvPr>
        </p:nvSpPr>
        <p:spPr>
          <a:xfrm>
            <a:off x="436562" y="1617662"/>
            <a:ext cx="8341678" cy="4783137"/>
          </a:xfrm>
        </p:spPr>
        <p:txBody>
          <a:bodyPr>
            <a:normAutofit fontScale="85000" lnSpcReduction="10000"/>
          </a:bodyPr>
          <a:lstStyle/>
          <a:p>
            <a:pPr marL="0" indent="0">
              <a:buNone/>
            </a:pPr>
            <a:r>
              <a:rPr lang="it-IT" dirty="0"/>
              <a:t>Introduzione veloce all’interfaccia grafica</a:t>
            </a:r>
            <a:endParaRPr lang="it-IT" dirty="0" smtClean="0"/>
          </a:p>
          <a:p>
            <a:r>
              <a:rPr lang="it-IT" dirty="0" smtClean="0"/>
              <a:t>Curve di calibrazione stampa</a:t>
            </a:r>
          </a:p>
          <a:p>
            <a:pPr lvl="1"/>
            <a:r>
              <a:rPr lang="it-IT" dirty="0" smtClean="0"/>
              <a:t>Le condizioni di stampa standard usate come riferimento per il Dispositivo di Stampa</a:t>
            </a:r>
          </a:p>
          <a:p>
            <a:pPr lvl="1"/>
            <a:r>
              <a:rPr lang="it-IT" dirty="0" smtClean="0"/>
              <a:t>Target (sopra) collegato alla Condizione di stampa del Dispositivo (sotto)</a:t>
            </a:r>
          </a:p>
          <a:p>
            <a:pPr lvl="1"/>
            <a:r>
              <a:rPr lang="it-IT" dirty="0" smtClean="0"/>
              <a:t>Verifica?</a:t>
            </a:r>
          </a:p>
          <a:p>
            <a:r>
              <a:rPr lang="it-IT" dirty="0" smtClean="0"/>
              <a:t>Curve Transfer</a:t>
            </a:r>
          </a:p>
          <a:p>
            <a:pPr lvl="1"/>
            <a:r>
              <a:rPr lang="it-IT" dirty="0" smtClean="0"/>
              <a:t>Usate per correggere i valori in lastra su richiesta (senza la misurazione di campioni stampati)</a:t>
            </a:r>
          </a:p>
          <a:p>
            <a:pPr lvl="2"/>
            <a:r>
              <a:rPr lang="it-IT" sz="1600" dirty="0" smtClean="0"/>
              <a:t>Prima correggi globalmente i mezzi toni</a:t>
            </a:r>
          </a:p>
          <a:p>
            <a:pPr lvl="2"/>
            <a:r>
              <a:rPr lang="it-IT" sz="1600" dirty="0" smtClean="0"/>
              <a:t>Poi correggi i ¼ di tono, i ¾ di tono e le ombre</a:t>
            </a:r>
          </a:p>
          <a:p>
            <a:pPr lvl="1"/>
            <a:r>
              <a:rPr lang="it-IT" dirty="0" smtClean="0"/>
              <a:t>Curve C3 predefinite per le lastre </a:t>
            </a:r>
            <a:r>
              <a:rPr lang="it-IT" dirty="0" err="1" smtClean="0"/>
              <a:t>Flexcel</a:t>
            </a:r>
            <a:r>
              <a:rPr lang="it-IT" dirty="0" smtClean="0"/>
              <a:t> NX</a:t>
            </a:r>
          </a:p>
          <a:p>
            <a:pPr>
              <a:spcBef>
                <a:spcPts val="900"/>
              </a:spcBef>
            </a:pPr>
            <a:r>
              <a:rPr lang="it-IT" dirty="0" smtClean="0"/>
              <a:t>Curve </a:t>
            </a:r>
            <a:r>
              <a:rPr lang="it-IT" dirty="0" err="1" smtClean="0"/>
              <a:t>Harmony</a:t>
            </a:r>
            <a:r>
              <a:rPr lang="it-IT" dirty="0" smtClean="0"/>
              <a:t> (come importare le curve esistenti)</a:t>
            </a:r>
          </a:p>
          <a:p>
            <a:pPr marL="914400" lvl="2" indent="0">
              <a:buNone/>
            </a:pPr>
            <a:endParaRPr lang="it-IT" dirty="0" smtClean="0"/>
          </a:p>
          <a:p>
            <a:pPr marL="0" indent="0">
              <a:buNone/>
            </a:pPr>
            <a:r>
              <a:rPr lang="it-IT" sz="2000" dirty="0" smtClean="0">
                <a:solidFill>
                  <a:schemeClr val="accent2">
                    <a:lumMod val="50000"/>
                  </a:schemeClr>
                </a:solidFill>
              </a:rPr>
              <a:t>Dimostrazione: </a:t>
            </a:r>
            <a:r>
              <a:rPr lang="it-IT" sz="2000" i="1" dirty="0" smtClean="0">
                <a:solidFill>
                  <a:schemeClr val="accent2">
                    <a:lumMod val="50000"/>
                  </a:schemeClr>
                </a:solidFill>
              </a:rPr>
              <a:t>Creare una </a:t>
            </a:r>
            <a:r>
              <a:rPr lang="it-IT" sz="2000" i="1" dirty="0" err="1" smtClean="0">
                <a:solidFill>
                  <a:schemeClr val="accent2">
                    <a:lumMod val="50000"/>
                  </a:schemeClr>
                </a:solidFill>
              </a:rPr>
              <a:t>Print</a:t>
            </a:r>
            <a:r>
              <a:rPr lang="it-IT" sz="2000" i="1" dirty="0" smtClean="0">
                <a:solidFill>
                  <a:schemeClr val="accent2">
                    <a:lumMod val="50000"/>
                  </a:schemeClr>
                </a:solidFill>
              </a:rPr>
              <a:t> </a:t>
            </a:r>
            <a:r>
              <a:rPr lang="it-IT" sz="2000" i="1" dirty="0" err="1" smtClean="0">
                <a:solidFill>
                  <a:schemeClr val="accent2">
                    <a:lumMod val="50000"/>
                  </a:schemeClr>
                </a:solidFill>
              </a:rPr>
              <a:t>Calibration</a:t>
            </a:r>
            <a:r>
              <a:rPr lang="it-IT" sz="2000" i="1" dirty="0" smtClean="0">
                <a:solidFill>
                  <a:schemeClr val="accent2">
                    <a:lumMod val="50000"/>
                  </a:schemeClr>
                </a:solidFill>
              </a:rPr>
              <a:t> Curve</a:t>
            </a:r>
          </a:p>
          <a:p>
            <a:pPr marL="0" indent="0">
              <a:buNone/>
            </a:pPr>
            <a:r>
              <a:rPr lang="it-IT" sz="2000" dirty="0" smtClean="0">
                <a:solidFill>
                  <a:schemeClr val="accent2">
                    <a:lumMod val="50000"/>
                  </a:schemeClr>
                </a:solidFill>
              </a:rPr>
              <a:t>Dimostrazione: </a:t>
            </a:r>
            <a:r>
              <a:rPr lang="it-IT" sz="2000" i="1" dirty="0" smtClean="0">
                <a:solidFill>
                  <a:schemeClr val="accent2">
                    <a:lumMod val="50000"/>
                  </a:schemeClr>
                </a:solidFill>
              </a:rPr>
              <a:t>Creare una </a:t>
            </a:r>
            <a:r>
              <a:rPr lang="it-IT" sz="2000" i="1" dirty="0" err="1" smtClean="0">
                <a:solidFill>
                  <a:schemeClr val="accent2">
                    <a:lumMod val="50000"/>
                  </a:schemeClr>
                </a:solidFill>
              </a:rPr>
              <a:t>Print</a:t>
            </a:r>
            <a:r>
              <a:rPr lang="it-IT" sz="2000" i="1" dirty="0" smtClean="0">
                <a:solidFill>
                  <a:schemeClr val="accent2">
                    <a:lumMod val="50000"/>
                  </a:schemeClr>
                </a:solidFill>
              </a:rPr>
              <a:t> Transfer Curve</a:t>
            </a:r>
          </a:p>
          <a:p>
            <a:pPr marL="0" indent="0">
              <a:buNone/>
            </a:pPr>
            <a:endParaRPr lang="it-IT" i="1" dirty="0"/>
          </a:p>
        </p:txBody>
      </p:sp>
    </p:spTree>
    <p:extLst>
      <p:ext uri="{BB962C8B-B14F-4D97-AF65-F5344CB8AC3E}">
        <p14:creationId xmlns:p14="http://schemas.microsoft.com/office/powerpoint/2010/main" val="334300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Usare le vecchie curve </a:t>
            </a:r>
            <a:r>
              <a:rPr lang="it-IT" sz="3600" dirty="0" err="1" smtClean="0"/>
              <a:t>Harmony</a:t>
            </a:r>
            <a:endParaRPr lang="it-IT" sz="3600" dirty="0"/>
          </a:p>
        </p:txBody>
      </p:sp>
      <p:sp>
        <p:nvSpPr>
          <p:cNvPr id="3" name="Text Placeholder 2"/>
          <p:cNvSpPr>
            <a:spLocks noGrp="1"/>
          </p:cNvSpPr>
          <p:nvPr>
            <p:ph type="body" sz="quarter" idx="11"/>
          </p:nvPr>
        </p:nvSpPr>
        <p:spPr>
          <a:xfrm>
            <a:off x="436562" y="1617662"/>
            <a:ext cx="8341678" cy="4861515"/>
          </a:xfrm>
        </p:spPr>
        <p:txBody>
          <a:bodyPr>
            <a:normAutofit fontScale="92500" lnSpcReduction="20000"/>
          </a:bodyPr>
          <a:lstStyle/>
          <a:p>
            <a:r>
              <a:rPr lang="it-IT" dirty="0" smtClean="0"/>
              <a:t>Non hai necessità di modificare le curve ? Continua ad usarle “così come sono”</a:t>
            </a:r>
          </a:p>
          <a:p>
            <a:pPr>
              <a:spcBef>
                <a:spcPts val="900"/>
              </a:spcBef>
            </a:pPr>
            <a:r>
              <a:rPr lang="it-IT" dirty="0" smtClean="0"/>
              <a:t>Devi miscelare sia curve </a:t>
            </a:r>
            <a:r>
              <a:rPr lang="it-IT" dirty="0" err="1" smtClean="0"/>
              <a:t>Harmony</a:t>
            </a:r>
            <a:r>
              <a:rPr lang="it-IT" dirty="0" smtClean="0"/>
              <a:t> che curve </a:t>
            </a:r>
            <a:r>
              <a:rPr lang="it-IT" dirty="0" err="1" smtClean="0"/>
              <a:t>ColorFlow</a:t>
            </a:r>
            <a:r>
              <a:rPr lang="it-IT" dirty="0" smtClean="0"/>
              <a:t> ? </a:t>
            </a:r>
            <a:br>
              <a:rPr lang="it-IT" dirty="0" smtClean="0"/>
            </a:br>
            <a:r>
              <a:rPr lang="it-IT" dirty="0" smtClean="0"/>
              <a:t>Allora devi convertire le vecchie curve in un</a:t>
            </a:r>
            <a:r>
              <a:rPr lang="uk-UA" dirty="0" smtClean="0"/>
              <a:t>’</a:t>
            </a:r>
            <a:r>
              <a:rPr lang="it-IT" dirty="0" smtClean="0"/>
              <a:t>unica piattaforma (</a:t>
            </a:r>
            <a:r>
              <a:rPr lang="it-IT" dirty="0" err="1" smtClean="0"/>
              <a:t>ColorFlow</a:t>
            </a:r>
            <a:r>
              <a:rPr lang="it-IT" dirty="0" smtClean="0"/>
              <a:t>)</a:t>
            </a:r>
          </a:p>
          <a:p>
            <a:pPr>
              <a:spcBef>
                <a:spcPts val="900"/>
              </a:spcBef>
            </a:pPr>
            <a:r>
              <a:rPr lang="it-IT" dirty="0" smtClean="0"/>
              <a:t>Potrebbero fornirti curve in formato </a:t>
            </a:r>
            <a:r>
              <a:rPr lang="it-IT" dirty="0" err="1" smtClean="0"/>
              <a:t>Harmony</a:t>
            </a:r>
            <a:endParaRPr lang="it-IT" dirty="0" smtClean="0"/>
          </a:p>
          <a:p>
            <a:pPr>
              <a:spcBef>
                <a:spcPts val="900"/>
              </a:spcBef>
            </a:pPr>
            <a:r>
              <a:rPr lang="it-IT" dirty="0" smtClean="0"/>
              <a:t>Curve lastra</a:t>
            </a:r>
          </a:p>
          <a:p>
            <a:pPr lvl="1"/>
            <a:r>
              <a:rPr lang="it-IT" dirty="0" smtClean="0"/>
              <a:t>Puoi modificare solo le curve </a:t>
            </a:r>
            <a:r>
              <a:rPr lang="it-IT" dirty="0" err="1" smtClean="0"/>
              <a:t>Harmony</a:t>
            </a:r>
            <a:r>
              <a:rPr lang="it-IT" dirty="0" smtClean="0"/>
              <a:t> “</a:t>
            </a:r>
            <a:r>
              <a:rPr lang="it-IT" dirty="0" err="1" smtClean="0"/>
              <a:t>Derived</a:t>
            </a:r>
            <a:r>
              <a:rPr lang="it-IT" dirty="0" smtClean="0"/>
              <a:t>”</a:t>
            </a:r>
          </a:p>
          <a:p>
            <a:pPr>
              <a:spcBef>
                <a:spcPts val="900"/>
              </a:spcBef>
            </a:pPr>
            <a:r>
              <a:rPr lang="it-IT" dirty="0" smtClean="0"/>
              <a:t>Curve stampa</a:t>
            </a:r>
          </a:p>
          <a:p>
            <a:pPr lvl="1"/>
            <a:r>
              <a:rPr lang="it-IT" dirty="0" smtClean="0"/>
              <a:t>Puoi modificare solo le curve </a:t>
            </a:r>
            <a:r>
              <a:rPr lang="it-IT" dirty="0" err="1" smtClean="0"/>
              <a:t>Harmony</a:t>
            </a:r>
            <a:r>
              <a:rPr lang="it-IT" dirty="0" smtClean="0"/>
              <a:t> “Transfer”</a:t>
            </a:r>
          </a:p>
          <a:p>
            <a:pPr lvl="1"/>
            <a:r>
              <a:rPr lang="it-IT" dirty="0" smtClean="0"/>
              <a:t>Non adatto per la correzione via nodi (con tabelle di numeri)</a:t>
            </a:r>
          </a:p>
          <a:p>
            <a:pPr lvl="1"/>
            <a:r>
              <a:rPr lang="it-IT" dirty="0" smtClean="0"/>
              <a:t>Puoi modificare i </a:t>
            </a:r>
            <a:r>
              <a:rPr lang="it-IT" dirty="0" err="1" smtClean="0"/>
              <a:t>range</a:t>
            </a:r>
            <a:r>
              <a:rPr lang="it-IT" dirty="0" smtClean="0"/>
              <a:t> tonali</a:t>
            </a:r>
          </a:p>
          <a:p>
            <a:pPr marL="457200" lvl="1" indent="0">
              <a:buNone/>
            </a:pPr>
            <a:endParaRPr lang="it-IT" dirty="0" smtClean="0"/>
          </a:p>
          <a:p>
            <a:pPr marL="0" indent="0">
              <a:buNone/>
            </a:pPr>
            <a:r>
              <a:rPr lang="it-IT" sz="2000" dirty="0" smtClean="0">
                <a:solidFill>
                  <a:schemeClr val="accent2">
                    <a:lumMod val="50000"/>
                  </a:schemeClr>
                </a:solidFill>
              </a:rPr>
              <a:t>Dimostrazione: </a:t>
            </a:r>
            <a:r>
              <a:rPr lang="it-IT" sz="2000" i="1" dirty="0" smtClean="0">
                <a:solidFill>
                  <a:schemeClr val="accent2">
                    <a:lumMod val="50000"/>
                  </a:schemeClr>
                </a:solidFill>
              </a:rPr>
              <a:t>Import </a:t>
            </a:r>
            <a:r>
              <a:rPr lang="it-IT" sz="2000" i="1" dirty="0" err="1" smtClean="0">
                <a:solidFill>
                  <a:schemeClr val="accent2">
                    <a:lumMod val="50000"/>
                  </a:schemeClr>
                </a:solidFill>
              </a:rPr>
              <a:t>Plate</a:t>
            </a:r>
            <a:r>
              <a:rPr lang="it-IT" sz="2000" i="1" dirty="0" smtClean="0">
                <a:solidFill>
                  <a:schemeClr val="accent2">
                    <a:lumMod val="50000"/>
                  </a:schemeClr>
                </a:solidFill>
              </a:rPr>
              <a:t> Curve, copy </a:t>
            </a:r>
            <a:r>
              <a:rPr lang="it-IT" sz="2000" i="1" dirty="0" err="1" smtClean="0">
                <a:solidFill>
                  <a:schemeClr val="accent2">
                    <a:lumMod val="50000"/>
                  </a:schemeClr>
                </a:solidFill>
              </a:rPr>
              <a:t>Derived</a:t>
            </a:r>
            <a:r>
              <a:rPr lang="it-IT" sz="2000" i="1" dirty="0" smtClean="0">
                <a:solidFill>
                  <a:schemeClr val="accent2">
                    <a:lumMod val="50000"/>
                  </a:schemeClr>
                </a:solidFill>
              </a:rPr>
              <a:t> Curve for </a:t>
            </a:r>
            <a:r>
              <a:rPr lang="it-IT" sz="2000" i="1" dirty="0" err="1" smtClean="0">
                <a:solidFill>
                  <a:schemeClr val="accent2">
                    <a:lumMod val="50000"/>
                  </a:schemeClr>
                </a:solidFill>
              </a:rPr>
              <a:t>Edit</a:t>
            </a:r>
            <a:endParaRPr lang="it-IT" sz="2000" i="1" dirty="0" smtClean="0">
              <a:solidFill>
                <a:schemeClr val="accent2">
                  <a:lumMod val="50000"/>
                </a:schemeClr>
              </a:solidFill>
            </a:endParaRPr>
          </a:p>
          <a:p>
            <a:pPr marL="0" indent="0">
              <a:buNone/>
            </a:pPr>
            <a:r>
              <a:rPr lang="it-IT" sz="2000" dirty="0" smtClean="0">
                <a:solidFill>
                  <a:schemeClr val="accent2">
                    <a:lumMod val="50000"/>
                  </a:schemeClr>
                </a:solidFill>
              </a:rPr>
              <a:t>Dimostrazione: </a:t>
            </a:r>
            <a:r>
              <a:rPr lang="it-IT" sz="2000" i="1" dirty="0" smtClean="0">
                <a:solidFill>
                  <a:schemeClr val="accent2">
                    <a:lumMod val="50000"/>
                  </a:schemeClr>
                </a:solidFill>
              </a:rPr>
              <a:t>Import </a:t>
            </a:r>
            <a:r>
              <a:rPr lang="it-IT" sz="2000" i="1" dirty="0" err="1" smtClean="0">
                <a:solidFill>
                  <a:schemeClr val="accent2">
                    <a:lumMod val="50000"/>
                  </a:schemeClr>
                </a:solidFill>
              </a:rPr>
              <a:t>Print</a:t>
            </a:r>
            <a:r>
              <a:rPr lang="it-IT" sz="2000" i="1" dirty="0" smtClean="0">
                <a:solidFill>
                  <a:schemeClr val="accent2">
                    <a:lumMod val="50000"/>
                  </a:schemeClr>
                </a:solidFill>
              </a:rPr>
              <a:t> Curve, copy to Transfer</a:t>
            </a:r>
          </a:p>
          <a:p>
            <a:pPr marL="0" indent="0">
              <a:buNone/>
            </a:pPr>
            <a:endParaRPr lang="it-IT" i="1" dirty="0"/>
          </a:p>
        </p:txBody>
      </p:sp>
    </p:spTree>
    <p:extLst>
      <p:ext uri="{BB962C8B-B14F-4D97-AF65-F5344CB8AC3E}">
        <p14:creationId xmlns:p14="http://schemas.microsoft.com/office/powerpoint/2010/main" val="425720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Usare le curve di </a:t>
            </a:r>
            <a:r>
              <a:rPr lang="it-IT" sz="3600" dirty="0" err="1" smtClean="0"/>
              <a:t>ColorFlow</a:t>
            </a:r>
            <a:r>
              <a:rPr lang="it-IT" sz="3600" dirty="0" smtClean="0"/>
              <a:t> in </a:t>
            </a:r>
            <a:r>
              <a:rPr lang="it-IT" sz="3600" dirty="0" err="1" smtClean="0"/>
              <a:t>Prinergy</a:t>
            </a:r>
            <a:endParaRPr lang="it-IT" sz="3600" dirty="0"/>
          </a:p>
        </p:txBody>
      </p:sp>
      <p:sp>
        <p:nvSpPr>
          <p:cNvPr id="3" name="Text Placeholder 2"/>
          <p:cNvSpPr>
            <a:spLocks noGrp="1"/>
          </p:cNvSpPr>
          <p:nvPr>
            <p:ph type="body" sz="quarter" idx="11"/>
          </p:nvPr>
        </p:nvSpPr>
        <p:spPr>
          <a:xfrm>
            <a:off x="436562" y="1617662"/>
            <a:ext cx="8115255" cy="4783137"/>
          </a:xfrm>
        </p:spPr>
        <p:txBody>
          <a:bodyPr>
            <a:normAutofit/>
          </a:bodyPr>
          <a:lstStyle/>
          <a:p>
            <a:r>
              <a:rPr lang="it-IT" i="1" dirty="0" smtClean="0"/>
              <a:t>In </a:t>
            </a:r>
            <a:r>
              <a:rPr lang="it-IT" i="1" dirty="0" err="1" smtClean="0"/>
              <a:t>ColorFlow</a:t>
            </a:r>
            <a:r>
              <a:rPr lang="it-IT" i="1" dirty="0" smtClean="0"/>
              <a:t>: devono essere abilitate per </a:t>
            </a:r>
            <a:r>
              <a:rPr lang="it-IT" dirty="0" err="1" smtClean="0"/>
              <a:t>Prinergy</a:t>
            </a:r>
            <a:endParaRPr lang="it-IT" dirty="0" smtClean="0"/>
          </a:p>
          <a:p>
            <a:pPr marL="0" indent="0">
              <a:buNone/>
            </a:pPr>
            <a:r>
              <a:rPr lang="it-IT" dirty="0" smtClean="0"/>
              <a:t/>
            </a:r>
            <a:br>
              <a:rPr lang="it-IT" dirty="0" smtClean="0"/>
            </a:br>
            <a:endParaRPr lang="it-IT" dirty="0" smtClean="0"/>
          </a:p>
          <a:p>
            <a:pPr marL="0" indent="0">
              <a:buNone/>
            </a:pPr>
            <a:r>
              <a:rPr lang="it-IT" dirty="0" smtClean="0"/>
              <a:t/>
            </a:r>
            <a:br>
              <a:rPr lang="it-IT" dirty="0" smtClean="0"/>
            </a:br>
            <a:endParaRPr lang="it-IT" dirty="0" smtClean="0"/>
          </a:p>
          <a:p>
            <a:r>
              <a:rPr lang="it-IT" i="1" dirty="0" smtClean="0"/>
              <a:t>Nei </a:t>
            </a:r>
            <a:r>
              <a:rPr lang="it-IT" i="1" dirty="0" err="1" smtClean="0"/>
              <a:t>Prinergy</a:t>
            </a:r>
            <a:r>
              <a:rPr lang="it-IT" i="1" dirty="0" smtClean="0"/>
              <a:t> Output </a:t>
            </a:r>
            <a:r>
              <a:rPr lang="it-IT" i="1" dirty="0" err="1" smtClean="0"/>
              <a:t>Process</a:t>
            </a:r>
            <a:r>
              <a:rPr lang="it-IT" i="1" dirty="0" smtClean="0"/>
              <a:t> Templates: </a:t>
            </a:r>
            <a:r>
              <a:rPr lang="it-IT" dirty="0" smtClean="0"/>
              <a:t>seleziona le curve lastra e stampa dal menù a discesa</a:t>
            </a:r>
            <a:endParaRPr lang="en-US" dirty="0"/>
          </a:p>
        </p:txBody>
      </p:sp>
      <p:pic>
        <p:nvPicPr>
          <p:cNvPr id="4" name="Picture 3"/>
          <p:cNvPicPr>
            <a:picLocks noChangeAspect="1"/>
          </p:cNvPicPr>
          <p:nvPr/>
        </p:nvPicPr>
        <p:blipFill>
          <a:blip r:embed="rId3"/>
          <a:stretch>
            <a:fillRect/>
          </a:stretch>
        </p:blipFill>
        <p:spPr>
          <a:xfrm>
            <a:off x="766194" y="2161960"/>
            <a:ext cx="3971429" cy="914286"/>
          </a:xfrm>
          <a:prstGeom prst="rect">
            <a:avLst/>
          </a:prstGeom>
        </p:spPr>
      </p:pic>
      <p:pic>
        <p:nvPicPr>
          <p:cNvPr id="5" name="Picture 4"/>
          <p:cNvPicPr>
            <a:picLocks noChangeAspect="1"/>
          </p:cNvPicPr>
          <p:nvPr/>
        </p:nvPicPr>
        <p:blipFill>
          <a:blip r:embed="rId4"/>
          <a:stretch>
            <a:fillRect/>
          </a:stretch>
        </p:blipFill>
        <p:spPr>
          <a:xfrm>
            <a:off x="766194" y="4490058"/>
            <a:ext cx="6638095" cy="1761905"/>
          </a:xfrm>
          <a:prstGeom prst="rect">
            <a:avLst/>
          </a:prstGeom>
        </p:spPr>
      </p:pic>
    </p:spTree>
    <p:extLst>
      <p:ext uri="{BB962C8B-B14F-4D97-AF65-F5344CB8AC3E}">
        <p14:creationId xmlns:p14="http://schemas.microsoft.com/office/powerpoint/2010/main" val="111033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a:t>Usare le curve di </a:t>
            </a:r>
            <a:r>
              <a:rPr lang="it-IT" sz="3600" dirty="0" err="1"/>
              <a:t>ColorFlow</a:t>
            </a:r>
            <a:r>
              <a:rPr lang="it-IT" sz="3600" dirty="0"/>
              <a:t> in </a:t>
            </a:r>
            <a:r>
              <a:rPr lang="it-IT" sz="3600" dirty="0" err="1"/>
              <a:t>Prinergy</a:t>
            </a:r>
            <a:endParaRPr lang="en-US" sz="3600" dirty="0"/>
          </a:p>
        </p:txBody>
      </p:sp>
      <p:sp>
        <p:nvSpPr>
          <p:cNvPr id="3" name="Text Placeholder 2"/>
          <p:cNvSpPr>
            <a:spLocks noGrp="1"/>
          </p:cNvSpPr>
          <p:nvPr>
            <p:ph type="body" sz="quarter" idx="11"/>
          </p:nvPr>
        </p:nvSpPr>
        <p:spPr>
          <a:xfrm>
            <a:off x="436562" y="1617662"/>
            <a:ext cx="8115255" cy="4783137"/>
          </a:xfrm>
        </p:spPr>
        <p:txBody>
          <a:bodyPr>
            <a:normAutofit/>
          </a:bodyPr>
          <a:lstStyle/>
          <a:p>
            <a:r>
              <a:rPr lang="it-IT" dirty="0" smtClean="0"/>
              <a:t>Le curve </a:t>
            </a:r>
            <a:r>
              <a:rPr lang="it-IT" dirty="0" err="1" smtClean="0"/>
              <a:t>ColorFlow</a:t>
            </a:r>
            <a:r>
              <a:rPr lang="it-IT" dirty="0" smtClean="0"/>
              <a:t> possono essere corrette “al volo”</a:t>
            </a:r>
          </a:p>
          <a:p>
            <a:endParaRPr lang="it-IT" dirty="0" smtClean="0"/>
          </a:p>
          <a:p>
            <a:endParaRPr lang="it-IT" dirty="0" smtClean="0"/>
          </a:p>
          <a:p>
            <a:endParaRPr lang="it-IT" dirty="0" smtClean="0"/>
          </a:p>
          <a:p>
            <a:endParaRPr lang="it-IT" dirty="0" smtClean="0"/>
          </a:p>
          <a:p>
            <a:pPr marL="0" indent="0">
              <a:buNone/>
            </a:pPr>
            <a:endParaRPr lang="it-IT" dirty="0" smtClean="0"/>
          </a:p>
          <a:p>
            <a:pPr>
              <a:spcBef>
                <a:spcPts val="3000"/>
              </a:spcBef>
            </a:pPr>
            <a:r>
              <a:rPr lang="it-IT" dirty="0" smtClean="0"/>
              <a:t>Le modifiche saranno </a:t>
            </a:r>
            <a:br>
              <a:rPr lang="it-IT" dirty="0" smtClean="0"/>
            </a:br>
            <a:r>
              <a:rPr lang="it-IT" dirty="0" smtClean="0"/>
              <a:t>memorizzate nell’ </a:t>
            </a:r>
            <a:br>
              <a:rPr lang="it-IT" dirty="0" smtClean="0"/>
            </a:br>
            <a:r>
              <a:rPr lang="it-IT" dirty="0" err="1" smtClean="0"/>
              <a:t>History</a:t>
            </a:r>
            <a:r>
              <a:rPr lang="it-IT" dirty="0" smtClean="0"/>
              <a:t> log di</a:t>
            </a:r>
            <a:br>
              <a:rPr lang="it-IT" dirty="0" smtClean="0"/>
            </a:br>
            <a:r>
              <a:rPr lang="it-IT" dirty="0" err="1" smtClean="0"/>
              <a:t>Prinergy</a:t>
            </a:r>
            <a:endParaRPr lang="it-IT" dirty="0" smtClean="0"/>
          </a:p>
          <a:p>
            <a:endParaRPr lang="it-IT" dirty="0" smtClean="0"/>
          </a:p>
          <a:p>
            <a:endParaRPr lang="en-US" dirty="0" smtClean="0"/>
          </a:p>
          <a:p>
            <a:endParaRPr lang="en-US" dirty="0"/>
          </a:p>
          <a:p>
            <a:endParaRPr lang="en-US" dirty="0" smtClean="0"/>
          </a:p>
          <a:p>
            <a:endParaRPr lang="en-US" dirty="0"/>
          </a:p>
          <a:p>
            <a:endParaRPr lang="en-US" dirty="0" smtClean="0"/>
          </a:p>
          <a:p>
            <a:pPr marL="0" indent="0">
              <a:buNone/>
            </a:pPr>
            <a:endParaRPr lang="en-US" dirty="0"/>
          </a:p>
        </p:txBody>
      </p:sp>
      <p:pic>
        <p:nvPicPr>
          <p:cNvPr id="7" name="Picture 6"/>
          <p:cNvPicPr>
            <a:picLocks noChangeAspect="1"/>
          </p:cNvPicPr>
          <p:nvPr/>
        </p:nvPicPr>
        <p:blipFill>
          <a:blip r:embed="rId3"/>
          <a:stretch>
            <a:fillRect/>
          </a:stretch>
        </p:blipFill>
        <p:spPr>
          <a:xfrm>
            <a:off x="770815" y="2160811"/>
            <a:ext cx="5923092" cy="2161057"/>
          </a:xfrm>
          <a:prstGeom prst="rect">
            <a:avLst/>
          </a:prstGeom>
        </p:spPr>
      </p:pic>
      <p:pic>
        <p:nvPicPr>
          <p:cNvPr id="9" name="Picture 8"/>
          <p:cNvPicPr>
            <a:picLocks noChangeAspect="1"/>
          </p:cNvPicPr>
          <p:nvPr/>
        </p:nvPicPr>
        <p:blipFill>
          <a:blip r:embed="rId4"/>
          <a:stretch>
            <a:fillRect/>
          </a:stretch>
        </p:blipFill>
        <p:spPr>
          <a:xfrm>
            <a:off x="3774184" y="4720154"/>
            <a:ext cx="4877030" cy="1790383"/>
          </a:xfrm>
          <a:prstGeom prst="rect">
            <a:avLst/>
          </a:prstGeom>
        </p:spPr>
      </p:pic>
    </p:spTree>
    <p:extLst>
      <p:ext uri="{BB962C8B-B14F-4D97-AF65-F5344CB8AC3E}">
        <p14:creationId xmlns:p14="http://schemas.microsoft.com/office/powerpoint/2010/main" val="657892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Verifiche e Reportistica</a:t>
            </a:r>
            <a:endParaRPr lang="it-IT" sz="3600" dirty="0"/>
          </a:p>
        </p:txBody>
      </p:sp>
      <p:sp>
        <p:nvSpPr>
          <p:cNvPr id="3" name="Text Placeholder 2"/>
          <p:cNvSpPr>
            <a:spLocks noGrp="1"/>
          </p:cNvSpPr>
          <p:nvPr>
            <p:ph type="body" sz="quarter" idx="11"/>
          </p:nvPr>
        </p:nvSpPr>
        <p:spPr>
          <a:xfrm>
            <a:off x="436562" y="1617662"/>
            <a:ext cx="8341678" cy="4783137"/>
          </a:xfrm>
        </p:spPr>
        <p:txBody>
          <a:bodyPr>
            <a:normAutofit/>
          </a:bodyPr>
          <a:lstStyle/>
          <a:p>
            <a:r>
              <a:rPr lang="it-IT" dirty="0" smtClean="0"/>
              <a:t>Reportistiche utili per il monitoraggio ed il controllo qualità </a:t>
            </a:r>
          </a:p>
          <a:p>
            <a:r>
              <a:rPr lang="it-IT" dirty="0" smtClean="0"/>
              <a:t>Crea report di caratterizzazione dalle misure</a:t>
            </a:r>
          </a:p>
          <a:p>
            <a:r>
              <a:rPr lang="it-IT" dirty="0" smtClean="0"/>
              <a:t>Opzionale: esegui un target di verifica e report</a:t>
            </a:r>
          </a:p>
          <a:p>
            <a:pPr lvl="1"/>
            <a:r>
              <a:rPr lang="it-IT" i="1" dirty="0" smtClean="0"/>
              <a:t>Resa cromatica predetta: </a:t>
            </a:r>
            <a:r>
              <a:rPr lang="it-IT" dirty="0" smtClean="0"/>
              <a:t>quanto </a:t>
            </a:r>
            <a:r>
              <a:rPr lang="it-IT" dirty="0" err="1" smtClean="0"/>
              <a:t>ColorFlow</a:t>
            </a:r>
            <a:r>
              <a:rPr lang="it-IT" dirty="0" smtClean="0"/>
              <a:t> prevede di avvicinarsi al target di calibrazione presce</a:t>
            </a:r>
            <a:r>
              <a:rPr lang="it-IT" i="1" dirty="0" smtClean="0"/>
              <a:t> </a:t>
            </a:r>
            <a:endParaRPr lang="it-IT" dirty="0" smtClean="0"/>
          </a:p>
          <a:p>
            <a:pPr lvl="1"/>
            <a:r>
              <a:rPr lang="it-IT" i="1" dirty="0" smtClean="0"/>
              <a:t>Verifica avviamento: </a:t>
            </a:r>
            <a:r>
              <a:rPr lang="it-IT" dirty="0" smtClean="0"/>
              <a:t>quanto la condizione di stampa calibrata (curve applicate) si avvicina al target desiderato</a:t>
            </a:r>
          </a:p>
        </p:txBody>
      </p:sp>
      <p:pic>
        <p:nvPicPr>
          <p:cNvPr id="5" name="Picture 4"/>
          <p:cNvPicPr>
            <a:picLocks noChangeAspect="1"/>
          </p:cNvPicPr>
          <p:nvPr/>
        </p:nvPicPr>
        <p:blipFill>
          <a:blip r:embed="rId3"/>
          <a:stretch>
            <a:fillRect/>
          </a:stretch>
        </p:blipFill>
        <p:spPr>
          <a:xfrm>
            <a:off x="7171234" y="2563207"/>
            <a:ext cx="352590" cy="352590"/>
          </a:xfrm>
          <a:prstGeom prst="rect">
            <a:avLst/>
          </a:prstGeom>
        </p:spPr>
      </p:pic>
      <p:grpSp>
        <p:nvGrpSpPr>
          <p:cNvPr id="10" name="Group 9"/>
          <p:cNvGrpSpPr/>
          <p:nvPr/>
        </p:nvGrpSpPr>
        <p:grpSpPr>
          <a:xfrm>
            <a:off x="1037825" y="4465288"/>
            <a:ext cx="5742966" cy="2001704"/>
            <a:chOff x="1211999" y="4508833"/>
            <a:chExt cx="5742966" cy="2001704"/>
          </a:xfrm>
        </p:grpSpPr>
        <p:pic>
          <p:nvPicPr>
            <p:cNvPr id="7" name="Picture 6"/>
            <p:cNvPicPr>
              <a:picLocks noChangeAspect="1"/>
            </p:cNvPicPr>
            <p:nvPr/>
          </p:nvPicPr>
          <p:blipFill>
            <a:blip r:embed="rId4"/>
            <a:stretch>
              <a:fillRect/>
            </a:stretch>
          </p:blipFill>
          <p:spPr>
            <a:xfrm>
              <a:off x="1211999" y="4508833"/>
              <a:ext cx="1574096" cy="2001704"/>
            </a:xfrm>
            <a:prstGeom prst="rect">
              <a:avLst/>
            </a:prstGeom>
          </p:spPr>
        </p:pic>
        <p:pic>
          <p:nvPicPr>
            <p:cNvPr id="3074" name="Picture 2" descr="C:\Users\10069428\AppData\Local\Temp\SNAGHTML47f110bc.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9672" y="5104300"/>
              <a:ext cx="4875293" cy="914117"/>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9" name="Picture 8"/>
          <p:cNvPicPr>
            <a:picLocks noChangeAspect="1"/>
          </p:cNvPicPr>
          <p:nvPr/>
        </p:nvPicPr>
        <p:blipFill>
          <a:blip r:embed="rId6"/>
          <a:stretch>
            <a:fillRect/>
          </a:stretch>
        </p:blipFill>
        <p:spPr>
          <a:xfrm>
            <a:off x="8126982" y="2079216"/>
            <a:ext cx="390001" cy="406251"/>
          </a:xfrm>
          <a:prstGeom prst="rect">
            <a:avLst/>
          </a:prstGeom>
        </p:spPr>
      </p:pic>
    </p:spTree>
    <p:extLst>
      <p:ext uri="{BB962C8B-B14F-4D97-AF65-F5344CB8AC3E}">
        <p14:creationId xmlns:p14="http://schemas.microsoft.com/office/powerpoint/2010/main" val="127824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373743" y="5678080"/>
            <a:ext cx="83419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it-IT" dirty="0" smtClean="0">
                <a:solidFill>
                  <a:schemeClr val="bg1"/>
                </a:solidFill>
              </a:rPr>
              <a:t>Attività </a:t>
            </a:r>
            <a:r>
              <a:rPr lang="it-IT" smtClean="0">
                <a:solidFill>
                  <a:schemeClr val="bg1"/>
                </a:solidFill>
              </a:rPr>
              <a:t>di auto-apprendimento</a:t>
            </a:r>
            <a:endParaRPr lang="it-IT" dirty="0">
              <a:solidFill>
                <a:schemeClr val="bg1"/>
              </a:solidFill>
            </a:endParaRPr>
          </a:p>
        </p:txBody>
      </p:sp>
    </p:spTree>
    <p:extLst>
      <p:ext uri="{BB962C8B-B14F-4D97-AF65-F5344CB8AC3E}">
        <p14:creationId xmlns:p14="http://schemas.microsoft.com/office/powerpoint/2010/main" val="146348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Attività di auto-apprendimento</a:t>
            </a:r>
            <a:endParaRPr lang="it-IT" sz="3600" dirty="0"/>
          </a:p>
        </p:txBody>
      </p:sp>
      <p:sp>
        <p:nvSpPr>
          <p:cNvPr id="3" name="Text Placeholder 2"/>
          <p:cNvSpPr>
            <a:spLocks noGrp="1"/>
          </p:cNvSpPr>
          <p:nvPr>
            <p:ph type="body" sz="quarter" idx="11"/>
          </p:nvPr>
        </p:nvSpPr>
        <p:spPr>
          <a:xfrm>
            <a:off x="436562" y="1617662"/>
            <a:ext cx="8341678" cy="4783137"/>
          </a:xfrm>
        </p:spPr>
        <p:txBody>
          <a:bodyPr>
            <a:normAutofit fontScale="92500" lnSpcReduction="10000"/>
          </a:bodyPr>
          <a:lstStyle/>
          <a:p>
            <a:pPr marL="0" indent="0">
              <a:spcBef>
                <a:spcPts val="800"/>
              </a:spcBef>
              <a:buNone/>
            </a:pPr>
            <a:r>
              <a:rPr lang="it-IT" sz="2000" dirty="0" smtClean="0"/>
              <a:t>Attività 1: </a:t>
            </a:r>
            <a:r>
              <a:rPr lang="it-IT" sz="2000" dirty="0" smtClean="0">
                <a:hlinkClick r:id="rId3"/>
              </a:rPr>
              <a:t>Usare una curva lastra per la linearizzazione lastra</a:t>
            </a:r>
            <a:endParaRPr lang="it-IT" sz="2000" dirty="0" smtClean="0"/>
          </a:p>
          <a:p>
            <a:pPr marL="0" indent="0">
              <a:spcBef>
                <a:spcPts val="800"/>
              </a:spcBef>
              <a:buNone/>
            </a:pPr>
            <a:r>
              <a:rPr lang="it-IT" sz="2000" dirty="0" smtClean="0"/>
              <a:t>Attività 2: </a:t>
            </a:r>
            <a:r>
              <a:rPr lang="it-IT" sz="2000" dirty="0" smtClean="0">
                <a:hlinkClick r:id="rId4"/>
              </a:rPr>
              <a:t>Usere una curva transfer per controllare la risposta tonale in una macchina da stampa</a:t>
            </a:r>
            <a:endParaRPr lang="it-IT" sz="2000" dirty="0" smtClean="0"/>
          </a:p>
          <a:p>
            <a:pPr marL="0" indent="0">
              <a:spcBef>
                <a:spcPts val="800"/>
              </a:spcBef>
              <a:buNone/>
            </a:pPr>
            <a:r>
              <a:rPr lang="it-IT" sz="2000" dirty="0" smtClean="0"/>
              <a:t>Attività 3: </a:t>
            </a:r>
            <a:r>
              <a:rPr lang="it-IT" sz="2000" dirty="0" smtClean="0">
                <a:hlinkClick r:id="rId5"/>
              </a:rPr>
              <a:t>Usare una curva transfer per controllare la risposta tonale in una macchina da stampa Flexo</a:t>
            </a:r>
            <a:r>
              <a:rPr lang="it-IT" sz="2000" dirty="0" smtClean="0"/>
              <a:t> </a:t>
            </a:r>
            <a:r>
              <a:rPr lang="it-IT" sz="2000" i="1" dirty="0" smtClean="0"/>
              <a:t>(solo per gli stampatori Flessografici)</a:t>
            </a:r>
          </a:p>
          <a:p>
            <a:pPr marL="0" indent="0">
              <a:spcBef>
                <a:spcPts val="800"/>
              </a:spcBef>
              <a:buNone/>
            </a:pPr>
            <a:r>
              <a:rPr lang="it-IT" sz="2000" dirty="0" smtClean="0"/>
              <a:t>Attività 4: </a:t>
            </a:r>
            <a:r>
              <a:rPr lang="it-IT" sz="2000" dirty="0" smtClean="0">
                <a:hlinkClick r:id="rId6"/>
              </a:rPr>
              <a:t>Usare una curva di stampa per allineare la macchina da stampa agli standard internazionali</a:t>
            </a:r>
            <a:endParaRPr lang="it-IT" sz="2000" dirty="0" smtClean="0"/>
          </a:p>
          <a:p>
            <a:pPr marL="0" indent="0">
              <a:spcBef>
                <a:spcPts val="800"/>
              </a:spcBef>
              <a:buNone/>
            </a:pPr>
            <a:r>
              <a:rPr lang="it-IT" sz="2000" dirty="0" smtClean="0"/>
              <a:t>Attività 5: </a:t>
            </a:r>
            <a:r>
              <a:rPr lang="it-IT" sz="2000" dirty="0" smtClean="0">
                <a:hlinkClick r:id="rId7"/>
              </a:rPr>
              <a:t>Usare una curva di stampa per replicare una curva di calibrazione esistente</a:t>
            </a:r>
            <a:endParaRPr lang="it-IT" sz="2000" dirty="0" smtClean="0"/>
          </a:p>
          <a:p>
            <a:pPr marL="0" indent="0">
              <a:spcBef>
                <a:spcPts val="800"/>
              </a:spcBef>
              <a:buNone/>
            </a:pPr>
            <a:r>
              <a:rPr lang="it-IT" sz="2000" dirty="0" smtClean="0"/>
              <a:t>Attività 6: </a:t>
            </a:r>
            <a:r>
              <a:rPr lang="it-IT" sz="2000" dirty="0" smtClean="0">
                <a:hlinkClick r:id="rId8"/>
              </a:rPr>
              <a:t>Usare una curva di stampa per allineare la macchina da stampa agli standard internazionali tramite il bilanciamento dei grigi</a:t>
            </a:r>
            <a:endParaRPr lang="it-IT" sz="2000" dirty="0" smtClean="0"/>
          </a:p>
          <a:p>
            <a:pPr marL="0" indent="0">
              <a:spcBef>
                <a:spcPts val="800"/>
              </a:spcBef>
              <a:buNone/>
            </a:pPr>
            <a:r>
              <a:rPr lang="it-IT" sz="2000" dirty="0" smtClean="0"/>
              <a:t>Attività 7: </a:t>
            </a:r>
            <a:r>
              <a:rPr lang="it-IT" sz="2000" dirty="0" smtClean="0">
                <a:hlinkClick r:id="rId9"/>
              </a:rPr>
              <a:t>Aggiungere una tinta piatta ad una curva di calibrazione di stampa</a:t>
            </a:r>
            <a:endParaRPr lang="it-IT" sz="2000" dirty="0" smtClean="0"/>
          </a:p>
          <a:p>
            <a:pPr marL="0" indent="0">
              <a:spcBef>
                <a:spcPts val="800"/>
              </a:spcBef>
              <a:buNone/>
            </a:pPr>
            <a:r>
              <a:rPr lang="it-IT" sz="2000" dirty="0" smtClean="0"/>
              <a:t>Attività 8: </a:t>
            </a:r>
            <a:r>
              <a:rPr lang="it-IT" sz="2000" dirty="0" smtClean="0">
                <a:hlinkClick r:id="rId10"/>
              </a:rPr>
              <a:t>Usare i report di verifica per verificare gli stampati con una curva di </a:t>
            </a:r>
            <a:r>
              <a:rPr lang="it-IT" sz="2000" smtClean="0">
                <a:hlinkClick r:id="rId10"/>
              </a:rPr>
              <a:t>stampa applicata</a:t>
            </a:r>
            <a:endParaRPr lang="it-IT" sz="2000" dirty="0"/>
          </a:p>
        </p:txBody>
      </p:sp>
    </p:spTree>
    <p:extLst>
      <p:ext uri="{BB962C8B-B14F-4D97-AF65-F5344CB8AC3E}">
        <p14:creationId xmlns:p14="http://schemas.microsoft.com/office/powerpoint/2010/main" val="2275548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A+, MCSE, CCNA, MCA, BCA"/>
          <p:cNvPicPr>
            <a:picLocks noChangeAspect="1" noChangeArrowheads="1"/>
          </p:cNvPicPr>
          <p:nvPr/>
        </p:nvPicPr>
        <p:blipFill>
          <a:blip r:embed="rId3">
            <a:lum contrast="10000"/>
          </a:blip>
          <a:srcRect/>
          <a:stretch>
            <a:fillRect/>
          </a:stretch>
        </p:blipFill>
        <p:spPr bwMode="auto">
          <a:xfrm>
            <a:off x="727075" y="2022475"/>
            <a:ext cx="3959225" cy="3883025"/>
          </a:xfrm>
          <a:prstGeom prst="rect">
            <a:avLst/>
          </a:prstGeom>
          <a:noFill/>
          <a:ln w="9525">
            <a:noFill/>
            <a:miter lim="800000"/>
            <a:headEnd/>
            <a:tailEnd/>
          </a:ln>
        </p:spPr>
      </p:pic>
      <p:sp>
        <p:nvSpPr>
          <p:cNvPr id="52226" name="Title 2"/>
          <p:cNvSpPr>
            <a:spLocks noGrp="1"/>
          </p:cNvSpPr>
          <p:nvPr>
            <p:ph type="title"/>
          </p:nvPr>
        </p:nvSpPr>
        <p:spPr bwMode="auto">
          <a:xfrm>
            <a:off x="457200" y="274638"/>
            <a:ext cx="7645400" cy="565150"/>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Domande…</a:t>
            </a:r>
          </a:p>
        </p:txBody>
      </p:sp>
    </p:spTree>
    <p:extLst>
      <p:ext uri="{BB962C8B-B14F-4D97-AF65-F5344CB8AC3E}">
        <p14:creationId xmlns:p14="http://schemas.microsoft.com/office/powerpoint/2010/main" val="18440962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766" y="1678631"/>
            <a:ext cx="4219759" cy="4976949"/>
          </a:xfrm>
          <a:prstGeom prst="rect">
            <a:avLst/>
          </a:prstGeom>
        </p:spPr>
      </p:pic>
      <p:sp>
        <p:nvSpPr>
          <p:cNvPr id="2" name="Title 1"/>
          <p:cNvSpPr>
            <a:spLocks noGrp="1"/>
          </p:cNvSpPr>
          <p:nvPr>
            <p:ph type="title"/>
          </p:nvPr>
        </p:nvSpPr>
        <p:spPr/>
        <p:txBody>
          <a:bodyPr/>
          <a:lstStyle/>
          <a:p>
            <a:r>
              <a:rPr lang="it-IT" dirty="0" smtClean="0"/>
              <a:t>Contatti di riferimento</a:t>
            </a:r>
            <a:endParaRPr lang="it-IT" dirty="0"/>
          </a:p>
        </p:txBody>
      </p:sp>
      <p:sp>
        <p:nvSpPr>
          <p:cNvPr id="5" name="Rectangle 4"/>
          <p:cNvSpPr/>
          <p:nvPr/>
        </p:nvSpPr>
        <p:spPr>
          <a:xfrm>
            <a:off x="3902716" y="3388109"/>
            <a:ext cx="4788628" cy="1107996"/>
          </a:xfrm>
          <a:prstGeom prst="rect">
            <a:avLst/>
          </a:prstGeom>
        </p:spPr>
        <p:txBody>
          <a:bodyPr wrap="square">
            <a:spAutoFit/>
          </a:bodyPr>
          <a:lstStyle/>
          <a:p>
            <a:pPr lvl="1"/>
            <a:r>
              <a:rPr lang="en-US" sz="2200" dirty="0" smtClean="0"/>
              <a:t>Mauro </a:t>
            </a:r>
            <a:r>
              <a:rPr lang="en-US" sz="2200" dirty="0" err="1" smtClean="0"/>
              <a:t>Lussignoli</a:t>
            </a:r>
            <a:endParaRPr lang="en-US" sz="2200" dirty="0"/>
          </a:p>
          <a:p>
            <a:pPr lvl="1"/>
            <a:r>
              <a:rPr lang="en-US" sz="2200" dirty="0" smtClean="0"/>
              <a:t>t. +39 335-5991463</a:t>
            </a:r>
            <a:endParaRPr lang="en-US" sz="2200" dirty="0"/>
          </a:p>
          <a:p>
            <a:pPr lvl="1"/>
            <a:r>
              <a:rPr lang="en-US" sz="2200" dirty="0"/>
              <a:t>e. </a:t>
            </a:r>
            <a:r>
              <a:rPr lang="en-US" sz="2200" dirty="0" smtClean="0">
                <a:hlinkClick r:id="rId3"/>
              </a:rPr>
              <a:t>mauro.lussignoli@kodak.com</a:t>
            </a:r>
            <a:endParaRPr lang="en-US" sz="2200" dirty="0"/>
          </a:p>
        </p:txBody>
      </p:sp>
      <p:pic>
        <p:nvPicPr>
          <p:cNvPr id="6" name="Immagin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6681" y="1519603"/>
            <a:ext cx="1421674" cy="1834418"/>
          </a:xfrm>
          <a:prstGeom prst="rect">
            <a:avLst/>
          </a:prstGeom>
        </p:spPr>
      </p:pic>
    </p:spTree>
    <p:extLst>
      <p:ext uri="{BB962C8B-B14F-4D97-AF65-F5344CB8AC3E}">
        <p14:creationId xmlns:p14="http://schemas.microsoft.com/office/powerpoint/2010/main" val="8975203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9608" y="2957513"/>
            <a:ext cx="1083502" cy="942973"/>
          </a:xfrm>
          <a:prstGeom prst="rect">
            <a:avLst/>
          </a:prstGeom>
        </p:spPr>
      </p:pic>
    </p:spTree>
    <p:extLst>
      <p:ext uri="{BB962C8B-B14F-4D97-AF65-F5344CB8AC3E}">
        <p14:creationId xmlns:p14="http://schemas.microsoft.com/office/powerpoint/2010/main" val="116180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355" y="541880"/>
            <a:ext cx="8229600" cy="807018"/>
          </a:xfrm>
        </p:spPr>
        <p:txBody>
          <a:bodyPr/>
          <a:lstStyle/>
          <a:p>
            <a:pPr algn="l">
              <a:lnSpc>
                <a:spcPts val="4400"/>
              </a:lnSpc>
            </a:pPr>
            <a:r>
              <a:rPr lang="it-IT" sz="4200" i="1" dirty="0" smtClean="0"/>
              <a:t>Corso su </a:t>
            </a:r>
            <a:r>
              <a:rPr lang="it-IT" sz="4200" i="1" dirty="0" err="1" smtClean="0"/>
              <a:t>ColorFlow</a:t>
            </a:r>
            <a:r>
              <a:rPr lang="it-IT" sz="4200" dirty="0" smtClean="0"/>
              <a:t> edizione </a:t>
            </a:r>
            <a:r>
              <a:rPr lang="it-IT" sz="4200" i="1" dirty="0" err="1" smtClean="0"/>
              <a:t>Workflow</a:t>
            </a:r>
            <a:endParaRPr lang="it-IT" sz="4200" dirty="0"/>
          </a:p>
        </p:txBody>
      </p:sp>
      <p:sp>
        <p:nvSpPr>
          <p:cNvPr id="3" name="Text Placeholder 2"/>
          <p:cNvSpPr>
            <a:spLocks noGrp="1"/>
          </p:cNvSpPr>
          <p:nvPr>
            <p:ph type="body" sz="quarter" idx="11"/>
          </p:nvPr>
        </p:nvSpPr>
        <p:spPr>
          <a:xfrm>
            <a:off x="436563" y="1728977"/>
            <a:ext cx="8229600" cy="4413250"/>
          </a:xfrm>
        </p:spPr>
        <p:txBody>
          <a:bodyPr/>
          <a:lstStyle/>
          <a:p>
            <a:pPr marL="0" indent="0">
              <a:spcBef>
                <a:spcPts val="1200"/>
              </a:spcBef>
              <a:spcAft>
                <a:spcPts val="1800"/>
              </a:spcAft>
              <a:buNone/>
            </a:pPr>
            <a:r>
              <a:rPr lang="it-IT" b="1" dirty="0" smtClean="0"/>
              <a:t>Scopo del corso: </a:t>
            </a:r>
            <a:r>
              <a:rPr lang="it-IT" dirty="0" smtClean="0"/>
              <a:t>la creazione, modifica e gestione delle curve di calibrazione tonale per il flusso di lavoro </a:t>
            </a:r>
            <a:r>
              <a:rPr lang="it-IT" dirty="0" err="1" smtClean="0"/>
              <a:t>Prinergy</a:t>
            </a:r>
            <a:endParaRPr lang="it-IT" dirty="0" smtClean="0"/>
          </a:p>
          <a:p>
            <a:r>
              <a:rPr lang="it-IT" sz="2000" dirty="0" smtClean="0"/>
              <a:t>Introduzione al controllo di processo ed agli standard industriali</a:t>
            </a:r>
          </a:p>
          <a:p>
            <a:r>
              <a:rPr lang="it-IT" sz="2000" dirty="0" err="1" smtClean="0"/>
              <a:t>ColorFlow</a:t>
            </a:r>
            <a:r>
              <a:rPr lang="it-IT" sz="2000" dirty="0" smtClean="0"/>
              <a:t> Interfaccia Utente</a:t>
            </a:r>
          </a:p>
          <a:p>
            <a:r>
              <a:rPr lang="it-IT" sz="2000" dirty="0" smtClean="0"/>
              <a:t>Creazione e gestione delle curve di linearizzazione lastra</a:t>
            </a:r>
          </a:p>
          <a:p>
            <a:r>
              <a:rPr lang="it-IT" sz="2000" dirty="0" smtClean="0"/>
              <a:t>Creazione e gestione delle curve di stampa</a:t>
            </a:r>
          </a:p>
          <a:p>
            <a:pPr lvl="1"/>
            <a:r>
              <a:rPr lang="it-IT" sz="1600" dirty="0" smtClean="0"/>
              <a:t>Misura delle Chart di caratterizzazione</a:t>
            </a:r>
          </a:p>
          <a:p>
            <a:pPr lvl="1"/>
            <a:r>
              <a:rPr lang="it-IT" sz="1600" dirty="0" smtClean="0"/>
              <a:t>Scelta del Target di riferimento</a:t>
            </a:r>
          </a:p>
          <a:p>
            <a:r>
              <a:rPr lang="it-IT" sz="2000" dirty="0" smtClean="0"/>
              <a:t>Creazione dei rapporti</a:t>
            </a:r>
            <a:endParaRPr lang="it-IT" sz="2000" dirty="0"/>
          </a:p>
        </p:txBody>
      </p:sp>
    </p:spTree>
    <p:extLst>
      <p:ext uri="{BB962C8B-B14F-4D97-AF65-F5344CB8AC3E}">
        <p14:creationId xmlns:p14="http://schemas.microsoft.com/office/powerpoint/2010/main" val="693946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421451" y="5678080"/>
            <a:ext cx="8209001"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it-IT" sz="4000" dirty="0" smtClean="0">
                <a:solidFill>
                  <a:schemeClr val="bg1"/>
                </a:solidFill>
              </a:rPr>
              <a:t>Controllo di processo della stampa</a:t>
            </a:r>
            <a:endParaRPr lang="it-IT" sz="4000" dirty="0">
              <a:solidFill>
                <a:schemeClr val="bg1"/>
              </a:solidFill>
            </a:endParaRPr>
          </a:p>
        </p:txBody>
      </p:sp>
    </p:spTree>
    <p:extLst>
      <p:ext uri="{BB962C8B-B14F-4D97-AF65-F5344CB8AC3E}">
        <p14:creationId xmlns:p14="http://schemas.microsoft.com/office/powerpoint/2010/main" val="196266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4200" dirty="0" smtClean="0"/>
              <a:t>Cos’è il controllo di processo ?</a:t>
            </a:r>
            <a:endParaRPr lang="it-IT" sz="4200" dirty="0"/>
          </a:p>
        </p:txBody>
      </p:sp>
      <p:sp>
        <p:nvSpPr>
          <p:cNvPr id="3" name="Text Placeholder 2"/>
          <p:cNvSpPr>
            <a:spLocks noGrp="1"/>
          </p:cNvSpPr>
          <p:nvPr>
            <p:ph type="body" sz="quarter" idx="11"/>
          </p:nvPr>
        </p:nvSpPr>
        <p:spPr/>
        <p:txBody>
          <a:bodyPr/>
          <a:lstStyle/>
          <a:p>
            <a:pPr>
              <a:spcBef>
                <a:spcPts val="900"/>
              </a:spcBef>
            </a:pPr>
            <a:r>
              <a:rPr lang="it-IT" dirty="0" smtClean="0"/>
              <a:t>È la capacità di misurare e tenere sotto controllo la quantità di inchiostro stampato per ogni colore, ad ogni valore tonale per ogni avviamento macchina</a:t>
            </a:r>
          </a:p>
          <a:p>
            <a:pPr>
              <a:spcBef>
                <a:spcPts val="900"/>
              </a:spcBef>
            </a:pPr>
            <a:r>
              <a:rPr lang="it-IT" dirty="0" smtClean="0"/>
              <a:t>È fondamentale per ottenere risultati prevedibili e ripetibili</a:t>
            </a:r>
          </a:p>
          <a:p>
            <a:pPr>
              <a:spcBef>
                <a:spcPts val="900"/>
              </a:spcBef>
            </a:pPr>
            <a:r>
              <a:rPr lang="it-IT" dirty="0" smtClean="0"/>
              <a:t>Deve controllare ogni passo del processo di stampa:</a:t>
            </a:r>
          </a:p>
          <a:p>
            <a:pPr lvl="1"/>
            <a:r>
              <a:rPr lang="it-IT" sz="2100" dirty="0" smtClean="0"/>
              <a:t>Dalla produzione delle lastre: </a:t>
            </a:r>
            <a:r>
              <a:rPr lang="it-IT" sz="2100" b="1" dirty="0" smtClean="0"/>
              <a:t>Curve di linearizzazione lastra</a:t>
            </a:r>
          </a:p>
          <a:p>
            <a:pPr lvl="1"/>
            <a:r>
              <a:rPr lang="it-IT" sz="2100" dirty="0" smtClean="0"/>
              <a:t>Ai risultati ottenuti in macchina da stampa: </a:t>
            </a:r>
            <a:r>
              <a:rPr lang="it-IT" sz="2100" b="1" dirty="0" smtClean="0"/>
              <a:t>Curve di stampa</a:t>
            </a:r>
            <a:endParaRPr lang="it-IT" sz="2100" b="1" dirty="0"/>
          </a:p>
        </p:txBody>
      </p:sp>
    </p:spTree>
    <p:extLst>
      <p:ext uri="{BB962C8B-B14F-4D97-AF65-F5344CB8AC3E}">
        <p14:creationId xmlns:p14="http://schemas.microsoft.com/office/powerpoint/2010/main" val="63925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4200" dirty="0" smtClean="0"/>
              <a:t>Le fasi del Controllo di Processo</a:t>
            </a:r>
            <a:endParaRPr lang="it-IT" sz="4200" dirty="0"/>
          </a:p>
        </p:txBody>
      </p:sp>
      <p:sp>
        <p:nvSpPr>
          <p:cNvPr id="3" name="Text Placeholder 2"/>
          <p:cNvSpPr>
            <a:spLocks noGrp="1"/>
          </p:cNvSpPr>
          <p:nvPr>
            <p:ph type="body" sz="quarter" idx="11"/>
          </p:nvPr>
        </p:nvSpPr>
        <p:spPr>
          <a:xfrm>
            <a:off x="436563" y="1617663"/>
            <a:ext cx="7096265" cy="4413250"/>
          </a:xfrm>
        </p:spPr>
        <p:txBody>
          <a:bodyPr>
            <a:normAutofit/>
          </a:bodyPr>
          <a:lstStyle/>
          <a:p>
            <a:r>
              <a:rPr lang="it-IT" dirty="0" smtClean="0"/>
              <a:t>È basilare mantenere delle condizioni di stampa stabili e ripetibili</a:t>
            </a:r>
          </a:p>
          <a:p>
            <a:pPr lvl="1"/>
            <a:r>
              <a:rPr lang="it-IT" i="1" dirty="0" smtClean="0"/>
              <a:t>Densità dei pieni </a:t>
            </a:r>
            <a:r>
              <a:rPr lang="it-IT" dirty="0" smtClean="0"/>
              <a:t>ed </a:t>
            </a:r>
            <a:r>
              <a:rPr lang="it-IT" i="1" dirty="0" smtClean="0"/>
              <a:t>Ingrossamento del punto </a:t>
            </a:r>
            <a:r>
              <a:rPr lang="it-IT" dirty="0" smtClean="0"/>
              <a:t>costanti</a:t>
            </a:r>
            <a:endParaRPr lang="it-IT" i="1" dirty="0" smtClean="0"/>
          </a:p>
          <a:p>
            <a:r>
              <a:rPr lang="it-IT" dirty="0" smtClean="0"/>
              <a:t>Stampa di una test di riferimento</a:t>
            </a:r>
          </a:p>
          <a:p>
            <a:r>
              <a:rPr lang="it-IT" dirty="0" smtClean="0"/>
              <a:t>Misura del test stampato</a:t>
            </a:r>
          </a:p>
          <a:p>
            <a:r>
              <a:rPr lang="it-IT" dirty="0" smtClean="0"/>
              <a:t>Scelta della condizione di stampa da usare come riferimento</a:t>
            </a:r>
          </a:p>
          <a:p>
            <a:r>
              <a:rPr lang="it-IT" dirty="0" smtClean="0"/>
              <a:t>Creazione delle curve di calibrazione in </a:t>
            </a:r>
            <a:r>
              <a:rPr lang="it-IT" dirty="0" err="1" smtClean="0"/>
              <a:t>ColorFlow</a:t>
            </a:r>
            <a:endParaRPr lang="it-IT" dirty="0" smtClean="0"/>
          </a:p>
          <a:p>
            <a:r>
              <a:rPr lang="it-IT" dirty="0" smtClean="0"/>
              <a:t>Verifica dei risultati in stampa</a:t>
            </a:r>
            <a:endParaRPr lang="it-IT" dirty="0"/>
          </a:p>
        </p:txBody>
      </p:sp>
      <p:pic>
        <p:nvPicPr>
          <p:cNvPr id="4" name="Picture 3"/>
          <p:cNvPicPr>
            <a:picLocks noChangeAspect="1"/>
          </p:cNvPicPr>
          <p:nvPr/>
        </p:nvPicPr>
        <p:blipFill>
          <a:blip r:embed="rId2"/>
          <a:stretch>
            <a:fillRect/>
          </a:stretch>
        </p:blipFill>
        <p:spPr>
          <a:xfrm>
            <a:off x="7519576" y="2646921"/>
            <a:ext cx="1147379" cy="3867089"/>
          </a:xfrm>
          <a:prstGeom prst="rect">
            <a:avLst/>
          </a:prstGeom>
        </p:spPr>
      </p:pic>
      <p:pic>
        <p:nvPicPr>
          <p:cNvPr id="5" name="Picture 4"/>
          <p:cNvPicPr>
            <a:picLocks noChangeAspect="1"/>
          </p:cNvPicPr>
          <p:nvPr/>
        </p:nvPicPr>
        <p:blipFill>
          <a:blip r:embed="rId3"/>
          <a:stretch>
            <a:fillRect/>
          </a:stretch>
        </p:blipFill>
        <p:spPr>
          <a:xfrm>
            <a:off x="5078273" y="5368624"/>
            <a:ext cx="2181873" cy="1324577"/>
          </a:xfrm>
          <a:prstGeom prst="rect">
            <a:avLst/>
          </a:prstGeom>
        </p:spPr>
      </p:pic>
    </p:spTree>
    <p:extLst>
      <p:ext uri="{BB962C8B-B14F-4D97-AF65-F5344CB8AC3E}">
        <p14:creationId xmlns:p14="http://schemas.microsoft.com/office/powerpoint/2010/main" val="3961587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4400" dirty="0" smtClean="0"/>
              <a:t>Terminologia</a:t>
            </a:r>
            <a:endParaRPr lang="it-IT" sz="4200" dirty="0"/>
          </a:p>
        </p:txBody>
      </p:sp>
      <p:sp>
        <p:nvSpPr>
          <p:cNvPr id="3" name="Text Placeholder 2"/>
          <p:cNvSpPr>
            <a:spLocks noGrp="1"/>
          </p:cNvSpPr>
          <p:nvPr>
            <p:ph type="body" sz="quarter" idx="11"/>
          </p:nvPr>
        </p:nvSpPr>
        <p:spPr>
          <a:xfrm>
            <a:off x="436563" y="1617663"/>
            <a:ext cx="8230392" cy="5180702"/>
          </a:xfrm>
        </p:spPr>
        <p:txBody>
          <a:bodyPr>
            <a:normAutofit fontScale="92500" lnSpcReduction="20000"/>
          </a:bodyPr>
          <a:lstStyle/>
          <a:p>
            <a:r>
              <a:rPr lang="it-IT" b="1" dirty="0" smtClean="0"/>
              <a:t>Densità di stampa:</a:t>
            </a:r>
            <a:r>
              <a:rPr lang="it-IT" dirty="0" smtClean="0"/>
              <a:t> misura della luce riflessa da uno strato di inchiostro stampato</a:t>
            </a:r>
            <a:endParaRPr lang="it-IT" b="1" dirty="0" smtClean="0"/>
          </a:p>
          <a:p>
            <a:pPr>
              <a:spcBef>
                <a:spcPts val="1200"/>
              </a:spcBef>
            </a:pPr>
            <a:r>
              <a:rPr lang="it-IT" b="1" dirty="0" smtClean="0"/>
              <a:t>Ingrossamento del punto:</a:t>
            </a:r>
            <a:r>
              <a:rPr lang="it-IT" dirty="0" smtClean="0"/>
              <a:t> i punti di retino appaiono più scuri quando stampati</a:t>
            </a:r>
          </a:p>
          <a:p>
            <a:pPr lvl="1">
              <a:spcBef>
                <a:spcPts val="200"/>
              </a:spcBef>
            </a:pPr>
            <a:r>
              <a:rPr lang="it-IT" dirty="0" smtClean="0"/>
              <a:t>È un comportamento naturale, previsto ed intrinseco al processo di stampa stesso</a:t>
            </a:r>
          </a:p>
          <a:p>
            <a:pPr lvl="1">
              <a:spcBef>
                <a:spcPts val="200"/>
              </a:spcBef>
            </a:pPr>
            <a:r>
              <a:rPr lang="it-IT" b="1" dirty="0" smtClean="0"/>
              <a:t>Ingrossamento fisico</a:t>
            </a:r>
            <a:r>
              <a:rPr lang="it-IT" dirty="0" smtClean="0"/>
              <a:t>: l’inchiostro penetra nel substrato e ne viene assorbito, aumentando l’area del punto stampato</a:t>
            </a:r>
          </a:p>
          <a:p>
            <a:pPr lvl="1">
              <a:spcBef>
                <a:spcPts val="200"/>
              </a:spcBef>
            </a:pPr>
            <a:r>
              <a:rPr lang="it-IT" b="1" dirty="0" smtClean="0"/>
              <a:t>Ingrossamento ottico</a:t>
            </a:r>
            <a:r>
              <a:rPr lang="it-IT" dirty="0" smtClean="0"/>
              <a:t>: i punti di retino assorbono la luce diffusa del substrato ed appaiono più grandi della loro reale misura</a:t>
            </a:r>
          </a:p>
          <a:p>
            <a:pPr>
              <a:spcBef>
                <a:spcPts val="1200"/>
              </a:spcBef>
            </a:pPr>
            <a:r>
              <a:rPr lang="it-IT" b="1" dirty="0" smtClean="0"/>
              <a:t>EDA:</a:t>
            </a:r>
            <a:r>
              <a:rPr lang="it-IT" dirty="0" smtClean="0"/>
              <a:t> </a:t>
            </a:r>
            <a:r>
              <a:rPr lang="it-IT" i="1" dirty="0" smtClean="0"/>
              <a:t>Area effettiva del punto</a:t>
            </a:r>
          </a:p>
          <a:p>
            <a:pPr lvl="1">
              <a:spcBef>
                <a:spcPts val="200"/>
              </a:spcBef>
            </a:pPr>
            <a:r>
              <a:rPr lang="it-IT" dirty="0" smtClean="0"/>
              <a:t>È la misura del punto di retino espressa come % di punto</a:t>
            </a:r>
          </a:p>
          <a:p>
            <a:pPr>
              <a:spcBef>
                <a:spcPts val="1200"/>
              </a:spcBef>
            </a:pPr>
            <a:r>
              <a:rPr lang="it-IT" b="1" dirty="0" smtClean="0"/>
              <a:t>TVI:</a:t>
            </a:r>
            <a:r>
              <a:rPr lang="it-IT" dirty="0" smtClean="0"/>
              <a:t> </a:t>
            </a:r>
            <a:r>
              <a:rPr lang="it-IT" i="1" dirty="0" smtClean="0"/>
              <a:t>Aumento del punto di retino</a:t>
            </a:r>
          </a:p>
          <a:p>
            <a:pPr lvl="1">
              <a:spcBef>
                <a:spcPts val="200"/>
              </a:spcBef>
            </a:pPr>
            <a:r>
              <a:rPr lang="it-IT" dirty="0" smtClean="0"/>
              <a:t>Incremento del punto di retino dovuto all’ingrossamento del punto</a:t>
            </a:r>
          </a:p>
          <a:p>
            <a:pPr lvl="1">
              <a:spcBef>
                <a:spcPts val="200"/>
              </a:spcBef>
            </a:pPr>
            <a:r>
              <a:rPr lang="it-IT" sz="2100" dirty="0" smtClean="0"/>
              <a:t>Si misura come percentuale assoluta</a:t>
            </a:r>
            <a:br>
              <a:rPr lang="it-IT" sz="2100" dirty="0" smtClean="0"/>
            </a:br>
            <a:r>
              <a:rPr lang="it-IT" sz="2100" i="1" dirty="0" smtClean="0"/>
              <a:t>(es.) un punto di retino del 50% misurato in stampa come 65%, ha un valore </a:t>
            </a:r>
            <a:r>
              <a:rPr lang="it-IT" sz="2100" dirty="0" smtClean="0"/>
              <a:t>di </a:t>
            </a:r>
            <a:r>
              <a:rPr lang="it-IT" sz="2100" i="1" dirty="0" smtClean="0"/>
              <a:t>TVI pari a 15%</a:t>
            </a:r>
            <a:endParaRPr lang="it-IT" sz="2100" dirty="0" smtClean="0"/>
          </a:p>
        </p:txBody>
      </p:sp>
    </p:spTree>
    <p:extLst>
      <p:ext uri="{BB962C8B-B14F-4D97-AF65-F5344CB8AC3E}">
        <p14:creationId xmlns:p14="http://schemas.microsoft.com/office/powerpoint/2010/main" val="43284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Terminologia </a:t>
            </a:r>
            <a:r>
              <a:rPr lang="it-IT" sz="2800" dirty="0" smtClean="0"/>
              <a:t>(continua)</a:t>
            </a:r>
            <a:endParaRPr lang="it-IT" sz="3600" dirty="0"/>
          </a:p>
        </p:txBody>
      </p:sp>
      <p:sp>
        <p:nvSpPr>
          <p:cNvPr id="3" name="Text Placeholder 2"/>
          <p:cNvSpPr>
            <a:spLocks noGrp="1"/>
          </p:cNvSpPr>
          <p:nvPr>
            <p:ph type="body" sz="quarter" idx="11"/>
          </p:nvPr>
        </p:nvSpPr>
        <p:spPr>
          <a:xfrm>
            <a:off x="436563" y="1617663"/>
            <a:ext cx="8230392" cy="4886504"/>
          </a:xfrm>
        </p:spPr>
        <p:txBody>
          <a:bodyPr>
            <a:normAutofit fontScale="92500"/>
          </a:bodyPr>
          <a:lstStyle/>
          <a:p>
            <a:pPr>
              <a:spcBef>
                <a:spcPts val="1200"/>
              </a:spcBef>
            </a:pPr>
            <a:r>
              <a:rPr lang="it-IT" b="1" dirty="0" smtClean="0"/>
              <a:t>Uscita lineare:</a:t>
            </a:r>
            <a:r>
              <a:rPr lang="it-IT" dirty="0" smtClean="0"/>
              <a:t> il valore in stampa corrisponde esattamente al valore definito nel file digitale (ingresso = uscita) </a:t>
            </a:r>
          </a:p>
          <a:p>
            <a:pPr>
              <a:spcBef>
                <a:spcPts val="1200"/>
              </a:spcBef>
            </a:pPr>
            <a:endParaRPr lang="it-IT" dirty="0" smtClean="0"/>
          </a:p>
          <a:p>
            <a:pPr>
              <a:spcBef>
                <a:spcPts val="1200"/>
              </a:spcBef>
            </a:pPr>
            <a:endParaRPr lang="it-IT" dirty="0" smtClean="0"/>
          </a:p>
          <a:p>
            <a:pPr>
              <a:spcBef>
                <a:spcPts val="1200"/>
              </a:spcBef>
            </a:pPr>
            <a:endParaRPr lang="it-IT" dirty="0" smtClean="0"/>
          </a:p>
          <a:p>
            <a:pPr>
              <a:spcBef>
                <a:spcPts val="1200"/>
              </a:spcBef>
            </a:pPr>
            <a:endParaRPr lang="it-IT" dirty="0" smtClean="0"/>
          </a:p>
          <a:p>
            <a:pPr>
              <a:spcBef>
                <a:spcPts val="1200"/>
              </a:spcBef>
            </a:pPr>
            <a:r>
              <a:rPr lang="it-IT" altLang="en-US" b="1" dirty="0" smtClean="0">
                <a:solidFill>
                  <a:schemeClr val="tx1"/>
                </a:solidFill>
                <a:latin typeface="Arial" panose="020B0604020202020204" pitchFamily="34" charset="0"/>
              </a:rPr>
              <a:t>Curva di linearizzazione lastra:</a:t>
            </a:r>
            <a:r>
              <a:rPr lang="it-IT" altLang="en-US" dirty="0" smtClean="0">
                <a:solidFill>
                  <a:schemeClr val="tx1"/>
                </a:solidFill>
                <a:latin typeface="Arial" panose="020B0604020202020204" pitchFamily="34" charset="0"/>
              </a:rPr>
              <a:t> utilizzata per ottenere in lastra un comportamento lineare</a:t>
            </a:r>
            <a:endParaRPr lang="it-IT" altLang="en-US" i="1" dirty="0" smtClean="0">
              <a:solidFill>
                <a:schemeClr val="tx1"/>
              </a:solidFill>
              <a:latin typeface="Arial" panose="020B0604020202020204" pitchFamily="34" charset="0"/>
            </a:endParaRPr>
          </a:p>
          <a:p>
            <a:pPr>
              <a:spcBef>
                <a:spcPts val="1200"/>
              </a:spcBef>
            </a:pPr>
            <a:r>
              <a:rPr lang="it-IT" b="1" dirty="0" smtClean="0"/>
              <a:t>Curva di stampa:</a:t>
            </a:r>
            <a:r>
              <a:rPr lang="it-IT" dirty="0" smtClean="0"/>
              <a:t> usata per correggere i valori in lastra per far sì che il lavoro stampato rispecchi la condizione di stampa scelta</a:t>
            </a:r>
            <a:endParaRPr lang="en-US" dirty="0" smtClean="0"/>
          </a:p>
          <a:p>
            <a:endParaRPr lang="en-US" dirty="0" smtClean="0"/>
          </a:p>
          <a:p>
            <a:endParaRPr lang="en-US" dirty="0" smtClean="0"/>
          </a:p>
          <a:p>
            <a:pPr lvl="1"/>
            <a:endParaRPr lang="en-US" dirty="0" smtClean="0"/>
          </a:p>
          <a:p>
            <a:pPr lvl="1"/>
            <a:endParaRPr lang="en-US" dirty="0" smtClean="0"/>
          </a:p>
          <a:p>
            <a:endParaRPr lang="en-US" i="1" dirty="0"/>
          </a:p>
        </p:txBody>
      </p:sp>
      <p:pic>
        <p:nvPicPr>
          <p:cNvPr id="8" name="Picture 7"/>
          <p:cNvPicPr>
            <a:picLocks noChangeAspect="1"/>
          </p:cNvPicPr>
          <p:nvPr/>
        </p:nvPicPr>
        <p:blipFill>
          <a:blip r:embed="rId3"/>
          <a:stretch>
            <a:fillRect/>
          </a:stretch>
        </p:blipFill>
        <p:spPr>
          <a:xfrm>
            <a:off x="781636" y="2420327"/>
            <a:ext cx="1921807" cy="1918436"/>
          </a:xfrm>
          <a:prstGeom prst="rect">
            <a:avLst/>
          </a:prstGeom>
        </p:spPr>
      </p:pic>
    </p:spTree>
    <p:extLst>
      <p:ext uri="{BB962C8B-B14F-4D97-AF65-F5344CB8AC3E}">
        <p14:creationId xmlns:p14="http://schemas.microsoft.com/office/powerpoint/2010/main" val="383325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t-IT" sz="3600" dirty="0" smtClean="0"/>
              <a:t>Ingrossamento del punto atteso e voluto</a:t>
            </a:r>
            <a:endParaRPr lang="it-IT" sz="3600" dirty="0"/>
          </a:p>
        </p:txBody>
      </p:sp>
      <p:sp>
        <p:nvSpPr>
          <p:cNvPr id="3" name="Text Placeholder 2"/>
          <p:cNvSpPr>
            <a:spLocks noGrp="1"/>
          </p:cNvSpPr>
          <p:nvPr>
            <p:ph type="body" sz="quarter" idx="11"/>
          </p:nvPr>
        </p:nvSpPr>
        <p:spPr>
          <a:xfrm>
            <a:off x="436562" y="1617663"/>
            <a:ext cx="8484801" cy="4413250"/>
          </a:xfrm>
        </p:spPr>
        <p:txBody>
          <a:bodyPr>
            <a:normAutofit/>
          </a:bodyPr>
          <a:lstStyle/>
          <a:p>
            <a:pPr>
              <a:spcBef>
                <a:spcPts val="1200"/>
              </a:spcBef>
            </a:pPr>
            <a:r>
              <a:rPr lang="it-IT" dirty="0" smtClean="0"/>
              <a:t>Gli stampati non hanno una risposta lineare </a:t>
            </a:r>
          </a:p>
          <a:p>
            <a:pPr lvl="1">
              <a:spcBef>
                <a:spcPts val="1200"/>
              </a:spcBef>
            </a:pPr>
            <a:r>
              <a:rPr lang="it-IT" dirty="0" smtClean="0"/>
              <a:t>se stampassimo in modo lineare le stampe risulterebbero sbiadite</a:t>
            </a:r>
          </a:p>
          <a:p>
            <a:pPr>
              <a:spcBef>
                <a:spcPts val="1200"/>
              </a:spcBef>
            </a:pPr>
            <a:r>
              <a:rPr lang="it-IT" dirty="0" smtClean="0"/>
              <a:t>L’obbiettivo </a:t>
            </a:r>
            <a:r>
              <a:rPr lang="it-IT" dirty="0" smtClean="0">
                <a:solidFill>
                  <a:srgbClr val="C00000"/>
                </a:solidFill>
              </a:rPr>
              <a:t>non è eliminare</a:t>
            </a:r>
            <a:r>
              <a:rPr lang="it-IT" dirty="0" smtClean="0"/>
              <a:t> lo schiacciamento del punto, ma </a:t>
            </a:r>
            <a:r>
              <a:rPr lang="it-IT" dirty="0" smtClean="0">
                <a:solidFill>
                  <a:srgbClr val="C00000"/>
                </a:solidFill>
              </a:rPr>
              <a:t>tenerlo sotto controllo</a:t>
            </a:r>
          </a:p>
          <a:p>
            <a:pPr>
              <a:spcBef>
                <a:spcPts val="1200"/>
              </a:spcBef>
            </a:pPr>
            <a:r>
              <a:rPr lang="it-IT" dirty="0" smtClean="0"/>
              <a:t>Il tipo di obbiettivo varia in base allo schiacciamento desiderato</a:t>
            </a:r>
          </a:p>
          <a:p>
            <a:pPr lvl="1">
              <a:spcBef>
                <a:spcPts val="600"/>
              </a:spcBef>
            </a:pPr>
            <a:r>
              <a:rPr lang="it-IT" sz="2100" dirty="0" smtClean="0"/>
              <a:t>Ad es su una macchina piana con carta patinata lucida lo schiacciamento (TVI) desiderato è di circa il 18%-22%, che equivale ad una misura (EDA) del 50%=68%-72%</a:t>
            </a:r>
            <a:endParaRPr lang="it-IT" sz="2100" dirty="0"/>
          </a:p>
        </p:txBody>
      </p:sp>
    </p:spTree>
    <p:extLst>
      <p:ext uri="{BB962C8B-B14F-4D97-AF65-F5344CB8AC3E}">
        <p14:creationId xmlns:p14="http://schemas.microsoft.com/office/powerpoint/2010/main" val="3171294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B93B4C61F9EA4192CC6A8831FA3CD7" ma:contentTypeVersion="6" ma:contentTypeDescription="Create a new document." ma:contentTypeScope="" ma:versionID="002856e182cef945deff3db188a352cc">
  <xsd:schema xmlns:xsd="http://www.w3.org/2001/XMLSchema" xmlns:p="http://schemas.microsoft.com/office/2006/metadata/properties" xmlns:ns1="http://schemas.microsoft.com/sharepoint/v3" targetNamespace="http://schemas.microsoft.com/office/2006/metadata/properties" ma:root="true" ma:fieldsID="2d9f53027e0e86f806c5f46fb149790f" ns1:_="">
    <xsd:import namespace="http://schemas.microsoft.com/sharepoint/v3"/>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8" nillable="true" ma:displayName="E-Mail Sender" ma:hidden="true" ma:internalName="EmailSender">
      <xsd:simpleType>
        <xsd:restriction base="dms:Note"/>
      </xsd:simpleType>
    </xsd:element>
    <xsd:element name="EmailTo" ma:index="9" nillable="true" ma:displayName="E-Mail To" ma:hidden="true" ma:internalName="EmailTo">
      <xsd:simpleType>
        <xsd:restriction base="dms:Note"/>
      </xsd:simpleType>
    </xsd:element>
    <xsd:element name="EmailCc" ma:index="10" nillable="true" ma:displayName="E-Mail Cc" ma:hidden="true" ma:internalName="EmailCc">
      <xsd:simpleType>
        <xsd:restriction base="dms:Note"/>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EmailTo xmlns="http://schemas.microsoft.com/sharepoint/v3"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Props1.xml><?xml version="1.0" encoding="utf-8"?>
<ds:datastoreItem xmlns:ds="http://schemas.openxmlformats.org/officeDocument/2006/customXml" ds:itemID="{1A47460C-9CFD-4117-9238-5D9F167B4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5DF9271-5C15-4B70-BDE1-49FE0BA84918}">
  <ds:schemaRefs>
    <ds:schemaRef ds:uri="http://schemas.microsoft.com/sharepoint/v3/contenttype/forms"/>
  </ds:schemaRefs>
</ds:datastoreItem>
</file>

<file path=customXml/itemProps3.xml><?xml version="1.0" encoding="utf-8"?>
<ds:datastoreItem xmlns:ds="http://schemas.openxmlformats.org/officeDocument/2006/customXml" ds:itemID="{AF28D39F-AAD8-4828-9AD5-A826BB01B4FC}">
  <ds:schemaRefs>
    <ds:schemaRef ds:uri="http://schemas.microsoft.com/office/2006/metadata/properties"/>
    <ds:schemaRef ds:uri="http://purl.org/dc/terms/"/>
    <ds:schemaRef ds:uri="http://purl.org/dc/elements/1.1/"/>
    <ds:schemaRef ds:uri="http://purl.org/dc/dcmitype/"/>
    <ds:schemaRef ds:uri="http://schemas.microsoft.com/office/2006/documentManagement/types"/>
    <ds:schemaRef ds:uri="http://www.w3.org/XML/1998/namespace"/>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13640</TotalTime>
  <Words>2557</Words>
  <Application>Microsoft Office PowerPoint</Application>
  <PresentationFormat>On-screen Show (4:3)</PresentationFormat>
  <Paragraphs>319</Paragraphs>
  <Slides>29</Slides>
  <Notes>19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29</vt:i4>
      </vt:variant>
    </vt:vector>
  </HeadingPairs>
  <TitlesOfParts>
    <vt:vector size="36" baseType="lpstr">
      <vt:lpstr>Arial</vt:lpstr>
      <vt:lpstr>Calibri</vt:lpstr>
      <vt:lpstr>Times</vt:lpstr>
      <vt:lpstr>Whitney K Semibold</vt:lpstr>
      <vt:lpstr>Office Theme</vt:lpstr>
      <vt:lpstr>1_Office Theme</vt:lpstr>
      <vt:lpstr>Custom Design</vt:lpstr>
      <vt:lpstr>PowerPoint Presentation</vt:lpstr>
      <vt:lpstr>Cos’è ColorFlow ?</vt:lpstr>
      <vt:lpstr>Corso su ColorFlow edizione Workflow</vt:lpstr>
      <vt:lpstr>PowerPoint Presentation</vt:lpstr>
      <vt:lpstr>Cos’è il controllo di processo ?</vt:lpstr>
      <vt:lpstr>Le fasi del Controllo di Processo</vt:lpstr>
      <vt:lpstr>Terminologia</vt:lpstr>
      <vt:lpstr>Terminologia (continua)</vt:lpstr>
      <vt:lpstr>Ingrossamento del punto atteso e voluto</vt:lpstr>
      <vt:lpstr>Cosa influenza lo schiacciamento del punto ? (TVI)</vt:lpstr>
      <vt:lpstr>Obiettivo di riferimento</vt:lpstr>
      <vt:lpstr>Gestire il bilanciamento dei grigi</vt:lpstr>
      <vt:lpstr>Condizioni di stampa particolari e Curve</vt:lpstr>
      <vt:lpstr>PowerPoint Presentation</vt:lpstr>
      <vt:lpstr>PowerPoint Presentation</vt:lpstr>
      <vt:lpstr>ColorFlow versioni</vt:lpstr>
      <vt:lpstr>Oltre l’edizione Workflow…</vt:lpstr>
      <vt:lpstr>ColorFlow Edizione Workflow</vt:lpstr>
      <vt:lpstr>Curve di linearizzazione lastra</vt:lpstr>
      <vt:lpstr>Curve di stampa</vt:lpstr>
      <vt:lpstr>Usare le vecchie curve Harmony</vt:lpstr>
      <vt:lpstr>Usare le curve di ColorFlow in Prinergy</vt:lpstr>
      <vt:lpstr>Usare le curve di ColorFlow in Prinergy</vt:lpstr>
      <vt:lpstr>Verifiche e Reportistica</vt:lpstr>
      <vt:lpstr>PowerPoint Presentation</vt:lpstr>
      <vt:lpstr>Attività di auto-apprendimento</vt:lpstr>
      <vt:lpstr>Domande…</vt:lpstr>
      <vt:lpstr>Contatti di riferimento</vt:lpstr>
      <vt:lpstr>PowerPoint Presentation</vt:lpstr>
    </vt:vector>
  </TitlesOfParts>
  <Company>Eastman Kodak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Zmetana, Stephen</dc:creator>
  <cp:keywords/>
  <cp:lastModifiedBy>Li, Lisha</cp:lastModifiedBy>
  <cp:revision>575</cp:revision>
  <cp:lastPrinted>2016-03-30T18:08:09Z</cp:lastPrinted>
  <dcterms:created xsi:type="dcterms:W3CDTF">2015-08-10T13:17:04Z</dcterms:created>
  <dcterms:modified xsi:type="dcterms:W3CDTF">2016-05-18T18:21:21Z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0x010100EFB93B4C61F9EA4192CC6A8831FA3CD7</vt:lpwstr>
  </property>
</Properties>
</file>