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 id="2147483723" r:id="rId5"/>
    <p:sldMasterId id="2147483698" r:id="rId6"/>
  </p:sldMasterIdLst>
  <p:notesMasterIdLst>
    <p:notesMasterId r:id="rId35"/>
  </p:notesMasterIdLst>
  <p:handoutMasterIdLst>
    <p:handoutMasterId r:id="rId36"/>
  </p:handoutMasterIdLst>
  <p:sldIdLst>
    <p:sldId id="335" r:id="rId7"/>
    <p:sldId id="386" r:id="rId8"/>
    <p:sldId id="387" r:id="rId9"/>
    <p:sldId id="364" r:id="rId10"/>
    <p:sldId id="388" r:id="rId11"/>
    <p:sldId id="389" r:id="rId12"/>
    <p:sldId id="390" r:id="rId13"/>
    <p:sldId id="391" r:id="rId14"/>
    <p:sldId id="392" r:id="rId15"/>
    <p:sldId id="393" r:id="rId16"/>
    <p:sldId id="394" r:id="rId17"/>
    <p:sldId id="395" r:id="rId18"/>
    <p:sldId id="396" r:id="rId19"/>
    <p:sldId id="363" r:id="rId20"/>
    <p:sldId id="361" r:id="rId21"/>
    <p:sldId id="398" r:id="rId22"/>
    <p:sldId id="399" r:id="rId23"/>
    <p:sldId id="400" r:id="rId24"/>
    <p:sldId id="401" r:id="rId25"/>
    <p:sldId id="402" r:id="rId26"/>
    <p:sldId id="407" r:id="rId27"/>
    <p:sldId id="405" r:id="rId28"/>
    <p:sldId id="406" r:id="rId29"/>
    <p:sldId id="404" r:id="rId30"/>
    <p:sldId id="362" r:id="rId31"/>
    <p:sldId id="403" r:id="rId32"/>
    <p:sldId id="408" r:id="rId33"/>
    <p:sldId id="342" r:id="rId34"/>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6">
          <p15:clr>
            <a:srgbClr val="A4A3A4"/>
          </p15:clr>
        </p15:guide>
        <p15:guide id="2" pos="2856" userDrawn="1">
          <p15:clr>
            <a:srgbClr val="A4A3A4"/>
          </p15:clr>
        </p15:guide>
        <p15:guide id="3" orient="horz" pos="886">
          <p15:clr>
            <a:srgbClr val="A4A3A4"/>
          </p15:clr>
        </p15:guide>
        <p15:guide id="4" orient="horz" pos="213">
          <p15:clr>
            <a:srgbClr val="A4A3A4"/>
          </p15:clr>
        </p15:guide>
        <p15:guide id="5" pos="2158">
          <p15:clr>
            <a:srgbClr val="A4A3A4"/>
          </p15:clr>
        </p15:guide>
        <p15:guide id="6" pos="1896">
          <p15:clr>
            <a:srgbClr val="A4A3A4"/>
          </p15:clr>
        </p15:guide>
        <p15:guide id="7" pos="1272">
          <p15:clr>
            <a:srgbClr val="A4A3A4"/>
          </p15:clr>
        </p15:guide>
        <p15:guide id="8" orient="horz" pos="303">
          <p15:clr>
            <a:srgbClr val="A4A3A4"/>
          </p15:clr>
        </p15:guide>
        <p15:guide id="9" pos="4458">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C99"/>
    <a:srgbClr val="FFC12F"/>
    <a:srgbClr val="F3F3F1"/>
    <a:srgbClr val="C8C8C0"/>
    <a:srgbClr val="FFFFCC"/>
    <a:srgbClr val="FFCC00"/>
    <a:srgbClr val="FFCD36"/>
    <a:srgbClr val="F6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44" autoAdjust="0"/>
    <p:restoredTop sz="84902" autoAdjust="0"/>
  </p:normalViewPr>
  <p:slideViewPr>
    <p:cSldViewPr snapToGrid="0">
      <p:cViewPr varScale="1">
        <p:scale>
          <a:sx n="95" d="100"/>
          <a:sy n="95" d="100"/>
        </p:scale>
        <p:origin x="1044" y="78"/>
      </p:cViewPr>
      <p:guideLst>
        <p:guide orient="horz" pos="3336"/>
        <p:guide pos="2856"/>
        <p:guide orient="horz" pos="886"/>
        <p:guide orient="horz" pos="213"/>
        <p:guide pos="2158"/>
        <p:guide pos="1896"/>
        <p:guide pos="1272"/>
        <p:guide orient="horz" pos="303"/>
        <p:guide pos="44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71" d="100"/>
          <a:sy n="71" d="100"/>
        </p:scale>
        <p:origin x="2058"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100">
                <a:latin typeface="Arial" panose="020B0604020202020204" pitchFamily="34" charset="0"/>
                <a:cs typeface="Arial" panose="020B0604020202020204" pitchFamily="34" charset="0"/>
              </a:defRPr>
            </a:lvl1pPr>
          </a:lstStyle>
          <a:p>
            <a:r>
              <a:rPr lang="en-US" dirty="0" smtClean="0"/>
              <a:t>Eastman Kodak Company</a:t>
            </a:r>
            <a:endParaRPr lang="en-US" dirty="0"/>
          </a:p>
        </p:txBody>
      </p:sp>
      <p:sp>
        <p:nvSpPr>
          <p:cNvPr id="7"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100">
                <a:latin typeface="Arial" panose="020B0604020202020204" pitchFamily="34" charset="0"/>
                <a:cs typeface="Arial" panose="020B0604020202020204" pitchFamily="34" charset="0"/>
              </a:defRPr>
            </a:lvl1pPr>
          </a:lstStyle>
          <a:p>
            <a:fld id="{C14FC172-0BE5-4993-81CB-D304E931D487}" type="datetime1">
              <a:rPr lang="en-US" smtClean="0"/>
              <a:t>5/17/2016</a:t>
            </a:fld>
            <a:endParaRPr lang="en-US" dirty="0"/>
          </a:p>
        </p:txBody>
      </p:sp>
      <p:sp>
        <p:nvSpPr>
          <p:cNvPr id="8" name="Footer Placeholder 5"/>
          <p:cNvSpPr>
            <a:spLocks noGrp="1"/>
          </p:cNvSpPr>
          <p:nvPr>
            <p:ph type="ftr" sz="quarter" idx="2"/>
          </p:nvPr>
        </p:nvSpPr>
        <p:spPr>
          <a:xfrm>
            <a:off x="-2" y="9119474"/>
            <a:ext cx="7315201" cy="481726"/>
          </a:xfrm>
          <a:prstGeom prst="rect">
            <a:avLst/>
          </a:prstGeom>
        </p:spPr>
        <p:txBody>
          <a:bodyPr vert="horz" lIns="96661" tIns="48331" rIns="96661" bIns="48331" rtlCol="0" anchor="b"/>
          <a:lstStyle>
            <a:lvl1pPr algn="l">
              <a:defRPr sz="1100">
                <a:latin typeface="Arial" panose="020B0604020202020204" pitchFamily="34" charset="0"/>
                <a:cs typeface="Arial" panose="020B0604020202020204" pitchFamily="34" charset="0"/>
              </a:defRPr>
            </a:lvl1pPr>
          </a:lstStyle>
          <a:p>
            <a:r>
              <a:rPr lang="en-US" dirty="0" smtClean="0"/>
              <a:t>© 2015 Kodak. 			Kodak is a trademark of Eastman Kodak Company. </a:t>
            </a:r>
            <a:endParaRPr lang="en-US" dirty="0"/>
          </a:p>
        </p:txBody>
      </p:sp>
      <p:sp>
        <p:nvSpPr>
          <p:cNvPr id="9" name="Slide Number Placeholder 6"/>
          <p:cNvSpPr>
            <a:spLocks noGrp="1"/>
          </p:cNvSpPr>
          <p:nvPr>
            <p:ph type="sldNum" sz="quarter" idx="3"/>
          </p:nvPr>
        </p:nvSpPr>
        <p:spPr>
          <a:xfrm>
            <a:off x="6481823" y="9119474"/>
            <a:ext cx="831684" cy="481726"/>
          </a:xfrm>
          <a:prstGeom prst="rect">
            <a:avLst/>
          </a:prstGeom>
        </p:spPr>
        <p:txBody>
          <a:bodyPr vert="horz" lIns="96661" tIns="48331" rIns="96661" bIns="48331" rtlCol="0" anchor="b"/>
          <a:lstStyle>
            <a:lvl1pPr algn="r">
              <a:defRPr sz="11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dirty="0"/>
          </a:p>
        </p:txBody>
      </p:sp>
    </p:spTree>
    <p:extLst>
      <p:ext uri="{BB962C8B-B14F-4D97-AF65-F5344CB8AC3E}">
        <p14:creationId xmlns:p14="http://schemas.microsoft.com/office/powerpoint/2010/main" val="291023334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100">
                <a:latin typeface="Arial" panose="020B0604020202020204" pitchFamily="34" charset="0"/>
                <a:cs typeface="Arial" panose="020B0604020202020204" pitchFamily="34" charset="0"/>
              </a:defRPr>
            </a:lvl1pPr>
          </a:lstStyle>
          <a:p>
            <a:r>
              <a:rPr lang="en-US" dirty="0" smtClean="0"/>
              <a:t>Eastman Kodak Company</a:t>
            </a:r>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100">
                <a:latin typeface="Arial" panose="020B0604020202020204" pitchFamily="34" charset="0"/>
                <a:cs typeface="Arial" panose="020B0604020202020204" pitchFamily="34" charset="0"/>
              </a:defRPr>
            </a:lvl1pPr>
          </a:lstStyle>
          <a:p>
            <a:fld id="{16C8F643-CE36-4CC3-8722-1CF55114CBC5}" type="datetime1">
              <a:rPr lang="en-US" smtClean="0"/>
              <a:t>5/17/2016</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119474"/>
            <a:ext cx="7315201" cy="481726"/>
          </a:xfrm>
          <a:prstGeom prst="rect">
            <a:avLst/>
          </a:prstGeom>
        </p:spPr>
        <p:txBody>
          <a:bodyPr vert="horz" lIns="96661" tIns="48331" rIns="96661" bIns="48331" rtlCol="0" anchor="b"/>
          <a:lstStyle>
            <a:lvl1pPr algn="l">
              <a:defRPr sz="1100">
                <a:latin typeface="Arial" panose="020B0604020202020204" pitchFamily="34" charset="0"/>
                <a:cs typeface="Arial" panose="020B0604020202020204" pitchFamily="34" charset="0"/>
              </a:defRPr>
            </a:lvl1pPr>
          </a:lstStyle>
          <a:p>
            <a:r>
              <a:rPr lang="en-US" dirty="0" smtClean="0"/>
              <a:t>© 2015 Kodak. 			Kodak is a trademark of Eastman Kodak Company. </a:t>
            </a:r>
            <a:endParaRPr lang="en-US" dirty="0"/>
          </a:p>
        </p:txBody>
      </p:sp>
      <p:sp>
        <p:nvSpPr>
          <p:cNvPr id="7" name="Slide Number Placeholder 6"/>
          <p:cNvSpPr>
            <a:spLocks noGrp="1"/>
          </p:cNvSpPr>
          <p:nvPr>
            <p:ph type="sldNum" sz="quarter" idx="5"/>
          </p:nvPr>
        </p:nvSpPr>
        <p:spPr>
          <a:xfrm>
            <a:off x="6481823" y="9119474"/>
            <a:ext cx="831684" cy="481726"/>
          </a:xfrm>
          <a:prstGeom prst="rect">
            <a:avLst/>
          </a:prstGeom>
        </p:spPr>
        <p:txBody>
          <a:bodyPr vert="horz" lIns="96661" tIns="48331" rIns="96661" bIns="48331" rtlCol="0" anchor="b"/>
          <a:lstStyle>
            <a:lvl1pPr algn="r">
              <a:defRPr sz="11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dirty="0"/>
          </a:p>
        </p:txBody>
      </p:sp>
    </p:spTree>
    <p:extLst>
      <p:ext uri="{BB962C8B-B14F-4D97-AF65-F5344CB8AC3E}">
        <p14:creationId xmlns:p14="http://schemas.microsoft.com/office/powerpoint/2010/main" val="227264179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a:t>
            </a:fld>
            <a:endParaRPr lang="en-US" dirty="0"/>
          </a:p>
        </p:txBody>
      </p:sp>
    </p:spTree>
    <p:extLst>
      <p:ext uri="{BB962C8B-B14F-4D97-AF65-F5344CB8AC3E}">
        <p14:creationId xmlns:p14="http://schemas.microsoft.com/office/powerpoint/2010/main" val="1950249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17</a:t>
            </a:fld>
            <a:endParaRPr lang="en-US" dirty="0"/>
          </a:p>
        </p:txBody>
      </p:sp>
    </p:spTree>
    <p:extLst>
      <p:ext uri="{BB962C8B-B14F-4D97-AF65-F5344CB8AC3E}">
        <p14:creationId xmlns:p14="http://schemas.microsoft.com/office/powerpoint/2010/main" val="2149426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Color Setups and Device Conditions on the right side</a:t>
            </a:r>
            <a:r>
              <a:rPr lang="en-US" b="0" baseline="0" dirty="0" smtClean="0"/>
              <a:t> of the UI</a:t>
            </a:r>
            <a:r>
              <a:rPr lang="en-US" b="0" dirty="0" smtClean="0"/>
              <a:t> are only of concern when doing full Color Relationship</a:t>
            </a:r>
            <a:r>
              <a:rPr lang="en-US" b="0" baseline="0" dirty="0" smtClean="0"/>
              <a:t> Management (CRM).</a:t>
            </a:r>
          </a:p>
          <a:p>
            <a:r>
              <a:rPr lang="en-US" b="0" baseline="0" dirty="0" smtClean="0"/>
              <a:t>Ink Optimization is the conversion of color to remove the maximum amount of expensive CMY inks and replace with black (also referred to as Heavy Gray Component Replacement (GCR).  Ink optimization also provides greater press stability and renders more detail in images.</a:t>
            </a:r>
          </a:p>
          <a:p>
            <a:endParaRPr lang="en-US" b="0" baseline="0" dirty="0" smtClean="0"/>
          </a:p>
          <a:p>
            <a:pPr defTabSz="966612">
              <a:defRPr/>
            </a:pPr>
            <a:r>
              <a:rPr lang="en-US" dirty="0" smtClean="0"/>
              <a:t>Device Conditions and Color Setups relevant only for ColorFlow Pro and full Color Relationship Management (CRM)</a:t>
            </a:r>
          </a:p>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18</a:t>
            </a:fld>
            <a:endParaRPr lang="en-US" dirty="0"/>
          </a:p>
        </p:txBody>
      </p:sp>
    </p:spTree>
    <p:extLst>
      <p:ext uri="{BB962C8B-B14F-4D97-AF65-F5344CB8AC3E}">
        <p14:creationId xmlns:p14="http://schemas.microsoft.com/office/powerpoint/2010/main" val="2334921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Plates are typically measured with Reflection Densitometers.</a:t>
            </a:r>
            <a:r>
              <a:rPr lang="en-US" b="0" baseline="0" dirty="0" smtClean="0"/>
              <a:t> Densitometers are not capable of understanding color, only how much light is reflected off image.</a:t>
            </a:r>
            <a:endParaRPr lang="en-US" b="0" dirty="0" smtClean="0"/>
          </a:p>
          <a:p>
            <a:endParaRPr lang="en-US" b="0" dirty="0" smtClean="0"/>
          </a:p>
          <a:p>
            <a:r>
              <a:rPr lang="en-US" b="1" dirty="0" smtClean="0"/>
              <a:t>Harmony</a:t>
            </a:r>
            <a:r>
              <a:rPr lang="en-US" b="1" baseline="0" dirty="0" smtClean="0"/>
              <a:t> Curve import. </a:t>
            </a:r>
            <a:r>
              <a:rPr lang="en-US" b="0" baseline="0" dirty="0" smtClean="0"/>
              <a:t>You can select imported Harmony curves for use in ColorFlow, but you can only edit a Derived Curve (Harmony curve with a defined Target and a measured response) after copying it. It’s less work to just create a new Plate calibration curve from scratch). </a:t>
            </a:r>
            <a:r>
              <a:rPr lang="en-US" b="1" baseline="0" dirty="0" smtClean="0"/>
              <a:t>Recommendation: </a:t>
            </a:r>
            <a:r>
              <a:rPr lang="en-US" b="0" baseline="0" dirty="0" smtClean="0"/>
              <a:t>don’t use legacy Plate Calibration curves, create new ones.</a:t>
            </a:r>
          </a:p>
          <a:p>
            <a:endParaRPr lang="en-US" b="0" baseline="0" dirty="0" smtClean="0"/>
          </a:p>
          <a:p>
            <a:r>
              <a:rPr lang="en-US" b="1" baseline="0" dirty="0" smtClean="0"/>
              <a:t>Plate Control Strip: </a:t>
            </a:r>
            <a:r>
              <a:rPr lang="en-US" b="0" baseline="0" dirty="0" smtClean="0"/>
              <a:t>example of typical control strip used for calibrating </a:t>
            </a:r>
            <a:r>
              <a:rPr lang="en-US" b="0" baseline="0" dirty="0" err="1" smtClean="0"/>
              <a:t>platesetter</a:t>
            </a:r>
            <a:r>
              <a:rPr lang="en-US" b="0" baseline="0" dirty="0" smtClean="0"/>
              <a:t> and linearizing plate output.</a:t>
            </a:r>
          </a:p>
          <a:p>
            <a:endParaRPr lang="en-US" b="0" baseline="0" dirty="0" smtClean="0"/>
          </a:p>
          <a:p>
            <a:r>
              <a:rPr lang="en-US" b="0" baseline="0" dirty="0" smtClean="0"/>
              <a:t>PREP: Have a printed proof of a Tint Ramp, and a Tint Set containing only 50% and use a hand-held i1Pro to measure just the 50% values on the Tint Ramp.</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19</a:t>
            </a:fld>
            <a:endParaRPr lang="en-US" dirty="0"/>
          </a:p>
        </p:txBody>
      </p:sp>
    </p:spTree>
    <p:extLst>
      <p:ext uri="{BB962C8B-B14F-4D97-AF65-F5344CB8AC3E}">
        <p14:creationId xmlns:p14="http://schemas.microsoft.com/office/powerpoint/2010/main" val="2779035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Printed charts are read with Spectrophotometers, which are capable of understanding color, not just density.</a:t>
            </a:r>
          </a:p>
          <a:p>
            <a:endParaRPr lang="en-US" b="0" baseline="0" dirty="0" smtClean="0"/>
          </a:p>
          <a:p>
            <a:r>
              <a:rPr lang="en-US" b="0" baseline="0" dirty="0" smtClean="0"/>
              <a:t>Transfer Curves – typically used for “shop standards” (doing what the pressman asks for…)</a:t>
            </a:r>
          </a:p>
          <a:p>
            <a:r>
              <a:rPr lang="en-US" b="0" baseline="0" dirty="0" smtClean="0"/>
              <a:t>Calibration Curves – used for matching standard reference conditions</a:t>
            </a:r>
          </a:p>
          <a:p>
            <a:pPr lvl="0"/>
            <a:endParaRPr lang="en-US" b="0" baseline="0" dirty="0" smtClean="0"/>
          </a:p>
          <a:p>
            <a:pPr lvl="0"/>
            <a:r>
              <a:rPr lang="en-US" b="1" baseline="0" dirty="0" smtClean="0"/>
              <a:t>Calibration Curve methodology</a:t>
            </a:r>
            <a:r>
              <a:rPr lang="en-US" b="0" baseline="0" dirty="0" smtClean="0"/>
              <a:t>: </a:t>
            </a:r>
            <a:r>
              <a:rPr lang="en-US" dirty="0" smtClean="0"/>
              <a:t>Print and measure a chart for a new Device Condition</a:t>
            </a:r>
          </a:p>
          <a:p>
            <a:pPr lvl="1"/>
            <a:r>
              <a:rPr lang="en-US" sz="2000" dirty="0"/>
              <a:t>Tint Ramp chart for tonal control</a:t>
            </a:r>
          </a:p>
          <a:p>
            <a:pPr lvl="1"/>
            <a:r>
              <a:rPr lang="en-US" sz="2000" dirty="0"/>
              <a:t>P2P chart for tonal control with gray balance</a:t>
            </a:r>
          </a:p>
          <a:p>
            <a:pPr lvl="0"/>
            <a:r>
              <a:rPr lang="en-US" sz="2000" b="1" dirty="0"/>
              <a:t>Device Condition: </a:t>
            </a:r>
            <a:r>
              <a:rPr lang="en-US" sz="2000" dirty="0"/>
              <a:t>all print factors which result in a unique print condition. Press, Inks, Substrate, screening, other factors.</a:t>
            </a:r>
          </a:p>
          <a:p>
            <a:pPr lvl="0"/>
            <a:endParaRPr lang="en-US" sz="2000" dirty="0"/>
          </a:p>
          <a:p>
            <a:pPr lvl="0"/>
            <a:r>
              <a:rPr lang="en-US" sz="2000" dirty="0"/>
              <a:t>“Show Curve in Prinergy” don’t forget curves must be enabled to be visible in Prinergy.</a:t>
            </a:r>
          </a:p>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20</a:t>
            </a:fld>
            <a:endParaRPr lang="en-US" dirty="0"/>
          </a:p>
        </p:txBody>
      </p:sp>
    </p:spTree>
    <p:extLst>
      <p:ext uri="{BB962C8B-B14F-4D97-AF65-F5344CB8AC3E}">
        <p14:creationId xmlns:p14="http://schemas.microsoft.com/office/powerpoint/2010/main" val="2546024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If there are no edit</a:t>
            </a:r>
            <a:r>
              <a:rPr lang="en-US" b="0" baseline="0" dirty="0" smtClean="0"/>
              <a:t>s required to existing Harmony Curves, there is no value added in importing into ColorFlow. Of course, if you need to “mix and match” Harmony Plate Curves with ColorFlow Calibration Curves (or vice versa), then you will have to migrate the Harmony curves to ColorFlow in order to access from the same Curve Source.</a:t>
            </a:r>
          </a:p>
          <a:p>
            <a:pPr lvl="0"/>
            <a:endParaRPr lang="en-US" b="0" baseline="0" dirty="0" smtClean="0"/>
          </a:p>
          <a:p>
            <a:pPr lvl="0"/>
            <a:r>
              <a:rPr lang="en-US" b="0" baseline="0" dirty="0" smtClean="0"/>
              <a:t>Have a </a:t>
            </a:r>
            <a:r>
              <a:rPr lang="en-US" b="0" baseline="0" dirty="0" err="1" smtClean="0"/>
              <a:t>Harmony.hmy</a:t>
            </a:r>
            <a:r>
              <a:rPr lang="en-US" b="0" baseline="0" dirty="0" smtClean="0"/>
              <a:t> set of curves for import. Have both Transfer/Derived Curves for both Plate and Print Curves. (Using </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21</a:t>
            </a:fld>
            <a:endParaRPr lang="en-US" dirty="0"/>
          </a:p>
        </p:txBody>
      </p:sp>
    </p:spTree>
    <p:extLst>
      <p:ext uri="{BB962C8B-B14F-4D97-AF65-F5344CB8AC3E}">
        <p14:creationId xmlns:p14="http://schemas.microsoft.com/office/powerpoint/2010/main" val="1940161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22</a:t>
            </a:fld>
            <a:endParaRPr lang="en-US" dirty="0"/>
          </a:p>
        </p:txBody>
      </p:sp>
    </p:spTree>
    <p:extLst>
      <p:ext uri="{BB962C8B-B14F-4D97-AF65-F5344CB8AC3E}">
        <p14:creationId xmlns:p14="http://schemas.microsoft.com/office/powerpoint/2010/main" val="2002379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Use the Tonal Control…. Button in Output Process Templates to adjust </a:t>
            </a:r>
            <a:r>
              <a:rPr lang="en-US" b="0" baseline="0" dirty="0" smtClean="0"/>
              <a:t>tonal output on the fly.</a:t>
            </a:r>
          </a:p>
          <a:p>
            <a:pPr lvl="0"/>
            <a:endParaRPr lang="en-US" b="0" baseline="0" dirty="0" smtClean="0"/>
          </a:p>
          <a:p>
            <a:pPr lvl="0"/>
            <a:r>
              <a:rPr lang="en-US" b="0" baseline="0" dirty="0" smtClean="0"/>
              <a:t>Curves used and adjustments applied are recorded in Job History.</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23</a:t>
            </a:fld>
            <a:endParaRPr lang="en-US" dirty="0"/>
          </a:p>
        </p:txBody>
      </p:sp>
    </p:spTree>
    <p:extLst>
      <p:ext uri="{BB962C8B-B14F-4D97-AF65-F5344CB8AC3E}">
        <p14:creationId xmlns:p14="http://schemas.microsoft.com/office/powerpoint/2010/main" val="2923122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24</a:t>
            </a:fld>
            <a:endParaRPr lang="en-US" dirty="0"/>
          </a:p>
        </p:txBody>
      </p:sp>
    </p:spTree>
    <p:extLst>
      <p:ext uri="{BB962C8B-B14F-4D97-AF65-F5344CB8AC3E}">
        <p14:creationId xmlns:p14="http://schemas.microsoft.com/office/powerpoint/2010/main" val="161597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0" dirty="0" smtClean="0"/>
              <a:t>Instructional movies</a:t>
            </a:r>
            <a:r>
              <a:rPr lang="en-US" b="0" baseline="0" dirty="0" smtClean="0"/>
              <a:t> available for some activities: </a:t>
            </a:r>
            <a:endParaRPr lang="en-US" b="0" dirty="0" smtClean="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26</a:t>
            </a:fld>
            <a:endParaRPr lang="en-US" dirty="0"/>
          </a:p>
        </p:txBody>
      </p:sp>
    </p:spTree>
    <p:extLst>
      <p:ext uri="{BB962C8B-B14F-4D97-AF65-F5344CB8AC3E}">
        <p14:creationId xmlns:p14="http://schemas.microsoft.com/office/powerpoint/2010/main" val="3077506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Predictable</a:t>
            </a:r>
            <a:r>
              <a:rPr lang="en-US" baseline="0" dirty="0" smtClean="0"/>
              <a:t> means that you expect to get the same results on your press today that you got yesterday. </a:t>
            </a:r>
          </a:p>
          <a:p>
            <a:r>
              <a:rPr lang="en-US" baseline="0" dirty="0" smtClean="0"/>
              <a:t>Predictable means that you can create a proof that adequately represents how the job will print on press.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5</a:t>
            </a:fld>
            <a:endParaRPr lang="en-US" dirty="0"/>
          </a:p>
        </p:txBody>
      </p:sp>
    </p:spTree>
    <p:extLst>
      <p:ext uri="{BB962C8B-B14F-4D97-AF65-F5344CB8AC3E}">
        <p14:creationId xmlns:p14="http://schemas.microsoft.com/office/powerpoint/2010/main" val="573900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Monitoring Print Density and Dot Gain are the two more important quality metrics.</a:t>
            </a:r>
          </a:p>
          <a:p>
            <a:endParaRPr lang="en-US" dirty="0" smtClean="0"/>
          </a:p>
          <a:p>
            <a:r>
              <a:rPr lang="en-US" dirty="0" smtClean="0"/>
              <a:t>*EDA: halftone dot sizes are not actually directly measured, they are </a:t>
            </a:r>
            <a:r>
              <a:rPr lang="en-US" baseline="0" dirty="0" smtClean="0"/>
              <a:t>calculated from Density Measurements using the Murray-Davis equation.</a:t>
            </a:r>
            <a:endParaRPr lang="en-US" dirty="0" smtClean="0"/>
          </a:p>
          <a:p>
            <a:endParaRPr lang="en-US" dirty="0" smtClean="0"/>
          </a:p>
          <a:p>
            <a:r>
              <a:rPr lang="en-US" dirty="0" smtClean="0"/>
              <a:t>Excellent</a:t>
            </a:r>
            <a:r>
              <a:rPr lang="en-US" baseline="0" dirty="0" smtClean="0"/>
              <a:t> Reference Document: “</a:t>
            </a:r>
            <a:r>
              <a:rPr lang="en-US" baseline="0" dirty="0" err="1" smtClean="0"/>
              <a:t>Xrite</a:t>
            </a:r>
            <a:r>
              <a:rPr lang="en-US" baseline="0" dirty="0" smtClean="0"/>
              <a:t> Guide to Understanding Graphic Arts densitometry” https://www.xrite.com/documents/literature/en/L7-093_Understand_Dens_en.pdf. Supply to students as a handout? Discusses Murray-Davis equation. Also discusses other aspects of Print Quality Control, such as Apparent Trap, Print Contrast, Hue Error and Grayness values.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7</a:t>
            </a:fld>
            <a:endParaRPr lang="en-US" dirty="0"/>
          </a:p>
        </p:txBody>
      </p:sp>
    </p:spTree>
    <p:extLst>
      <p:ext uri="{BB962C8B-B14F-4D97-AF65-F5344CB8AC3E}">
        <p14:creationId xmlns:p14="http://schemas.microsoft.com/office/powerpoint/2010/main" val="2182889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EDA: halftone dot sizes are not actually directly measured, they are </a:t>
            </a:r>
            <a:r>
              <a:rPr lang="en-US" baseline="0" dirty="0" smtClean="0"/>
              <a:t>calculated from Density Measurements using the Murray-Davis equation.</a:t>
            </a:r>
            <a:endParaRPr lang="en-US" dirty="0" smtClean="0"/>
          </a:p>
          <a:p>
            <a:endParaRPr lang="en-US" dirty="0" smtClean="0"/>
          </a:p>
          <a:p>
            <a:r>
              <a:rPr lang="en-US" dirty="0" smtClean="0"/>
              <a:t>Excellent</a:t>
            </a:r>
            <a:r>
              <a:rPr lang="en-US" baseline="0" dirty="0" smtClean="0"/>
              <a:t> Reference Document: “</a:t>
            </a:r>
            <a:r>
              <a:rPr lang="en-US" baseline="0" dirty="0" err="1" smtClean="0"/>
              <a:t>Xrite</a:t>
            </a:r>
            <a:r>
              <a:rPr lang="en-US" baseline="0" dirty="0" smtClean="0"/>
              <a:t> Guide to Understanding Graphic Arts densitometry” https://www.xrite.com/documents/literature/en/L7-093_Understand_Dens_en.pdf. Supply to students as a handout? </a:t>
            </a:r>
            <a:r>
              <a:rPr lang="en-US" baseline="0" smtClean="0"/>
              <a:t>Discusses Murray-Davis </a:t>
            </a:r>
            <a:r>
              <a:rPr lang="en-US" baseline="0" dirty="0" smtClean="0"/>
              <a:t>equation. Also discusses other aspects of Print Quality Control, such as Apparent Trap, Print Contrast, Hue Error and Grayness values.</a:t>
            </a:r>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8</a:t>
            </a:fld>
            <a:endParaRPr lang="en-US" dirty="0"/>
          </a:p>
        </p:txBody>
      </p:sp>
    </p:spTree>
    <p:extLst>
      <p:ext uri="{BB962C8B-B14F-4D97-AF65-F5344CB8AC3E}">
        <p14:creationId xmlns:p14="http://schemas.microsoft.com/office/powerpoint/2010/main" val="2620738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smtClean="0"/>
              <a:t>SWOP</a:t>
            </a:r>
            <a:r>
              <a:rPr lang="en-US" dirty="0" smtClean="0"/>
              <a:t>: Specifications for Web Offset Publications (primarily North America), </a:t>
            </a:r>
            <a:r>
              <a:rPr lang="en-US" b="1" dirty="0" err="1" smtClean="0"/>
              <a:t>GRACoL</a:t>
            </a:r>
            <a:r>
              <a:rPr lang="en-US" dirty="0" smtClean="0"/>
              <a:t>: </a:t>
            </a:r>
            <a:r>
              <a:rPr lang="en-US" b="0" dirty="0" smtClean="0"/>
              <a:t>General Requirements for Applications in Commercial Offset Lithography (primarily North America); </a:t>
            </a:r>
            <a:r>
              <a:rPr lang="en-US" b="1" dirty="0" smtClean="0"/>
              <a:t>FOGRA</a:t>
            </a:r>
            <a:r>
              <a:rPr lang="en-US" b="0" dirty="0" smtClean="0"/>
              <a:t>: </a:t>
            </a:r>
            <a:r>
              <a:rPr lang="en-US" dirty="0" smtClean="0"/>
              <a:t>Fogra Graphic Technology Research Association (primarily Europe)</a:t>
            </a:r>
            <a:endParaRPr lang="en-US" b="0" dirty="0" smtClean="0"/>
          </a:p>
          <a:p>
            <a:pPr defTabSz="966612">
              <a:defRPr/>
            </a:pPr>
            <a:endParaRPr lang="en-US" b="0" dirty="0" smtClean="0"/>
          </a:p>
          <a:p>
            <a:pPr defTabSz="966612">
              <a:defRPr/>
            </a:pPr>
            <a:r>
              <a:rPr lang="en-US" b="0" dirty="0" smtClean="0"/>
              <a:t>Excellent guide is </a:t>
            </a:r>
            <a:r>
              <a:rPr lang="en-US" b="0" dirty="0" err="1" smtClean="0"/>
              <a:t>IDEAlliance</a:t>
            </a:r>
            <a:r>
              <a:rPr lang="en-US" b="0" dirty="0" smtClean="0"/>
              <a:t> Guide to Print Production 13.0 http://www.idealliance.org/products/guide-print-production-13</a:t>
            </a:r>
          </a:p>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11</a:t>
            </a:fld>
            <a:endParaRPr lang="en-US" dirty="0"/>
          </a:p>
        </p:txBody>
      </p:sp>
    </p:spTree>
    <p:extLst>
      <p:ext uri="{BB962C8B-B14F-4D97-AF65-F5344CB8AC3E}">
        <p14:creationId xmlns:p14="http://schemas.microsoft.com/office/powerpoint/2010/main" val="3645994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effectLst/>
              </a:rPr>
              <a:t>G7® is </a:t>
            </a:r>
            <a:r>
              <a:rPr lang="en-US" b="0" dirty="0" err="1" smtClean="0">
                <a:effectLst/>
              </a:rPr>
              <a:t>Idealliance’s</a:t>
            </a:r>
            <a:r>
              <a:rPr lang="en-US" b="0" dirty="0" smtClean="0">
                <a:effectLst/>
              </a:rPr>
              <a:t> set of specifications for achieving gray balance and achieving visual similarity across all print processes. G7 is a specification and is listed as Technical Report (TR) 015 in ANSI/CGATS. http://www.idealliance.org/specifications/g7 </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12</a:t>
            </a:fld>
            <a:endParaRPr lang="en-US" dirty="0"/>
          </a:p>
        </p:txBody>
      </p:sp>
    </p:spTree>
    <p:extLst>
      <p:ext uri="{BB962C8B-B14F-4D97-AF65-F5344CB8AC3E}">
        <p14:creationId xmlns:p14="http://schemas.microsoft.com/office/powerpoint/2010/main" val="1447963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Only mention</a:t>
            </a:r>
            <a:r>
              <a:rPr lang="en-US" b="0" baseline="0" dirty="0" smtClean="0"/>
              <a:t> in passing for offset customers. </a:t>
            </a:r>
            <a:r>
              <a:rPr lang="en-US" b="0" baseline="0" dirty="0" err="1" smtClean="0"/>
              <a:t>Flexo</a:t>
            </a:r>
            <a:r>
              <a:rPr lang="en-US" b="0" baseline="0" dirty="0" smtClean="0"/>
              <a:t> customers may want to have a discussion on the pros/cons of using Bump Curves vs Cut-off Curves. Flexcel NX customers will also appreciate that Kodak </a:t>
            </a:r>
            <a:r>
              <a:rPr lang="en-US" b="0" baseline="0" dirty="0" err="1" smtClean="0"/>
              <a:t>flexo</a:t>
            </a:r>
            <a:r>
              <a:rPr lang="en-US" b="0" baseline="0" dirty="0" smtClean="0"/>
              <a:t> media greatly increases highlight resolution and greatly reduces the need to create bump curves. Also, use of Kodak </a:t>
            </a:r>
            <a:r>
              <a:rPr lang="en-US" b="0" baseline="0" dirty="0" err="1" smtClean="0"/>
              <a:t>Maxtone</a:t>
            </a:r>
            <a:r>
              <a:rPr lang="en-US" b="0" baseline="0" dirty="0" smtClean="0"/>
              <a:t> SX Hybrid screening can also eliminate the need to create Bump Curves.</a:t>
            </a:r>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13</a:t>
            </a:fld>
            <a:endParaRPr lang="en-US" dirty="0"/>
          </a:p>
        </p:txBody>
      </p:sp>
    </p:spTree>
    <p:extLst>
      <p:ext uri="{BB962C8B-B14F-4D97-AF65-F5344CB8AC3E}">
        <p14:creationId xmlns:p14="http://schemas.microsoft.com/office/powerpoint/2010/main" val="2947624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15</a:t>
            </a:fld>
            <a:endParaRPr lang="en-US" dirty="0"/>
          </a:p>
        </p:txBody>
      </p:sp>
    </p:spTree>
    <p:extLst>
      <p:ext uri="{BB962C8B-B14F-4D97-AF65-F5344CB8AC3E}">
        <p14:creationId xmlns:p14="http://schemas.microsoft.com/office/powerpoint/2010/main" val="4012885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idx="10"/>
          </p:nvPr>
        </p:nvSpPr>
        <p:spPr/>
        <p:txBody>
          <a:bodyPr/>
          <a:lstStyle/>
          <a:p>
            <a:r>
              <a:rPr lang="en-US" smtClean="0"/>
              <a:t>Eastman Kodak Company</a:t>
            </a:r>
            <a:endParaRPr lang="en-US" dirty="0"/>
          </a:p>
        </p:txBody>
      </p:sp>
      <p:sp>
        <p:nvSpPr>
          <p:cNvPr id="5" name="Date Placeholder 4"/>
          <p:cNvSpPr>
            <a:spLocks noGrp="1"/>
          </p:cNvSpPr>
          <p:nvPr>
            <p:ph type="dt" idx="11"/>
          </p:nvPr>
        </p:nvSpPr>
        <p:spPr/>
        <p:txBody>
          <a:bodyPr/>
          <a:lstStyle/>
          <a:p>
            <a:fld id="{16C8F643-CE36-4CC3-8722-1CF55114CBC5}" type="datetime1">
              <a:rPr lang="en-US" smtClean="0"/>
              <a:t>5/17/2016</a:t>
            </a:fld>
            <a:endParaRPr lang="en-US" dirty="0"/>
          </a:p>
        </p:txBody>
      </p:sp>
      <p:sp>
        <p:nvSpPr>
          <p:cNvPr id="6" name="Footer Placeholder 5"/>
          <p:cNvSpPr>
            <a:spLocks noGrp="1"/>
          </p:cNvSpPr>
          <p:nvPr>
            <p:ph type="ftr" sz="quarter" idx="12"/>
          </p:nvPr>
        </p:nvSpPr>
        <p:spPr/>
        <p:txBody>
          <a:bodyPr/>
          <a:lstStyle/>
          <a:p>
            <a:r>
              <a:rPr lang="en-US" smtClean="0"/>
              <a:t>© 2015 Kodak. 			Kodak is a trademark of Eastman Kodak Company. </a:t>
            </a:r>
            <a:endParaRPr lang="en-US" dirty="0"/>
          </a:p>
        </p:txBody>
      </p:sp>
      <p:sp>
        <p:nvSpPr>
          <p:cNvPr id="7" name="Slide Number Placeholder 6"/>
          <p:cNvSpPr>
            <a:spLocks noGrp="1"/>
          </p:cNvSpPr>
          <p:nvPr>
            <p:ph type="sldNum" sz="quarter" idx="13"/>
          </p:nvPr>
        </p:nvSpPr>
        <p:spPr/>
        <p:txBody>
          <a:bodyPr/>
          <a:lstStyle/>
          <a:p>
            <a:fld id="{07E00A15-7404-4E16-9A32-4923098588DF}" type="slidenum">
              <a:rPr lang="en-US" smtClean="0"/>
              <a:pPr/>
              <a:t>16</a:t>
            </a:fld>
            <a:endParaRPr lang="en-US" dirty="0"/>
          </a:p>
        </p:txBody>
      </p:sp>
    </p:spTree>
    <p:extLst>
      <p:ext uri="{BB962C8B-B14F-4D97-AF65-F5344CB8AC3E}">
        <p14:creationId xmlns:p14="http://schemas.microsoft.com/office/powerpoint/2010/main" val="792072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5679685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8383228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437355" y="700906"/>
            <a:ext cx="8229600" cy="807018"/>
          </a:xfrm>
        </p:spPr>
        <p:txBody>
          <a:bodyPr>
            <a:noAutofit/>
          </a:bodyPr>
          <a:lstStyle>
            <a:lvl1pPr algn="ctr">
              <a:defRPr sz="48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dirty="0"/>
          </a:p>
        </p:txBody>
      </p:sp>
      <p:sp>
        <p:nvSpPr>
          <p:cNvPr id="6" name="Text Placeholder 5"/>
          <p:cNvSpPr>
            <a:spLocks noGrp="1"/>
          </p:cNvSpPr>
          <p:nvPr>
            <p:ph type="body" sz="quarter" idx="11" hasCustomPrompt="1"/>
          </p:nvPr>
        </p:nvSpPr>
        <p:spPr>
          <a:xfrm>
            <a:off x="436563" y="1617663"/>
            <a:ext cx="8229600" cy="4413250"/>
          </a:xfrm>
        </p:spPr>
        <p:txBody>
          <a:bodyPr/>
          <a:lstStyle>
            <a:lvl1pPr marL="228600" indent="-228600">
              <a:buClr>
                <a:schemeClr val="tx1">
                  <a:lumMod val="75000"/>
                  <a:lumOff val="25000"/>
                </a:schemeClr>
              </a:buClr>
              <a:buFont typeface="Calibri" panose="020F0502020204030204" pitchFamily="34" charset="0"/>
              <a:buChar char="•"/>
              <a:defRPr sz="2400">
                <a:solidFill>
                  <a:schemeClr val="tx1">
                    <a:lumMod val="85000"/>
                    <a:lumOff val="15000"/>
                  </a:schemeClr>
                </a:solidFill>
                <a:latin typeface="+mn-lt"/>
              </a:defRPr>
            </a:lvl1pPr>
            <a:lvl2pPr marL="685800" indent="-228600">
              <a:buClr>
                <a:schemeClr val="tx1">
                  <a:lumMod val="75000"/>
                  <a:lumOff val="25000"/>
                </a:schemeClr>
              </a:buClr>
              <a:buFont typeface="Calibri" panose="020F0502020204030204" pitchFamily="34" charset="0"/>
              <a:buChar char="•"/>
              <a:defRPr sz="2000">
                <a:solidFill>
                  <a:schemeClr val="tx1">
                    <a:lumMod val="85000"/>
                    <a:lumOff val="15000"/>
                  </a:schemeClr>
                </a:solidFill>
                <a:latin typeface="+mn-lt"/>
              </a:defRPr>
            </a:lvl2pPr>
            <a:lvl3pPr marL="1143000" indent="-228600">
              <a:buClr>
                <a:schemeClr val="tx1">
                  <a:lumMod val="75000"/>
                  <a:lumOff val="25000"/>
                </a:schemeClr>
              </a:buClr>
              <a:buFont typeface="Calibri" panose="020F0502020204030204" pitchFamily="34" charset="0"/>
              <a:buChar char="•"/>
              <a:defRPr sz="1800">
                <a:solidFill>
                  <a:schemeClr val="tx1">
                    <a:lumMod val="85000"/>
                    <a:lumOff val="15000"/>
                  </a:schemeClr>
                </a:solidFill>
                <a:latin typeface="+mn-lt"/>
              </a:defRPr>
            </a:lvl3pPr>
            <a:lvl4pPr>
              <a:defRPr>
                <a:solidFill>
                  <a:schemeClr val="tx1">
                    <a:lumMod val="85000"/>
                    <a:lumOff val="15000"/>
                  </a:schemeClr>
                </a:solidFill>
              </a:defRPr>
            </a:lvl4pPr>
          </a:lstStyle>
          <a:p>
            <a:pPr lvl="0"/>
            <a:r>
              <a:rPr lang="en-US" dirty="0" smtClean="0"/>
              <a:t>First level</a:t>
            </a:r>
          </a:p>
          <a:p>
            <a:pPr lvl="1"/>
            <a:r>
              <a:rPr lang="en-US" dirty="0" smtClean="0"/>
              <a:t>Second level</a:t>
            </a:r>
          </a:p>
          <a:p>
            <a:pPr lvl="2"/>
            <a:r>
              <a:rPr lang="en-US" dirty="0" smtClean="0"/>
              <a:t>Fourth level</a:t>
            </a:r>
          </a:p>
        </p:txBody>
      </p:sp>
    </p:spTree>
    <p:extLst>
      <p:ext uri="{BB962C8B-B14F-4D97-AF65-F5344CB8AC3E}">
        <p14:creationId xmlns:p14="http://schemas.microsoft.com/office/powerpoint/2010/main" val="226668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8131" y="1341307"/>
            <a:ext cx="7503732" cy="4464544"/>
          </a:xfrm>
        </p:spPr>
        <p:txBody>
          <a:bodyPr anchor="t" anchorCtr="0"/>
          <a:lstStyle>
            <a:lvl1pPr indent="0" algn="l">
              <a:lnSpc>
                <a:spcPts val="7200"/>
              </a:lnSpc>
              <a:defRPr sz="7200" cap="all">
                <a:solidFill>
                  <a:schemeClr val="tx1">
                    <a:lumMod val="95000"/>
                    <a:lumOff val="5000"/>
                  </a:schemeClr>
                </a:solidFill>
                <a:latin typeface="+mn-lt"/>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387350" y="868004"/>
            <a:ext cx="7772400" cy="473303"/>
          </a:xfrm>
        </p:spPr>
        <p:txBody>
          <a:bodyPr anchor="b" anchorCtr="0">
            <a:normAutofit/>
          </a:bodyPr>
          <a:lstStyle>
            <a:lvl1pPr>
              <a:defRPr sz="2000" cap="all">
                <a:latin typeface="+mj-lt"/>
              </a:defRPr>
            </a:lvl1pPr>
          </a:lstStyle>
          <a:p>
            <a:pPr lvl="0"/>
            <a:r>
              <a:rPr lang="en-US" smtClean="0"/>
              <a:t>Click to edit Master text styles</a:t>
            </a:r>
          </a:p>
        </p:txBody>
      </p:sp>
      <p:sp>
        <p:nvSpPr>
          <p:cNvPr id="7"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40476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4708769" y="1609535"/>
            <a:ext cx="4075557" cy="1324720"/>
          </a:xfrm>
        </p:spPr>
        <p:txBody>
          <a:bodyPr anchor="t">
            <a:normAutofit/>
          </a:bodyPr>
          <a:lstStyle>
            <a:lvl1pPr algn="l">
              <a:defRPr sz="3600" b="0" i="0" cap="none">
                <a:solidFill>
                  <a:schemeClr val="tx1">
                    <a:lumMod val="95000"/>
                    <a:lumOff val="5000"/>
                  </a:schemeClr>
                </a:solidFill>
                <a:latin typeface="+mn-lt"/>
                <a:cs typeface="Whitney K Semibold"/>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708769" y="915880"/>
            <a:ext cx="4075557" cy="645710"/>
          </a:xfrm>
        </p:spPr>
        <p:txBody>
          <a:bodyPr anchor="b">
            <a:normAutofit/>
          </a:bodyPr>
          <a:lstStyle>
            <a:lvl1pPr marL="0" indent="0" algn="l">
              <a:buNone/>
              <a:defRPr sz="1800" b="1"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0"/>
          </p:nvPr>
        </p:nvSpPr>
        <p:spPr>
          <a:xfrm>
            <a:off x="-218" y="0"/>
            <a:ext cx="4552680" cy="6858000"/>
          </a:xfrm>
          <a:solidFill>
            <a:schemeClr val="bg1">
              <a:lumMod val="95000"/>
            </a:schemeClr>
          </a:solidFill>
          <a:ln>
            <a:noFill/>
          </a:ln>
        </p:spPr>
        <p:txBody>
          <a:bodyPr/>
          <a:lstStyle>
            <a:lvl1pPr>
              <a:defRPr>
                <a:solidFill>
                  <a:schemeClr val="tx1">
                    <a:lumMod val="65000"/>
                  </a:schemeClr>
                </a:solidFill>
              </a:defRPr>
            </a:lvl1pPr>
          </a:lstStyle>
          <a:p>
            <a:r>
              <a:rPr lang="en-US" dirty="0" smtClean="0"/>
              <a:t>Click icon to add picture</a:t>
            </a:r>
            <a:endParaRPr lang="en-US" dirty="0"/>
          </a:p>
        </p:txBody>
      </p:sp>
      <p:sp>
        <p:nvSpPr>
          <p:cNvPr id="8" name="Text Placeholder 7"/>
          <p:cNvSpPr>
            <a:spLocks noGrp="1"/>
          </p:cNvSpPr>
          <p:nvPr>
            <p:ph type="body" sz="quarter" idx="11"/>
          </p:nvPr>
        </p:nvSpPr>
        <p:spPr>
          <a:xfrm>
            <a:off x="4751388" y="3087688"/>
            <a:ext cx="4094162" cy="2989262"/>
          </a:xfrm>
        </p:spPr>
        <p:txBody>
          <a:bodyPr>
            <a:normAutofit/>
          </a:bodyPr>
          <a:lstStyle>
            <a:lvl1pPr marL="230188" indent="-230188">
              <a:defRPr sz="1800"/>
            </a:lvl1pPr>
            <a:lvl2pPr marL="230188" indent="-230188">
              <a:defRPr sz="1800"/>
            </a:lvl2pPr>
          </a:lstStyle>
          <a:p>
            <a:pPr lvl="0"/>
            <a:r>
              <a:rPr lang="en-US" dirty="0" smtClean="0"/>
              <a:t>Click to edit Master text styles</a:t>
            </a:r>
          </a:p>
        </p:txBody>
      </p:sp>
      <p:sp>
        <p:nvSpPr>
          <p:cNvPr id="9"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10146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py slide: vary the scale">
    <p:spTree>
      <p:nvGrpSpPr>
        <p:cNvPr id="1" name=""/>
        <p:cNvGrpSpPr/>
        <p:nvPr/>
      </p:nvGrpSpPr>
      <p:grpSpPr>
        <a:xfrm>
          <a:off x="0" y="0"/>
          <a:ext cx="0" cy="0"/>
          <a:chOff x="0" y="0"/>
          <a:chExt cx="0" cy="0"/>
        </a:xfrm>
      </p:grpSpPr>
      <p:sp>
        <p:nvSpPr>
          <p:cNvPr id="2" name="Title 1"/>
          <p:cNvSpPr>
            <a:spLocks noGrp="1"/>
          </p:cNvSpPr>
          <p:nvPr>
            <p:ph type="title"/>
          </p:nvPr>
        </p:nvSpPr>
        <p:spPr>
          <a:xfrm>
            <a:off x="437354" y="338138"/>
            <a:ext cx="7981365" cy="1227528"/>
          </a:xfrm>
        </p:spPr>
        <p:txBody>
          <a:bodyPr>
            <a:noAutofit/>
          </a:bodyPr>
          <a:lstStyle>
            <a:lvl1pPr>
              <a:defRPr sz="4400" cap="all">
                <a:latin typeface="+mj-lt"/>
              </a:defRPr>
            </a:lvl1pPr>
          </a:lstStyle>
          <a:p>
            <a:r>
              <a:rPr lang="en-US" dirty="0" smtClean="0"/>
              <a:t>Click to edit Master title style</a:t>
            </a:r>
            <a:endParaRPr lang="en-US" dirty="0"/>
          </a:p>
        </p:txBody>
      </p:sp>
      <p:sp>
        <p:nvSpPr>
          <p:cNvPr id="7" name="Text Placeholder 6"/>
          <p:cNvSpPr>
            <a:spLocks noGrp="1"/>
          </p:cNvSpPr>
          <p:nvPr>
            <p:ph type="body" sz="quarter" idx="12"/>
          </p:nvPr>
        </p:nvSpPr>
        <p:spPr>
          <a:xfrm>
            <a:off x="436563" y="1683329"/>
            <a:ext cx="8428037" cy="3960812"/>
          </a:xfrm>
        </p:spPr>
        <p:txBody>
          <a:bodyPr/>
          <a:lstStyle/>
          <a:p>
            <a:pPr lvl="0"/>
            <a:r>
              <a:rPr lang="en-US" dirty="0" smtClean="0"/>
              <a:t>Click to edit Master text styles</a:t>
            </a:r>
          </a:p>
          <a:p>
            <a:pPr lvl="1"/>
            <a:r>
              <a:rPr lang="en-US" dirty="0" smtClean="0"/>
              <a:t>Second level</a:t>
            </a:r>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753713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prstClr val="black"/>
              </a:solidFill>
              <a:latin typeface="Times"/>
            </a:endParaRPr>
          </a:p>
        </p:txBody>
      </p:sp>
    </p:spTree>
    <p:extLst>
      <p:ext uri="{BB962C8B-B14F-4D97-AF65-F5344CB8AC3E}">
        <p14:creationId xmlns:p14="http://schemas.microsoft.com/office/powerpoint/2010/main" val="2255531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84808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Tree>
    <p:extLst>
      <p:ext uri="{BB962C8B-B14F-4D97-AF65-F5344CB8AC3E}">
        <p14:creationId xmlns:p14="http://schemas.microsoft.com/office/powerpoint/2010/main" val="18205431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1427159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437355" y="700906"/>
            <a:ext cx="8229600" cy="807018"/>
          </a:xfrm>
        </p:spPr>
        <p:txBody>
          <a:bodyPr>
            <a:noAutofit/>
          </a:bodyPr>
          <a:lstStyle>
            <a:lvl1pPr algn="ctr">
              <a:defRPr sz="48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dirty="0"/>
          </a:p>
        </p:txBody>
      </p:sp>
      <p:sp>
        <p:nvSpPr>
          <p:cNvPr id="6" name="Text Placeholder 5"/>
          <p:cNvSpPr>
            <a:spLocks noGrp="1"/>
          </p:cNvSpPr>
          <p:nvPr>
            <p:ph type="body" sz="quarter" idx="11" hasCustomPrompt="1"/>
          </p:nvPr>
        </p:nvSpPr>
        <p:spPr>
          <a:xfrm>
            <a:off x="436563" y="1617663"/>
            <a:ext cx="8229600" cy="4413250"/>
          </a:xfrm>
        </p:spPr>
        <p:txBody>
          <a:bodyPr/>
          <a:lstStyle>
            <a:lvl1pPr marL="228600" indent="-228600">
              <a:buClr>
                <a:schemeClr val="tx1">
                  <a:lumMod val="75000"/>
                  <a:lumOff val="25000"/>
                </a:schemeClr>
              </a:buClr>
              <a:buFont typeface="Calibri" panose="020F0502020204030204" pitchFamily="34" charset="0"/>
              <a:buChar char="•"/>
              <a:defRPr sz="2400">
                <a:solidFill>
                  <a:schemeClr val="tx1">
                    <a:lumMod val="85000"/>
                    <a:lumOff val="15000"/>
                  </a:schemeClr>
                </a:solidFill>
                <a:latin typeface="+mn-lt"/>
              </a:defRPr>
            </a:lvl1pPr>
            <a:lvl2pPr marL="685800" indent="-228600">
              <a:buClr>
                <a:schemeClr val="tx1">
                  <a:lumMod val="75000"/>
                  <a:lumOff val="25000"/>
                </a:schemeClr>
              </a:buClr>
              <a:buFont typeface="Calibri" panose="020F0502020204030204" pitchFamily="34" charset="0"/>
              <a:buChar char="•"/>
              <a:defRPr sz="2000">
                <a:solidFill>
                  <a:schemeClr val="tx1">
                    <a:lumMod val="85000"/>
                    <a:lumOff val="15000"/>
                  </a:schemeClr>
                </a:solidFill>
                <a:latin typeface="+mn-lt"/>
              </a:defRPr>
            </a:lvl2pPr>
            <a:lvl3pPr marL="1143000" indent="-228600">
              <a:buClr>
                <a:schemeClr val="tx1">
                  <a:lumMod val="75000"/>
                  <a:lumOff val="25000"/>
                </a:schemeClr>
              </a:buClr>
              <a:buFont typeface="Calibri" panose="020F0502020204030204" pitchFamily="34" charset="0"/>
              <a:buChar char="•"/>
              <a:defRPr sz="1800">
                <a:solidFill>
                  <a:schemeClr val="tx1">
                    <a:lumMod val="85000"/>
                    <a:lumOff val="15000"/>
                  </a:schemeClr>
                </a:solidFill>
                <a:latin typeface="+mn-lt"/>
              </a:defRPr>
            </a:lvl3pPr>
            <a:lvl4pPr>
              <a:defRPr>
                <a:solidFill>
                  <a:schemeClr val="tx1">
                    <a:lumMod val="85000"/>
                    <a:lumOff val="15000"/>
                  </a:schemeClr>
                </a:solidFill>
              </a:defRPr>
            </a:lvl4pPr>
          </a:lstStyle>
          <a:p>
            <a:pPr lvl="0"/>
            <a:r>
              <a:rPr lang="en-US" dirty="0" smtClean="0"/>
              <a:t>First level</a:t>
            </a:r>
          </a:p>
          <a:p>
            <a:pPr lvl="1"/>
            <a:r>
              <a:rPr lang="en-US" dirty="0" smtClean="0"/>
              <a:t>Second level</a:t>
            </a:r>
          </a:p>
          <a:p>
            <a:pPr lvl="2"/>
            <a:r>
              <a:rPr lang="en-US" dirty="0" smtClean="0"/>
              <a:t>Fourth level</a:t>
            </a:r>
          </a:p>
        </p:txBody>
      </p:sp>
    </p:spTree>
    <p:extLst>
      <p:ext uri="{BB962C8B-B14F-4D97-AF65-F5344CB8AC3E}">
        <p14:creationId xmlns:p14="http://schemas.microsoft.com/office/powerpoint/2010/main" val="360861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8131" y="1341307"/>
            <a:ext cx="7503732" cy="4464544"/>
          </a:xfrm>
        </p:spPr>
        <p:txBody>
          <a:bodyPr anchor="t" anchorCtr="0"/>
          <a:lstStyle>
            <a:lvl1pPr indent="0" algn="l">
              <a:lnSpc>
                <a:spcPts val="7200"/>
              </a:lnSpc>
              <a:defRPr sz="7200" cap="all">
                <a:solidFill>
                  <a:schemeClr val="tx1">
                    <a:lumMod val="95000"/>
                    <a:lumOff val="5000"/>
                  </a:schemeClr>
                </a:solidFill>
                <a:latin typeface="+mn-lt"/>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387350" y="868004"/>
            <a:ext cx="7772400" cy="473303"/>
          </a:xfrm>
        </p:spPr>
        <p:txBody>
          <a:bodyPr anchor="b" anchorCtr="0">
            <a:normAutofit/>
          </a:bodyPr>
          <a:lstStyle>
            <a:lvl1pPr>
              <a:defRPr sz="2000" cap="all">
                <a:latin typeface="+mj-lt"/>
              </a:defRPr>
            </a:lvl1pPr>
          </a:lstStyle>
          <a:p>
            <a:pPr lvl="0"/>
            <a:r>
              <a:rPr lang="en-US" smtClean="0"/>
              <a:t>Click to edit Master text styles</a:t>
            </a:r>
          </a:p>
        </p:txBody>
      </p:sp>
      <p:sp>
        <p:nvSpPr>
          <p:cNvPr id="7"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254486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4708769" y="1609535"/>
            <a:ext cx="4075557" cy="1324720"/>
          </a:xfrm>
        </p:spPr>
        <p:txBody>
          <a:bodyPr anchor="t">
            <a:normAutofit/>
          </a:bodyPr>
          <a:lstStyle>
            <a:lvl1pPr algn="l">
              <a:defRPr sz="3600" b="0" i="0" cap="none">
                <a:solidFill>
                  <a:schemeClr val="tx1">
                    <a:lumMod val="95000"/>
                    <a:lumOff val="5000"/>
                  </a:schemeClr>
                </a:solidFill>
                <a:latin typeface="+mn-lt"/>
                <a:cs typeface="Whitney K Semibold"/>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708769" y="915880"/>
            <a:ext cx="4075557" cy="645710"/>
          </a:xfrm>
        </p:spPr>
        <p:txBody>
          <a:bodyPr anchor="b">
            <a:normAutofit/>
          </a:bodyPr>
          <a:lstStyle>
            <a:lvl1pPr marL="0" indent="0" algn="l">
              <a:buNone/>
              <a:defRPr sz="1800" b="1" cap="all">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0"/>
          </p:nvPr>
        </p:nvSpPr>
        <p:spPr>
          <a:xfrm>
            <a:off x="-218" y="0"/>
            <a:ext cx="4552680" cy="6858000"/>
          </a:xfrm>
          <a:solidFill>
            <a:schemeClr val="bg1">
              <a:lumMod val="95000"/>
            </a:schemeClr>
          </a:solidFill>
          <a:ln>
            <a:noFill/>
          </a:ln>
        </p:spPr>
        <p:txBody>
          <a:bodyPr/>
          <a:lstStyle>
            <a:lvl1pPr>
              <a:defRPr>
                <a:solidFill>
                  <a:schemeClr val="tx1">
                    <a:lumMod val="65000"/>
                  </a:schemeClr>
                </a:solidFill>
              </a:defRPr>
            </a:lvl1pPr>
          </a:lstStyle>
          <a:p>
            <a:r>
              <a:rPr lang="en-US" dirty="0" smtClean="0"/>
              <a:t>Click icon to add picture</a:t>
            </a:r>
            <a:endParaRPr lang="en-US" dirty="0"/>
          </a:p>
        </p:txBody>
      </p:sp>
      <p:sp>
        <p:nvSpPr>
          <p:cNvPr id="8" name="Text Placeholder 7"/>
          <p:cNvSpPr>
            <a:spLocks noGrp="1"/>
          </p:cNvSpPr>
          <p:nvPr>
            <p:ph type="body" sz="quarter" idx="11"/>
          </p:nvPr>
        </p:nvSpPr>
        <p:spPr>
          <a:xfrm>
            <a:off x="4751388" y="3087688"/>
            <a:ext cx="4094162" cy="2989262"/>
          </a:xfrm>
        </p:spPr>
        <p:txBody>
          <a:bodyPr>
            <a:normAutofit/>
          </a:bodyPr>
          <a:lstStyle>
            <a:lvl1pPr marL="230188" indent="-230188">
              <a:defRPr sz="1800"/>
            </a:lvl1pPr>
            <a:lvl2pPr marL="230188" indent="-230188">
              <a:defRPr sz="1800"/>
            </a:lvl2pPr>
          </a:lstStyle>
          <a:p>
            <a:pPr lvl="0"/>
            <a:r>
              <a:rPr lang="en-US" dirty="0" smtClean="0"/>
              <a:t>Click to edit Master text styles</a:t>
            </a:r>
          </a:p>
        </p:txBody>
      </p:sp>
      <p:sp>
        <p:nvSpPr>
          <p:cNvPr id="9"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81086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py slide: vary the scale">
    <p:spTree>
      <p:nvGrpSpPr>
        <p:cNvPr id="1" name=""/>
        <p:cNvGrpSpPr/>
        <p:nvPr/>
      </p:nvGrpSpPr>
      <p:grpSpPr>
        <a:xfrm>
          <a:off x="0" y="0"/>
          <a:ext cx="0" cy="0"/>
          <a:chOff x="0" y="0"/>
          <a:chExt cx="0" cy="0"/>
        </a:xfrm>
      </p:grpSpPr>
      <p:sp>
        <p:nvSpPr>
          <p:cNvPr id="2" name="Title 1"/>
          <p:cNvSpPr>
            <a:spLocks noGrp="1"/>
          </p:cNvSpPr>
          <p:nvPr>
            <p:ph type="title"/>
          </p:nvPr>
        </p:nvSpPr>
        <p:spPr>
          <a:xfrm>
            <a:off x="437354" y="338138"/>
            <a:ext cx="7981365" cy="1227528"/>
          </a:xfrm>
        </p:spPr>
        <p:txBody>
          <a:bodyPr>
            <a:noAutofit/>
          </a:bodyPr>
          <a:lstStyle>
            <a:lvl1pPr>
              <a:defRPr sz="4400" cap="all">
                <a:latin typeface="+mj-lt"/>
              </a:defRPr>
            </a:lvl1pPr>
          </a:lstStyle>
          <a:p>
            <a:r>
              <a:rPr lang="en-US" dirty="0" smtClean="0"/>
              <a:t>Click to edit Master title style</a:t>
            </a:r>
            <a:endParaRPr lang="en-US" dirty="0"/>
          </a:p>
        </p:txBody>
      </p:sp>
      <p:sp>
        <p:nvSpPr>
          <p:cNvPr id="7" name="Text Placeholder 6"/>
          <p:cNvSpPr>
            <a:spLocks noGrp="1"/>
          </p:cNvSpPr>
          <p:nvPr>
            <p:ph type="body" sz="quarter" idx="12"/>
          </p:nvPr>
        </p:nvSpPr>
        <p:spPr>
          <a:xfrm>
            <a:off x="436563" y="1683329"/>
            <a:ext cx="8428037" cy="3960812"/>
          </a:xfrm>
        </p:spPr>
        <p:txBody>
          <a:bodyPr/>
          <a:lstStyle/>
          <a:p>
            <a:pPr lvl="0"/>
            <a:r>
              <a:rPr lang="en-US" dirty="0" smtClean="0"/>
              <a:t>Click to edit Master text styles</a:t>
            </a:r>
          </a:p>
          <a:p>
            <a:pPr lvl="1"/>
            <a:r>
              <a:rPr lang="en-US" dirty="0" smtClean="0"/>
              <a:t>Second level</a:t>
            </a:r>
          </a:p>
        </p:txBody>
      </p:sp>
      <p:sp>
        <p:nvSpPr>
          <p:cNvPr id="5"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415281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prstClr val="black"/>
              </a:solidFill>
              <a:latin typeface="Times"/>
            </a:endParaRPr>
          </a:p>
        </p:txBody>
      </p:sp>
    </p:spTree>
    <p:extLst>
      <p:ext uri="{BB962C8B-B14F-4D97-AF65-F5344CB8AC3E}">
        <p14:creationId xmlns:p14="http://schemas.microsoft.com/office/powerpoint/2010/main" val="42607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Ending slide">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30776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spTree>
    <p:extLst>
      <p:ext uri="{BB962C8B-B14F-4D97-AF65-F5344CB8AC3E}">
        <p14:creationId xmlns:p14="http://schemas.microsoft.com/office/powerpoint/2010/main" val="33524584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2.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282" y="569004"/>
            <a:ext cx="8322414" cy="766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34945"/>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pic>
        <p:nvPicPr>
          <p:cNvPr id="7" name="Picture 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847634" y="6107960"/>
            <a:ext cx="1296365" cy="761614"/>
          </a:xfrm>
          <a:prstGeom prst="rect">
            <a:avLst/>
          </a:prstGeom>
        </p:spPr>
      </p:pic>
    </p:spTree>
    <p:extLst>
      <p:ext uri="{BB962C8B-B14F-4D97-AF65-F5344CB8AC3E}">
        <p14:creationId xmlns:p14="http://schemas.microsoft.com/office/powerpoint/2010/main" val="1283358070"/>
      </p:ext>
    </p:extLst>
  </p:cSld>
  <p:clrMap bg1="lt1" tx1="dk1" bg2="lt2" tx2="dk2" accent1="accent1" accent2="accent2" accent3="accent3" accent4="accent4" accent5="accent5" accent6="accent6" hlink="hlink" folHlink="folHlink"/>
  <p:sldLayoutIdLst>
    <p:sldLayoutId id="2147483685" r:id="rId1"/>
    <p:sldLayoutId id="2147483689" r:id="rId2"/>
    <p:sldLayoutId id="2147483669" r:id="rId3"/>
    <p:sldLayoutId id="2147483649" r:id="rId4"/>
    <p:sldLayoutId id="2147483659" r:id="rId5"/>
    <p:sldLayoutId id="2147483664" r:id="rId6"/>
    <p:sldLayoutId id="2147483680" r:id="rId7"/>
    <p:sldLayoutId id="2147483722" r:id="rId8"/>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48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282" y="569004"/>
            <a:ext cx="8322414" cy="7667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34945"/>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7392545" y="6488767"/>
            <a:ext cx="487793" cy="365125"/>
          </a:xfrm>
          <a:prstGeom prst="rect">
            <a:avLst/>
          </a:prstGeom>
        </p:spPr>
        <p:txBody>
          <a:bodyPr vert="horz" lIns="91440" tIns="45720" rIns="91440" bIns="45720"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dirty="0"/>
          </a:p>
        </p:txBody>
      </p:sp>
      <p:grpSp>
        <p:nvGrpSpPr>
          <p:cNvPr id="8" name="Group 7"/>
          <p:cNvGrpSpPr/>
          <p:nvPr userDrawn="1"/>
        </p:nvGrpSpPr>
        <p:grpSpPr>
          <a:xfrm>
            <a:off x="8715737" y="0"/>
            <a:ext cx="428261" cy="6858000"/>
            <a:chOff x="8715737" y="0"/>
            <a:chExt cx="428261" cy="6858000"/>
          </a:xfrm>
        </p:grpSpPr>
        <p:sp>
          <p:nvSpPr>
            <p:cNvPr id="9" name="Rectangle 8"/>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Tree>
    <p:extLst>
      <p:ext uri="{BB962C8B-B14F-4D97-AF65-F5344CB8AC3E}">
        <p14:creationId xmlns:p14="http://schemas.microsoft.com/office/powerpoint/2010/main" val="287158684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48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3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A1499-90C3-D94D-8AFE-39E243BAED4F}" type="datetimeFigureOut">
              <a:rPr lang="en-US" smtClean="0"/>
              <a:t>5/17/2016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53C5AA-C16F-6A4A-A1EA-9976E047C779}" type="slidenum">
              <a:rPr lang="en-US" smtClean="0"/>
              <a:t>‹#›</a:t>
            </a:fld>
            <a:endParaRPr lang="en-US"/>
          </a:p>
        </p:txBody>
      </p:sp>
    </p:spTree>
    <p:extLst>
      <p:ext uri="{BB962C8B-B14F-4D97-AF65-F5344CB8AC3E}">
        <p14:creationId xmlns:p14="http://schemas.microsoft.com/office/powerpoint/2010/main" val="2096982408"/>
      </p:ext>
    </p:extLst>
  </p:cSld>
  <p:clrMap bg1="lt1" tx1="dk1" bg2="lt2" tx2="dk2" accent1="accent1" accent2="accent2" accent3="accent3" accent4="accent4" accent5="accent5" accent6="accent6" hlink="hlink" folHlink="folHlink"/>
  <p:sldLayoutIdLst>
    <p:sldLayoutId id="2147483699" r:id="rId1"/>
  </p:sldLayoutIdLst>
  <p:txStyles>
    <p:titleStyle>
      <a:lvl1pPr algn="l" defTabSz="457200" rtl="0" eaLnBrk="1" latinLnBrk="0" hangingPunct="1">
        <a:spcBef>
          <a:spcPct val="0"/>
        </a:spcBef>
        <a:buNone/>
        <a:defRPr sz="440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s://workflowhelp.kodak.com/x/5QEGAQ" TargetMode="External"/><Relationship Id="rId3" Type="http://schemas.openxmlformats.org/officeDocument/2006/relationships/hyperlink" Target="https://workflowhelp.kodak.com/x/pgABAQ" TargetMode="External"/><Relationship Id="rId7" Type="http://schemas.openxmlformats.org/officeDocument/2006/relationships/hyperlink" Target="https://workflowhelp.kodak.com/x/0Y2FAQ"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hyperlink" Target="https://workflowhelp.kodak.com/x/igEGAQ" TargetMode="External"/><Relationship Id="rId5" Type="http://schemas.openxmlformats.org/officeDocument/2006/relationships/hyperlink" Target="https://workflowhelp.kodak.com/x/hwEGAQ" TargetMode="External"/><Relationship Id="rId10" Type="http://schemas.openxmlformats.org/officeDocument/2006/relationships/hyperlink" Target="https://workflowhelp.kodak.com/x/6QEGAQ" TargetMode="External"/><Relationship Id="rId4" Type="http://schemas.openxmlformats.org/officeDocument/2006/relationships/hyperlink" Target="https://workflowhelp.kodak.com/x/gwEGAQ" TargetMode="External"/><Relationship Id="rId9" Type="http://schemas.openxmlformats.org/officeDocument/2006/relationships/hyperlink" Target="https://workflowhelp.kodak.com/x/5wEGAQ"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1.xml"/><Relationship Id="rId4" Type="http://schemas.openxmlformats.org/officeDocument/2006/relationships/hyperlink" Target="mailto:richard.thies@kodak.com"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20022" y="2394957"/>
            <a:ext cx="7610997" cy="2164695"/>
          </a:xfrm>
          <a:prstGeom prst="rect">
            <a:avLst/>
          </a:prstGeom>
          <a:noFill/>
        </p:spPr>
        <p:txBody>
          <a:bodyPr wrap="square" rtlCol="0">
            <a:spAutoFit/>
          </a:bodyPr>
          <a:lstStyle/>
          <a:p>
            <a:pPr>
              <a:lnSpc>
                <a:spcPts val="6400"/>
              </a:lnSpc>
            </a:pPr>
            <a:r>
              <a:rPr lang="en-US" sz="6600" dirty="0" smtClean="0">
                <a:latin typeface="Arial"/>
                <a:cs typeface="Arial"/>
              </a:rPr>
              <a:t>ColorFlow Workflow Edition</a:t>
            </a:r>
          </a:p>
          <a:p>
            <a:r>
              <a:rPr lang="en-US" sz="2600" dirty="0" smtClean="0">
                <a:latin typeface="Arial"/>
                <a:cs typeface="Arial"/>
              </a:rPr>
              <a:t>Print process control for Prinergy Workflow</a:t>
            </a:r>
            <a:endParaRPr lang="en-US" sz="2600" dirty="0">
              <a:latin typeface="Arial"/>
              <a:cs typeface="Aria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9215" y="1669637"/>
            <a:ext cx="2289260" cy="588817"/>
          </a:xfrm>
          <a:prstGeom prst="rect">
            <a:avLst/>
          </a:prstGeom>
        </p:spPr>
      </p:pic>
      <p:grpSp>
        <p:nvGrpSpPr>
          <p:cNvPr id="9" name="Group 8"/>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Tree>
    <p:extLst>
      <p:ext uri="{BB962C8B-B14F-4D97-AF65-F5344CB8AC3E}">
        <p14:creationId xmlns:p14="http://schemas.microsoft.com/office/powerpoint/2010/main" val="110190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Factors affecting Dot Gain</a:t>
            </a:r>
          </a:p>
        </p:txBody>
      </p:sp>
      <p:sp>
        <p:nvSpPr>
          <p:cNvPr id="3" name="Text Placeholder 2"/>
          <p:cNvSpPr>
            <a:spLocks noGrp="1"/>
          </p:cNvSpPr>
          <p:nvPr>
            <p:ph type="body" sz="quarter" idx="11"/>
          </p:nvPr>
        </p:nvSpPr>
        <p:spPr>
          <a:xfrm>
            <a:off x="436562" y="1617663"/>
            <a:ext cx="8484801" cy="4413250"/>
          </a:xfrm>
        </p:spPr>
        <p:txBody>
          <a:bodyPr/>
          <a:lstStyle/>
          <a:p>
            <a:r>
              <a:rPr lang="en-US" dirty="0"/>
              <a:t>All print factors </a:t>
            </a:r>
            <a:r>
              <a:rPr lang="en-US" dirty="0" smtClean="0"/>
              <a:t>combine to create </a:t>
            </a:r>
            <a:r>
              <a:rPr lang="en-US" dirty="0"/>
              <a:t>a unique </a:t>
            </a:r>
            <a:r>
              <a:rPr lang="en-US" dirty="0" smtClean="0"/>
              <a:t/>
            </a:r>
            <a:br>
              <a:rPr lang="en-US" dirty="0" smtClean="0"/>
            </a:br>
            <a:r>
              <a:rPr lang="en-US" i="1" dirty="0" smtClean="0"/>
              <a:t>“Device Condition” </a:t>
            </a:r>
            <a:r>
              <a:rPr lang="en-US" dirty="0"/>
              <a:t>that must be managed with a </a:t>
            </a:r>
            <a:r>
              <a:rPr lang="en-US" dirty="0" smtClean="0"/>
              <a:t/>
            </a:r>
            <a:br>
              <a:rPr lang="en-US" dirty="0" smtClean="0"/>
            </a:br>
            <a:r>
              <a:rPr lang="en-US" dirty="0" smtClean="0"/>
              <a:t>unique </a:t>
            </a:r>
            <a:r>
              <a:rPr lang="en-US" dirty="0"/>
              <a:t>set </a:t>
            </a:r>
            <a:r>
              <a:rPr lang="en-US" dirty="0" smtClean="0"/>
              <a:t>of Tonal </a:t>
            </a:r>
            <a:r>
              <a:rPr lang="en-US" dirty="0"/>
              <a:t>Calibration </a:t>
            </a:r>
            <a:r>
              <a:rPr lang="en-US" dirty="0" smtClean="0"/>
              <a:t>Curves</a:t>
            </a:r>
          </a:p>
          <a:p>
            <a:pPr lvl="1">
              <a:spcBef>
                <a:spcPts val="800"/>
              </a:spcBef>
            </a:pPr>
            <a:r>
              <a:rPr lang="en-US" b="1" dirty="0" smtClean="0"/>
              <a:t>Press</a:t>
            </a:r>
            <a:r>
              <a:rPr lang="en-US" dirty="0" smtClean="0"/>
              <a:t> </a:t>
            </a:r>
            <a:r>
              <a:rPr lang="en-US" i="1" dirty="0"/>
              <a:t>(offset, letterpress, </a:t>
            </a:r>
            <a:r>
              <a:rPr lang="en-US" i="1" dirty="0" err="1"/>
              <a:t>flexo</a:t>
            </a:r>
            <a:r>
              <a:rPr lang="en-US" i="1" dirty="0"/>
              <a:t>, </a:t>
            </a:r>
            <a:r>
              <a:rPr lang="en-US" i="1" dirty="0" err="1"/>
              <a:t>screenprinting</a:t>
            </a:r>
            <a:r>
              <a:rPr lang="en-US" i="1" dirty="0"/>
              <a:t>, </a:t>
            </a:r>
            <a:r>
              <a:rPr lang="en-US" i="1" dirty="0" smtClean="0"/>
              <a:t>digital, etc</a:t>
            </a:r>
            <a:r>
              <a:rPr lang="en-US" i="1" dirty="0"/>
              <a:t>.)</a:t>
            </a:r>
          </a:p>
          <a:p>
            <a:pPr lvl="1">
              <a:spcBef>
                <a:spcPts val="800"/>
              </a:spcBef>
            </a:pPr>
            <a:r>
              <a:rPr lang="en-US" b="1" dirty="0"/>
              <a:t>Plate</a:t>
            </a:r>
            <a:r>
              <a:rPr lang="en-US" dirty="0"/>
              <a:t> </a:t>
            </a:r>
            <a:r>
              <a:rPr lang="en-US" i="1" dirty="0"/>
              <a:t>(offset, </a:t>
            </a:r>
            <a:r>
              <a:rPr lang="en-US" i="1" dirty="0" smtClean="0"/>
              <a:t>thermal head, UV head, flexographic, </a:t>
            </a:r>
            <a:r>
              <a:rPr lang="en-US" i="1" dirty="0"/>
              <a:t>etc.)</a:t>
            </a:r>
          </a:p>
          <a:p>
            <a:pPr lvl="1">
              <a:spcBef>
                <a:spcPts val="800"/>
              </a:spcBef>
            </a:pPr>
            <a:r>
              <a:rPr lang="en-US" b="1" dirty="0"/>
              <a:t>Substrate</a:t>
            </a:r>
            <a:r>
              <a:rPr lang="en-US" dirty="0"/>
              <a:t> </a:t>
            </a:r>
            <a:r>
              <a:rPr lang="en-US" i="1" dirty="0"/>
              <a:t>(paper, poly, coated, uncoated, </a:t>
            </a:r>
            <a:r>
              <a:rPr lang="en-US" i="1" dirty="0" err="1"/>
              <a:t>calendered</a:t>
            </a:r>
            <a:r>
              <a:rPr lang="en-US" i="1" dirty="0"/>
              <a:t>, etc.)</a:t>
            </a:r>
          </a:p>
          <a:p>
            <a:pPr lvl="1">
              <a:spcBef>
                <a:spcPts val="800"/>
              </a:spcBef>
            </a:pPr>
            <a:r>
              <a:rPr lang="en-US" b="1" dirty="0"/>
              <a:t>Inks</a:t>
            </a:r>
            <a:r>
              <a:rPr lang="en-US" dirty="0"/>
              <a:t> </a:t>
            </a:r>
            <a:r>
              <a:rPr lang="en-US" i="1" dirty="0" smtClean="0"/>
              <a:t>(</a:t>
            </a:r>
            <a:r>
              <a:rPr lang="en-US" i="1" dirty="0" err="1"/>
              <a:t>chroma</a:t>
            </a:r>
            <a:r>
              <a:rPr lang="en-US" i="1" dirty="0"/>
              <a:t>, densities, viscosities, grind, etc.)</a:t>
            </a:r>
          </a:p>
          <a:p>
            <a:pPr lvl="1">
              <a:spcBef>
                <a:spcPts val="800"/>
              </a:spcBef>
            </a:pPr>
            <a:r>
              <a:rPr lang="en-US" b="1" dirty="0"/>
              <a:t>Halftone dots </a:t>
            </a:r>
            <a:r>
              <a:rPr lang="en-US" i="1" dirty="0" smtClean="0"/>
              <a:t>(frequency, shape (AM vs stochastic), </a:t>
            </a:r>
            <a:r>
              <a:rPr lang="en-US" i="1" dirty="0"/>
              <a:t>etc.)</a:t>
            </a:r>
          </a:p>
          <a:p>
            <a:pPr lvl="1">
              <a:spcBef>
                <a:spcPts val="800"/>
              </a:spcBef>
            </a:pPr>
            <a:r>
              <a:rPr lang="en-US" b="1" dirty="0" smtClean="0"/>
              <a:t>Other</a:t>
            </a:r>
            <a:r>
              <a:rPr lang="en-US" dirty="0" smtClean="0"/>
              <a:t> </a:t>
            </a:r>
            <a:r>
              <a:rPr lang="en-US" i="1" dirty="0"/>
              <a:t>(drying, curing, press </a:t>
            </a:r>
            <a:r>
              <a:rPr lang="en-US" i="1" dirty="0" smtClean="0"/>
              <a:t>speed, humidity, etc.)</a:t>
            </a:r>
            <a:endParaRPr lang="en-US" i="1" dirty="0"/>
          </a:p>
        </p:txBody>
      </p:sp>
    </p:spTree>
    <p:extLst>
      <p:ext uri="{BB962C8B-B14F-4D97-AF65-F5344CB8AC3E}">
        <p14:creationId xmlns:p14="http://schemas.microsoft.com/office/powerpoint/2010/main" val="60243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Target Print Response</a:t>
            </a:r>
            <a:endParaRPr lang="en-US" sz="3600" dirty="0"/>
          </a:p>
        </p:txBody>
      </p:sp>
      <p:sp>
        <p:nvSpPr>
          <p:cNvPr id="3" name="Text Placeholder 2"/>
          <p:cNvSpPr>
            <a:spLocks noGrp="1"/>
          </p:cNvSpPr>
          <p:nvPr>
            <p:ph type="body" sz="quarter" idx="11"/>
          </p:nvPr>
        </p:nvSpPr>
        <p:spPr>
          <a:xfrm>
            <a:off x="436562" y="1617663"/>
            <a:ext cx="8126993" cy="4413250"/>
          </a:xfrm>
        </p:spPr>
        <p:txBody>
          <a:bodyPr>
            <a:normAutofit/>
          </a:bodyPr>
          <a:lstStyle/>
          <a:p>
            <a:pPr marL="0" indent="0">
              <a:buNone/>
            </a:pPr>
            <a:r>
              <a:rPr lang="en-US" sz="2800" i="1" dirty="0" smtClean="0"/>
              <a:t>“How you want your device to print”</a:t>
            </a:r>
            <a:endParaRPr lang="en-US" sz="2800" dirty="0" smtClean="0"/>
          </a:p>
          <a:p>
            <a:pPr>
              <a:spcBef>
                <a:spcPts val="1200"/>
              </a:spcBef>
            </a:pPr>
            <a:r>
              <a:rPr lang="en-US" sz="2000" b="1" dirty="0" smtClean="0"/>
              <a:t>Shop standard:</a:t>
            </a:r>
            <a:r>
              <a:rPr lang="en-US" sz="2000" dirty="0" smtClean="0"/>
              <a:t> legacy information or internal specs </a:t>
            </a:r>
            <a:br>
              <a:rPr lang="en-US" sz="2000" dirty="0" smtClean="0"/>
            </a:br>
            <a:r>
              <a:rPr lang="en-US" sz="2000" i="1" dirty="0" smtClean="0"/>
              <a:t>(“the numbers from our old RIP”</a:t>
            </a:r>
            <a:r>
              <a:rPr lang="en-US" sz="2000" dirty="0" smtClean="0"/>
              <a:t> or </a:t>
            </a:r>
            <a:r>
              <a:rPr lang="en-US" sz="2000" i="1" dirty="0" smtClean="0"/>
              <a:t>“the pressman told me to </a:t>
            </a:r>
            <a:br>
              <a:rPr lang="en-US" sz="2000" i="1" dirty="0" smtClean="0"/>
            </a:br>
            <a:r>
              <a:rPr lang="en-US" sz="2000" i="1" dirty="0" smtClean="0"/>
              <a:t>take 3% out of the Magenta at the mid-tone”)</a:t>
            </a:r>
            <a:endParaRPr lang="en-US" sz="2000" dirty="0" smtClean="0"/>
          </a:p>
          <a:p>
            <a:pPr>
              <a:spcBef>
                <a:spcPts val="1200"/>
              </a:spcBef>
            </a:pPr>
            <a:r>
              <a:rPr lang="en-US" sz="2000" b="1" dirty="0" smtClean="0"/>
              <a:t>Industry standard:</a:t>
            </a:r>
            <a:r>
              <a:rPr lang="en-US" sz="2000" dirty="0" smtClean="0"/>
              <a:t> agreed-upon </a:t>
            </a:r>
            <a:r>
              <a:rPr lang="en-US" sz="2000" dirty="0" err="1" smtClean="0"/>
              <a:t>colorspace</a:t>
            </a:r>
            <a:r>
              <a:rPr lang="en-US" sz="2000" dirty="0" smtClean="0"/>
              <a:t> description that provides a reference for accurate color reproduction across </a:t>
            </a:r>
            <a:br>
              <a:rPr lang="en-US" sz="2000" dirty="0" smtClean="0"/>
            </a:br>
            <a:r>
              <a:rPr lang="en-US" sz="2000" dirty="0" smtClean="0"/>
              <a:t>different devices and applications</a:t>
            </a:r>
          </a:p>
          <a:p>
            <a:pPr lvl="1">
              <a:spcBef>
                <a:spcPts val="600"/>
              </a:spcBef>
            </a:pPr>
            <a:r>
              <a:rPr lang="en-US" sz="1800" b="1" dirty="0" smtClean="0"/>
              <a:t>SWOP</a:t>
            </a:r>
            <a:r>
              <a:rPr lang="en-US" sz="1800" dirty="0" smtClean="0"/>
              <a:t> (Web offset)</a:t>
            </a:r>
          </a:p>
          <a:p>
            <a:pPr lvl="1">
              <a:spcBef>
                <a:spcPts val="600"/>
              </a:spcBef>
            </a:pPr>
            <a:r>
              <a:rPr lang="en-US" sz="1800" b="1" dirty="0" err="1" smtClean="0"/>
              <a:t>GRACoL</a:t>
            </a:r>
            <a:r>
              <a:rPr lang="en-US" sz="1800" dirty="0" smtClean="0"/>
              <a:t> (Commercial Offset Lithography)</a:t>
            </a:r>
          </a:p>
          <a:p>
            <a:pPr lvl="1">
              <a:spcBef>
                <a:spcPts val="600"/>
              </a:spcBef>
            </a:pPr>
            <a:r>
              <a:rPr lang="en-US" sz="1800" b="1" dirty="0" smtClean="0"/>
              <a:t>FOGRA</a:t>
            </a:r>
            <a:r>
              <a:rPr lang="en-US" sz="1800" dirty="0" smtClean="0"/>
              <a:t> (European)</a:t>
            </a:r>
          </a:p>
          <a:p>
            <a:pPr lvl="1">
              <a:spcBef>
                <a:spcPts val="600"/>
              </a:spcBef>
            </a:pPr>
            <a:r>
              <a:rPr lang="en-US" sz="1800" b="1" dirty="0" smtClean="0"/>
              <a:t>ISO</a:t>
            </a:r>
            <a:endParaRPr lang="en-US" sz="1800" dirty="0" smtClean="0"/>
          </a:p>
          <a:p>
            <a:pPr lvl="1">
              <a:spcBef>
                <a:spcPts val="600"/>
              </a:spcBef>
            </a:pPr>
            <a:r>
              <a:rPr lang="en-US" sz="1800" b="1" dirty="0" smtClean="0"/>
              <a:t>Others…</a:t>
            </a:r>
            <a:r>
              <a:rPr lang="en-US" sz="1800" dirty="0" smtClean="0"/>
              <a:t> (IFRA, SNAP, JNC, JCW…)</a:t>
            </a:r>
            <a:endParaRPr lang="en-US" sz="1800" dirty="0"/>
          </a:p>
        </p:txBody>
      </p:sp>
    </p:spTree>
    <p:extLst>
      <p:ext uri="{BB962C8B-B14F-4D97-AF65-F5344CB8AC3E}">
        <p14:creationId xmlns:p14="http://schemas.microsoft.com/office/powerpoint/2010/main" val="336222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Managing Gray Balance</a:t>
            </a:r>
            <a:endParaRPr lang="en-US" sz="3600" dirty="0"/>
          </a:p>
        </p:txBody>
      </p:sp>
      <p:sp>
        <p:nvSpPr>
          <p:cNvPr id="3" name="Text Placeholder 2"/>
          <p:cNvSpPr>
            <a:spLocks noGrp="1"/>
          </p:cNvSpPr>
          <p:nvPr>
            <p:ph type="body" sz="quarter" idx="11"/>
          </p:nvPr>
        </p:nvSpPr>
        <p:spPr>
          <a:xfrm>
            <a:off x="436562" y="1617662"/>
            <a:ext cx="8100687" cy="4936961"/>
          </a:xfrm>
        </p:spPr>
        <p:txBody>
          <a:bodyPr>
            <a:normAutofit/>
          </a:bodyPr>
          <a:lstStyle/>
          <a:p>
            <a:pPr>
              <a:spcBef>
                <a:spcPts val="1200"/>
              </a:spcBef>
            </a:pPr>
            <a:r>
              <a:rPr lang="en-US" dirty="0"/>
              <a:t>Eye </a:t>
            </a:r>
            <a:r>
              <a:rPr lang="en-US" dirty="0" smtClean="0"/>
              <a:t>extremely sensitive </a:t>
            </a:r>
            <a:r>
              <a:rPr lang="en-US" dirty="0"/>
              <a:t>to gray casts </a:t>
            </a:r>
            <a:r>
              <a:rPr lang="en-US" sz="2200" i="1" dirty="0" smtClean="0"/>
              <a:t>(reddish</a:t>
            </a:r>
            <a:r>
              <a:rPr lang="en-US" sz="2200" i="1" dirty="0"/>
              <a:t>, bluish, </a:t>
            </a:r>
            <a:r>
              <a:rPr lang="en-US" sz="2200" i="1" dirty="0" smtClean="0"/>
              <a:t/>
            </a:r>
            <a:br>
              <a:rPr lang="en-US" sz="2200" i="1" dirty="0" smtClean="0"/>
            </a:br>
            <a:r>
              <a:rPr lang="en-US" sz="2200" i="1" dirty="0" smtClean="0"/>
              <a:t>or yellowish appearance)</a:t>
            </a:r>
            <a:endParaRPr lang="en-US" sz="2200" i="1" dirty="0"/>
          </a:p>
          <a:p>
            <a:pPr>
              <a:spcBef>
                <a:spcPts val="1200"/>
              </a:spcBef>
            </a:pPr>
            <a:r>
              <a:rPr lang="en-US" dirty="0" smtClean="0"/>
              <a:t>Relative </a:t>
            </a:r>
            <a:r>
              <a:rPr lang="en-US" dirty="0"/>
              <a:t>equal amounts of C, M and Y produce gray</a:t>
            </a:r>
          </a:p>
          <a:p>
            <a:pPr>
              <a:spcBef>
                <a:spcPts val="1200"/>
              </a:spcBef>
            </a:pPr>
            <a:r>
              <a:rPr lang="en-US" dirty="0" smtClean="0"/>
              <a:t>Control </a:t>
            </a:r>
            <a:r>
              <a:rPr lang="en-US" dirty="0"/>
              <a:t>appearance of gray </a:t>
            </a:r>
            <a:r>
              <a:rPr lang="en-US" dirty="0" smtClean="0"/>
              <a:t>areas and other </a:t>
            </a:r>
            <a:r>
              <a:rPr lang="en-US" dirty="0"/>
              <a:t>colors </a:t>
            </a:r>
            <a:r>
              <a:rPr lang="en-US" dirty="0" smtClean="0"/>
              <a:t/>
            </a:r>
            <a:br>
              <a:rPr lang="en-US" dirty="0" smtClean="0"/>
            </a:br>
            <a:r>
              <a:rPr lang="en-US" dirty="0" smtClean="0"/>
              <a:t>will fall </a:t>
            </a:r>
            <a:r>
              <a:rPr lang="en-US" dirty="0"/>
              <a:t>into place</a:t>
            </a:r>
          </a:p>
          <a:p>
            <a:pPr>
              <a:spcBef>
                <a:spcPts val="1200"/>
              </a:spcBef>
            </a:pPr>
            <a:r>
              <a:rPr lang="en-US" dirty="0"/>
              <a:t>Must manage tonality with gray balance in mind</a:t>
            </a:r>
          </a:p>
          <a:p>
            <a:pPr lvl="1"/>
            <a:r>
              <a:rPr lang="en-US" dirty="0" smtClean="0"/>
              <a:t>To “make </a:t>
            </a:r>
            <a:r>
              <a:rPr lang="en-US" dirty="0"/>
              <a:t>it </a:t>
            </a:r>
            <a:r>
              <a:rPr lang="en-US" dirty="0" smtClean="0"/>
              <a:t>lighter” you must remove </a:t>
            </a:r>
            <a:r>
              <a:rPr lang="en-US" dirty="0"/>
              <a:t>different amounts of </a:t>
            </a:r>
            <a:r>
              <a:rPr lang="en-US" dirty="0" smtClean="0"/>
              <a:t>CMY</a:t>
            </a:r>
            <a:endParaRPr lang="en-US" dirty="0"/>
          </a:p>
          <a:p>
            <a:pPr>
              <a:spcBef>
                <a:spcPts val="1200"/>
              </a:spcBef>
            </a:pPr>
            <a:r>
              <a:rPr lang="en-US" dirty="0" smtClean="0"/>
              <a:t>G7 Gray balance control method </a:t>
            </a:r>
            <a:r>
              <a:rPr lang="en-US" dirty="0"/>
              <a:t>used </a:t>
            </a:r>
            <a:r>
              <a:rPr lang="en-US" dirty="0" smtClean="0"/>
              <a:t/>
            </a:r>
            <a:br>
              <a:rPr lang="en-US" dirty="0" smtClean="0"/>
            </a:br>
            <a:r>
              <a:rPr lang="en-US" dirty="0" smtClean="0"/>
              <a:t>in latest </a:t>
            </a:r>
            <a:r>
              <a:rPr lang="en-US" dirty="0" err="1" smtClean="0"/>
              <a:t>GRACoL</a:t>
            </a:r>
            <a:r>
              <a:rPr lang="en-US" dirty="0" smtClean="0"/>
              <a:t> and </a:t>
            </a:r>
            <a:r>
              <a:rPr lang="en-US" dirty="0"/>
              <a:t>SWOP standards</a:t>
            </a:r>
          </a:p>
          <a:p>
            <a:pPr lvl="1"/>
            <a:r>
              <a:rPr lang="en-US" dirty="0">
                <a:solidFill>
                  <a:schemeClr val="accent2">
                    <a:lumMod val="50000"/>
                  </a:schemeClr>
                </a:solidFill>
              </a:rPr>
              <a:t>ColorFlow </a:t>
            </a:r>
            <a:r>
              <a:rPr lang="en-US" dirty="0" smtClean="0">
                <a:solidFill>
                  <a:schemeClr val="accent2">
                    <a:lumMod val="50000"/>
                  </a:schemeClr>
                </a:solidFill>
              </a:rPr>
              <a:t>Workflow Edition supports G7 </a:t>
            </a:r>
            <a:br>
              <a:rPr lang="en-US" dirty="0" smtClean="0">
                <a:solidFill>
                  <a:schemeClr val="accent2">
                    <a:lumMod val="50000"/>
                  </a:schemeClr>
                </a:solidFill>
              </a:rPr>
            </a:br>
            <a:r>
              <a:rPr lang="en-US" dirty="0" smtClean="0">
                <a:solidFill>
                  <a:schemeClr val="accent2">
                    <a:lumMod val="50000"/>
                  </a:schemeClr>
                </a:solidFill>
              </a:rPr>
              <a:t>P2P25 charts for gray balance calibration </a:t>
            </a:r>
            <a:endParaRPr lang="en-US" dirty="0">
              <a:solidFill>
                <a:schemeClr val="accent2">
                  <a:lumMod val="50000"/>
                </a:scheme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2563" y="4731753"/>
            <a:ext cx="871671" cy="2027969"/>
          </a:xfrm>
          <a:prstGeom prst="rect">
            <a:avLst/>
          </a:prstGeom>
        </p:spPr>
      </p:pic>
      <p:grpSp>
        <p:nvGrpSpPr>
          <p:cNvPr id="14" name="Group 13"/>
          <p:cNvGrpSpPr/>
          <p:nvPr/>
        </p:nvGrpSpPr>
        <p:grpSpPr>
          <a:xfrm>
            <a:off x="7700929" y="4731753"/>
            <a:ext cx="745525" cy="2027969"/>
            <a:chOff x="7700929" y="4731753"/>
            <a:chExt cx="745525" cy="2027969"/>
          </a:xfrm>
        </p:grpSpPr>
        <p:pic>
          <p:nvPicPr>
            <p:cNvPr id="5" name="Picture 4"/>
            <p:cNvPicPr>
              <a:picLocks noChangeAspect="1"/>
            </p:cNvPicPr>
            <p:nvPr/>
          </p:nvPicPr>
          <p:blipFill>
            <a:blip r:embed="rId4"/>
            <a:stretch>
              <a:fillRect/>
            </a:stretch>
          </p:blipFill>
          <p:spPr>
            <a:xfrm>
              <a:off x="7755422" y="4731753"/>
              <a:ext cx="601705" cy="2027969"/>
            </a:xfrm>
            <a:prstGeom prst="rect">
              <a:avLst/>
            </a:prstGeom>
          </p:spPr>
        </p:pic>
        <p:grpSp>
          <p:nvGrpSpPr>
            <p:cNvPr id="13" name="Group 12"/>
            <p:cNvGrpSpPr/>
            <p:nvPr/>
          </p:nvGrpSpPr>
          <p:grpSpPr>
            <a:xfrm>
              <a:off x="7700929" y="5024848"/>
              <a:ext cx="745525" cy="1323703"/>
              <a:chOff x="7683511" y="4981303"/>
              <a:chExt cx="745525" cy="1323703"/>
            </a:xfrm>
          </p:grpSpPr>
          <p:cxnSp>
            <p:nvCxnSpPr>
              <p:cNvPr id="7" name="Straight Connector 6"/>
              <p:cNvCxnSpPr/>
              <p:nvPr/>
            </p:nvCxnSpPr>
            <p:spPr>
              <a:xfrm>
                <a:off x="7683511" y="4981303"/>
                <a:ext cx="745525" cy="1323703"/>
              </a:xfrm>
              <a:prstGeom prst="line">
                <a:avLst/>
              </a:prstGeom>
              <a:ln w="76200"/>
            </p:spPr>
            <p:style>
              <a:lnRef idx="2">
                <a:schemeClr val="accent2"/>
              </a:lnRef>
              <a:fillRef idx="0">
                <a:schemeClr val="accent2"/>
              </a:fillRef>
              <a:effectRef idx="1">
                <a:schemeClr val="accent2"/>
              </a:effectRef>
              <a:fontRef idx="minor">
                <a:schemeClr val="tx1"/>
              </a:fontRef>
            </p:style>
          </p:cxnSp>
          <p:cxnSp>
            <p:nvCxnSpPr>
              <p:cNvPr id="9" name="Straight Connector 8"/>
              <p:cNvCxnSpPr/>
              <p:nvPr/>
            </p:nvCxnSpPr>
            <p:spPr>
              <a:xfrm flipH="1">
                <a:off x="7683511" y="4981303"/>
                <a:ext cx="673617" cy="1323703"/>
              </a:xfrm>
              <a:prstGeom prst="line">
                <a:avLst/>
              </a:prstGeom>
              <a:ln w="76200"/>
            </p:spPr>
            <p:style>
              <a:lnRef idx="2">
                <a:schemeClr val="accent2"/>
              </a:lnRef>
              <a:fillRef idx="0">
                <a:schemeClr val="accent2"/>
              </a:fillRef>
              <a:effectRef idx="1">
                <a:schemeClr val="accent2"/>
              </a:effectRef>
              <a:fontRef idx="minor">
                <a:schemeClr val="tx1"/>
              </a:fontRef>
            </p:style>
          </p:cxnSp>
        </p:grpSp>
      </p:grpSp>
    </p:spTree>
    <p:extLst>
      <p:ext uri="{BB962C8B-B14F-4D97-AF65-F5344CB8AC3E}">
        <p14:creationId xmlns:p14="http://schemas.microsoft.com/office/powerpoint/2010/main" val="300792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Special Print Conditions and Curves</a:t>
            </a:r>
          </a:p>
        </p:txBody>
      </p:sp>
      <p:sp>
        <p:nvSpPr>
          <p:cNvPr id="3" name="Text Placeholder 2"/>
          <p:cNvSpPr>
            <a:spLocks noGrp="1"/>
          </p:cNvSpPr>
          <p:nvPr>
            <p:ph type="body" sz="quarter" idx="11"/>
          </p:nvPr>
        </p:nvSpPr>
        <p:spPr>
          <a:xfrm>
            <a:off x="436562" y="1617662"/>
            <a:ext cx="8230393" cy="4783137"/>
          </a:xfrm>
        </p:spPr>
        <p:txBody>
          <a:bodyPr>
            <a:normAutofit/>
          </a:bodyPr>
          <a:lstStyle/>
          <a:p>
            <a:r>
              <a:rPr lang="en-US" dirty="0" smtClean="0"/>
              <a:t>Some </a:t>
            </a:r>
            <a:r>
              <a:rPr lang="en-US" dirty="0"/>
              <a:t>print processes </a:t>
            </a:r>
            <a:r>
              <a:rPr lang="en-US" sz="2200" i="1" dirty="0"/>
              <a:t>(eg. </a:t>
            </a:r>
            <a:r>
              <a:rPr lang="en-US" sz="2200" i="1" dirty="0" err="1"/>
              <a:t>flexo</a:t>
            </a:r>
            <a:r>
              <a:rPr lang="en-US" sz="2200" i="1" dirty="0"/>
              <a:t>) </a:t>
            </a:r>
            <a:r>
              <a:rPr lang="en-US" dirty="0"/>
              <a:t>have limited </a:t>
            </a:r>
            <a:r>
              <a:rPr lang="en-US" dirty="0" smtClean="0"/>
              <a:t>ability to print highlight dots</a:t>
            </a:r>
            <a:endParaRPr lang="en-US" dirty="0"/>
          </a:p>
          <a:p>
            <a:pPr lvl="1">
              <a:spcBef>
                <a:spcPts val="900"/>
              </a:spcBef>
            </a:pPr>
            <a:r>
              <a:rPr lang="en-US" dirty="0" smtClean="0"/>
              <a:t>Said to have </a:t>
            </a:r>
            <a:r>
              <a:rPr lang="en-US" i="1" dirty="0" smtClean="0"/>
              <a:t>“limited highlight resolution”</a:t>
            </a:r>
          </a:p>
          <a:p>
            <a:pPr lvl="1">
              <a:spcBef>
                <a:spcPts val="900"/>
              </a:spcBef>
            </a:pPr>
            <a:r>
              <a:rPr lang="en-US" dirty="0" smtClean="0"/>
              <a:t>Lightest dots </a:t>
            </a:r>
            <a:r>
              <a:rPr lang="en-US" dirty="0"/>
              <a:t>have excessive gain and may measure </a:t>
            </a:r>
            <a:r>
              <a:rPr lang="en-US" dirty="0" smtClean="0"/>
              <a:t/>
            </a:r>
            <a:br>
              <a:rPr lang="en-US" dirty="0" smtClean="0"/>
            </a:br>
            <a:r>
              <a:rPr lang="en-US" dirty="0" smtClean="0"/>
              <a:t>10</a:t>
            </a:r>
            <a:r>
              <a:rPr lang="en-US" dirty="0"/>
              <a:t>% </a:t>
            </a:r>
            <a:r>
              <a:rPr lang="en-US" dirty="0" smtClean="0"/>
              <a:t>or more</a:t>
            </a:r>
            <a:endParaRPr lang="en-US" dirty="0"/>
          </a:p>
          <a:p>
            <a:pPr lvl="1">
              <a:spcBef>
                <a:spcPts val="900"/>
              </a:spcBef>
            </a:pPr>
            <a:r>
              <a:rPr lang="en-US" dirty="0" smtClean="0"/>
              <a:t>Cannot </a:t>
            </a:r>
            <a:r>
              <a:rPr lang="en-US" dirty="0"/>
              <a:t>print smooth gradients starting from white</a:t>
            </a:r>
          </a:p>
          <a:p>
            <a:pPr lvl="1">
              <a:spcBef>
                <a:spcPts val="900"/>
              </a:spcBef>
            </a:pPr>
            <a:r>
              <a:rPr lang="en-US" dirty="0" smtClean="0"/>
              <a:t>Known as </a:t>
            </a:r>
            <a:r>
              <a:rPr lang="en-US" dirty="0"/>
              <a:t>a </a:t>
            </a:r>
            <a:r>
              <a:rPr lang="en-US" dirty="0" smtClean="0"/>
              <a:t>“discontinuous” </a:t>
            </a:r>
            <a:r>
              <a:rPr lang="en-US" dirty="0"/>
              <a:t>print response</a:t>
            </a:r>
          </a:p>
          <a:p>
            <a:pPr lvl="1">
              <a:spcBef>
                <a:spcPts val="900"/>
              </a:spcBef>
            </a:pPr>
            <a:r>
              <a:rPr lang="en-US" dirty="0"/>
              <a:t>In ColorFlow, </a:t>
            </a:r>
            <a:r>
              <a:rPr lang="en-US" dirty="0" smtClean="0"/>
              <a:t>a </a:t>
            </a:r>
            <a:r>
              <a:rPr lang="en-US" i="1" dirty="0"/>
              <a:t>Flexographic Device</a:t>
            </a:r>
            <a:r>
              <a:rPr lang="en-US" dirty="0"/>
              <a:t> </a:t>
            </a:r>
            <a:r>
              <a:rPr lang="en-US" dirty="0" smtClean="0"/>
              <a:t>is used for </a:t>
            </a:r>
            <a:r>
              <a:rPr lang="en-US" dirty="0"/>
              <a:t>discontinuous </a:t>
            </a:r>
            <a:r>
              <a:rPr lang="en-US" dirty="0" smtClean="0"/>
              <a:t/>
            </a:r>
            <a:br>
              <a:rPr lang="en-US" dirty="0" smtClean="0"/>
            </a:br>
            <a:r>
              <a:rPr lang="en-US" dirty="0" smtClean="0"/>
              <a:t>print conditions</a:t>
            </a:r>
          </a:p>
          <a:p>
            <a:pPr lvl="1">
              <a:spcBef>
                <a:spcPts val="900"/>
              </a:spcBef>
            </a:pPr>
            <a:r>
              <a:rPr lang="en-US" dirty="0" smtClean="0"/>
              <a:t>Require special curves to adjust imaged highlights</a:t>
            </a:r>
          </a:p>
          <a:p>
            <a:pPr lvl="2">
              <a:spcBef>
                <a:spcPts val="600"/>
              </a:spcBef>
            </a:pPr>
            <a:r>
              <a:rPr lang="en-US" b="1" dirty="0" smtClean="0"/>
              <a:t>Bump Curves: </a:t>
            </a:r>
            <a:r>
              <a:rPr lang="en-US" dirty="0" smtClean="0"/>
              <a:t>minimum highlights are increased</a:t>
            </a:r>
          </a:p>
          <a:p>
            <a:pPr lvl="2">
              <a:spcBef>
                <a:spcPts val="600"/>
              </a:spcBef>
            </a:pPr>
            <a:r>
              <a:rPr lang="en-US" b="1" dirty="0" smtClean="0"/>
              <a:t>Cut-off Curves: </a:t>
            </a:r>
            <a:r>
              <a:rPr lang="en-US" dirty="0" smtClean="0"/>
              <a:t>minimum highlights are removed</a:t>
            </a:r>
          </a:p>
        </p:txBody>
      </p:sp>
    </p:spTree>
    <p:extLst>
      <p:ext uri="{BB962C8B-B14F-4D97-AF65-F5344CB8AC3E}">
        <p14:creationId xmlns:p14="http://schemas.microsoft.com/office/powerpoint/2010/main" val="2975313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731553" y="5572924"/>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en-US" sz="5400" dirty="0" smtClean="0">
                <a:solidFill>
                  <a:schemeClr val="bg1"/>
                </a:solidFill>
              </a:rPr>
              <a:t>BREAK – 15 minutes</a:t>
            </a:r>
            <a:endParaRPr lang="en-US" sz="5400" dirty="0">
              <a:solidFill>
                <a:schemeClr val="bg1"/>
              </a:solidFill>
            </a:endParaRPr>
          </a:p>
        </p:txBody>
      </p:sp>
    </p:spTree>
    <p:extLst>
      <p:ext uri="{BB962C8B-B14F-4D97-AF65-F5344CB8AC3E}">
        <p14:creationId xmlns:p14="http://schemas.microsoft.com/office/powerpoint/2010/main" val="21296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548673" y="5572924"/>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en-US" sz="5400" dirty="0" smtClean="0">
                <a:solidFill>
                  <a:schemeClr val="bg1"/>
                </a:solidFill>
              </a:rPr>
              <a:t>Using ColorFlow WE</a:t>
            </a:r>
            <a:endParaRPr lang="en-US" sz="5400" dirty="0">
              <a:solidFill>
                <a:schemeClr val="bg1"/>
              </a:solidFill>
            </a:endParaRPr>
          </a:p>
        </p:txBody>
      </p:sp>
    </p:spTree>
    <p:extLst>
      <p:ext uri="{BB962C8B-B14F-4D97-AF65-F5344CB8AC3E}">
        <p14:creationId xmlns:p14="http://schemas.microsoft.com/office/powerpoint/2010/main" val="411226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ColorFlow Versions</a:t>
            </a:r>
            <a:endParaRPr lang="en-US" sz="3600" dirty="0"/>
          </a:p>
        </p:txBody>
      </p:sp>
      <p:sp>
        <p:nvSpPr>
          <p:cNvPr id="3" name="Text Placeholder 2"/>
          <p:cNvSpPr>
            <a:spLocks noGrp="1"/>
          </p:cNvSpPr>
          <p:nvPr>
            <p:ph type="body" sz="quarter" idx="11"/>
          </p:nvPr>
        </p:nvSpPr>
        <p:spPr>
          <a:xfrm>
            <a:off x="436562" y="1617662"/>
            <a:ext cx="8230393" cy="4783137"/>
          </a:xfrm>
        </p:spPr>
        <p:txBody>
          <a:bodyPr>
            <a:normAutofit/>
          </a:bodyPr>
          <a:lstStyle/>
          <a:p>
            <a:pPr marL="0" indent="0">
              <a:buNone/>
            </a:pPr>
            <a:r>
              <a:rPr lang="en-US" b="1" dirty="0"/>
              <a:t>ColorFlow Workflow Edition</a:t>
            </a:r>
            <a:endParaRPr lang="en-US" dirty="0"/>
          </a:p>
          <a:p>
            <a:pPr lvl="1"/>
            <a:r>
              <a:rPr lang="en-US" dirty="0"/>
              <a:t>Print Condition Characterization</a:t>
            </a:r>
          </a:p>
          <a:p>
            <a:pPr lvl="1"/>
            <a:r>
              <a:rPr lang="en-US" dirty="0"/>
              <a:t>Process Control using Tonal Calibration Curves</a:t>
            </a:r>
          </a:p>
          <a:p>
            <a:pPr lvl="1"/>
            <a:r>
              <a:rPr lang="en-US" dirty="0"/>
              <a:t>Reporting</a:t>
            </a:r>
          </a:p>
          <a:p>
            <a:pPr marL="0" indent="0">
              <a:spcBef>
                <a:spcPts val="1600"/>
              </a:spcBef>
              <a:buNone/>
            </a:pPr>
            <a:r>
              <a:rPr lang="en-US" b="1" dirty="0"/>
              <a:t>ColorFlow Pro Edition</a:t>
            </a:r>
            <a:endParaRPr lang="en-US" dirty="0"/>
          </a:p>
          <a:p>
            <a:pPr lvl="1"/>
            <a:r>
              <a:rPr lang="en-US" dirty="0"/>
              <a:t>Print Condition Characterization</a:t>
            </a:r>
          </a:p>
          <a:p>
            <a:pPr lvl="1"/>
            <a:r>
              <a:rPr lang="en-US" dirty="0"/>
              <a:t>Process Control using Tonal Calibration Curves</a:t>
            </a:r>
          </a:p>
          <a:p>
            <a:pPr lvl="1"/>
            <a:r>
              <a:rPr lang="en-US" dirty="0" smtClean="0"/>
              <a:t>Process Control using Color </a:t>
            </a:r>
            <a:r>
              <a:rPr lang="en-US" dirty="0"/>
              <a:t>Relationship Management (CRM)</a:t>
            </a:r>
          </a:p>
          <a:p>
            <a:pPr lvl="2"/>
            <a:r>
              <a:rPr lang="en-US" dirty="0"/>
              <a:t>ICC Device Profiles</a:t>
            </a:r>
          </a:p>
          <a:p>
            <a:pPr lvl="2"/>
            <a:r>
              <a:rPr lang="en-US" dirty="0"/>
              <a:t>ICC </a:t>
            </a:r>
            <a:r>
              <a:rPr lang="en-US" dirty="0" err="1"/>
              <a:t>DeviceLink</a:t>
            </a:r>
            <a:r>
              <a:rPr lang="en-US" dirty="0"/>
              <a:t> Profiles</a:t>
            </a:r>
          </a:p>
          <a:p>
            <a:pPr lvl="1"/>
            <a:r>
              <a:rPr lang="en-US" dirty="0"/>
              <a:t>Comprehensive Reporting</a:t>
            </a:r>
          </a:p>
          <a:p>
            <a:pPr lvl="1"/>
            <a:r>
              <a:rPr lang="en-US" dirty="0"/>
              <a:t>Ink Optimization Solution </a:t>
            </a:r>
            <a:r>
              <a:rPr lang="en-US" i="1" dirty="0"/>
              <a:t>(Option)</a:t>
            </a:r>
          </a:p>
        </p:txBody>
      </p:sp>
    </p:spTree>
    <p:extLst>
      <p:ext uri="{BB962C8B-B14F-4D97-AF65-F5344CB8AC3E}">
        <p14:creationId xmlns:p14="http://schemas.microsoft.com/office/powerpoint/2010/main" val="136828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Beyond Workflow Edition…</a:t>
            </a:r>
            <a:endParaRPr lang="en-US" sz="3600" dirty="0"/>
          </a:p>
        </p:txBody>
      </p:sp>
      <p:sp>
        <p:nvSpPr>
          <p:cNvPr id="3" name="Text Placeholder 2"/>
          <p:cNvSpPr>
            <a:spLocks noGrp="1"/>
          </p:cNvSpPr>
          <p:nvPr>
            <p:ph type="body" sz="quarter" idx="11"/>
          </p:nvPr>
        </p:nvSpPr>
        <p:spPr>
          <a:xfrm>
            <a:off x="436562" y="1617662"/>
            <a:ext cx="7929771" cy="4783137"/>
          </a:xfrm>
        </p:spPr>
        <p:txBody>
          <a:bodyPr>
            <a:normAutofit/>
          </a:bodyPr>
          <a:lstStyle/>
          <a:p>
            <a:pPr marL="0" indent="0">
              <a:buNone/>
            </a:pPr>
            <a:r>
              <a:rPr lang="en-US" dirty="0"/>
              <a:t>If time allows, </a:t>
            </a:r>
            <a:r>
              <a:rPr lang="en-US" dirty="0" smtClean="0"/>
              <a:t>additional ColorFlow </a:t>
            </a:r>
            <a:r>
              <a:rPr lang="en-US" dirty="0"/>
              <a:t>Pro </a:t>
            </a:r>
            <a:r>
              <a:rPr lang="en-US" dirty="0" smtClean="0"/>
              <a:t>capabilities can be introduced at completion of ColorFlow WE training</a:t>
            </a:r>
          </a:p>
          <a:p>
            <a:pPr>
              <a:spcBef>
                <a:spcPts val="1200"/>
              </a:spcBef>
            </a:pPr>
            <a:r>
              <a:rPr lang="en-US" b="1" dirty="0" smtClean="0"/>
              <a:t>Color </a:t>
            </a:r>
            <a:r>
              <a:rPr lang="en-US" b="1" dirty="0"/>
              <a:t>Relationship Management (CRM)</a:t>
            </a:r>
            <a:endParaRPr lang="en-US" dirty="0"/>
          </a:p>
          <a:p>
            <a:pPr lvl="1"/>
            <a:r>
              <a:rPr lang="en-US" dirty="0" err="1"/>
              <a:t>ColorSetups</a:t>
            </a:r>
            <a:r>
              <a:rPr lang="en-US" dirty="0"/>
              <a:t> </a:t>
            </a:r>
            <a:r>
              <a:rPr lang="en-US" dirty="0" smtClean="0"/>
              <a:t>manage </a:t>
            </a:r>
            <a:r>
              <a:rPr lang="en-US" dirty="0"/>
              <a:t>color across all devices in your shop</a:t>
            </a:r>
          </a:p>
          <a:p>
            <a:pPr lvl="1"/>
            <a:r>
              <a:rPr lang="en-US" dirty="0" smtClean="0"/>
              <a:t>ICC </a:t>
            </a:r>
            <a:r>
              <a:rPr lang="en-US" dirty="0"/>
              <a:t>Separation Profiles and ICC </a:t>
            </a:r>
            <a:r>
              <a:rPr lang="en-US" dirty="0" err="1"/>
              <a:t>DeviceLink</a:t>
            </a:r>
            <a:r>
              <a:rPr lang="en-US" dirty="0"/>
              <a:t> Profiles</a:t>
            </a:r>
          </a:p>
          <a:p>
            <a:pPr lvl="1"/>
            <a:r>
              <a:rPr lang="en-US" dirty="0"/>
              <a:t>Comprehensive Print Condition and Verification Reports</a:t>
            </a:r>
          </a:p>
          <a:p>
            <a:pPr lvl="1"/>
            <a:r>
              <a:rPr lang="en-US" dirty="0" err="1"/>
              <a:t>ColorSetups</a:t>
            </a:r>
            <a:r>
              <a:rPr lang="en-US" dirty="0"/>
              <a:t> automate CRM within Prinergy: </a:t>
            </a:r>
            <a:r>
              <a:rPr lang="en-US" dirty="0" smtClean="0"/>
              <a:t>“auto color”</a:t>
            </a:r>
            <a:endParaRPr lang="en-US" dirty="0"/>
          </a:p>
        </p:txBody>
      </p:sp>
    </p:spTree>
    <p:extLst>
      <p:ext uri="{BB962C8B-B14F-4D97-AF65-F5344CB8AC3E}">
        <p14:creationId xmlns:p14="http://schemas.microsoft.com/office/powerpoint/2010/main" val="354460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ColorFlow Workflow Edition</a:t>
            </a:r>
            <a:endParaRPr lang="en-US" sz="3600" dirty="0"/>
          </a:p>
        </p:txBody>
      </p:sp>
      <p:sp>
        <p:nvSpPr>
          <p:cNvPr id="3" name="Text Placeholder 2"/>
          <p:cNvSpPr>
            <a:spLocks noGrp="1"/>
          </p:cNvSpPr>
          <p:nvPr>
            <p:ph type="body" sz="quarter" idx="11"/>
          </p:nvPr>
        </p:nvSpPr>
        <p:spPr>
          <a:xfrm>
            <a:off x="436562" y="1617663"/>
            <a:ext cx="8230393" cy="4813117"/>
          </a:xfrm>
        </p:spPr>
        <p:txBody>
          <a:bodyPr>
            <a:normAutofit/>
          </a:bodyPr>
          <a:lstStyle/>
          <a:p>
            <a:pPr>
              <a:spcBef>
                <a:spcPts val="1200"/>
              </a:spcBef>
            </a:pPr>
            <a:r>
              <a:rPr lang="en-US" dirty="0" smtClean="0"/>
              <a:t>Create </a:t>
            </a:r>
            <a:r>
              <a:rPr lang="en-US" dirty="0"/>
              <a:t>and </a:t>
            </a:r>
            <a:r>
              <a:rPr lang="en-US" dirty="0" smtClean="0"/>
              <a:t>manage </a:t>
            </a:r>
            <a:r>
              <a:rPr lang="en-US" dirty="0"/>
              <a:t>Calibration Curves for </a:t>
            </a:r>
            <a:r>
              <a:rPr lang="en-US" dirty="0" smtClean="0"/>
              <a:t>plate </a:t>
            </a:r>
            <a:r>
              <a:rPr lang="en-US" dirty="0"/>
              <a:t>and print process control</a:t>
            </a:r>
          </a:p>
          <a:p>
            <a:pPr>
              <a:spcBef>
                <a:spcPts val="1200"/>
              </a:spcBef>
            </a:pPr>
            <a:r>
              <a:rPr lang="en-US" dirty="0"/>
              <a:t>ColorFlow Workflow Edition only </a:t>
            </a:r>
            <a:r>
              <a:rPr lang="en-US" dirty="0" smtClean="0"/>
              <a:t>uses Curves </a:t>
            </a:r>
            <a:r>
              <a:rPr lang="en-US" dirty="0"/>
              <a:t>tabs </a:t>
            </a:r>
            <a:r>
              <a:rPr lang="en-US" dirty="0" smtClean="0"/>
              <a:t/>
            </a:r>
            <a:br>
              <a:rPr lang="en-US" dirty="0" smtClean="0"/>
            </a:br>
            <a:r>
              <a:rPr lang="en-US" dirty="0" smtClean="0"/>
              <a:t>on left side of </a:t>
            </a:r>
            <a:r>
              <a:rPr lang="en-US" dirty="0"/>
              <a:t>the user interface</a:t>
            </a:r>
          </a:p>
          <a:p>
            <a:pPr marL="457200" lvl="1" indent="0">
              <a:buNone/>
            </a:pPr>
            <a:r>
              <a:rPr lang="en-US" dirty="0"/>
              <a:t>1. Plate Curves</a:t>
            </a:r>
          </a:p>
          <a:p>
            <a:pPr marL="457200" lvl="1" indent="0">
              <a:buNone/>
            </a:pPr>
            <a:r>
              <a:rPr lang="en-US" dirty="0"/>
              <a:t>2. Print </a:t>
            </a:r>
            <a:r>
              <a:rPr lang="en-US" dirty="0" smtClean="0"/>
              <a:t>Curves</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4" name="Picture 3"/>
          <p:cNvPicPr>
            <a:picLocks noChangeAspect="1"/>
          </p:cNvPicPr>
          <p:nvPr/>
        </p:nvPicPr>
        <p:blipFill>
          <a:blip r:embed="rId3"/>
          <a:stretch>
            <a:fillRect/>
          </a:stretch>
        </p:blipFill>
        <p:spPr>
          <a:xfrm>
            <a:off x="961284" y="4209025"/>
            <a:ext cx="5631235" cy="1755771"/>
          </a:xfrm>
          <a:prstGeom prst="rect">
            <a:avLst/>
          </a:prstGeom>
        </p:spPr>
      </p:pic>
    </p:spTree>
    <p:extLst>
      <p:ext uri="{BB962C8B-B14F-4D97-AF65-F5344CB8AC3E}">
        <p14:creationId xmlns:p14="http://schemas.microsoft.com/office/powerpoint/2010/main" val="4179994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Plate Curves</a:t>
            </a:r>
            <a:endParaRPr lang="en-US" sz="3600" dirty="0"/>
          </a:p>
        </p:txBody>
      </p:sp>
      <p:sp>
        <p:nvSpPr>
          <p:cNvPr id="3" name="Text Placeholder 2"/>
          <p:cNvSpPr>
            <a:spLocks noGrp="1"/>
          </p:cNvSpPr>
          <p:nvPr>
            <p:ph type="body" sz="quarter" idx="11"/>
          </p:nvPr>
        </p:nvSpPr>
        <p:spPr>
          <a:xfrm>
            <a:off x="436562" y="1617663"/>
            <a:ext cx="8230393" cy="4060326"/>
          </a:xfrm>
        </p:spPr>
        <p:txBody>
          <a:bodyPr>
            <a:normAutofit/>
          </a:bodyPr>
          <a:lstStyle/>
          <a:p>
            <a:pPr marL="0" indent="0">
              <a:buNone/>
            </a:pPr>
            <a:r>
              <a:rPr lang="en-US" dirty="0" smtClean="0"/>
              <a:t>Quick intro to UI</a:t>
            </a:r>
            <a:endParaRPr lang="en-US" dirty="0"/>
          </a:p>
          <a:p>
            <a:pPr>
              <a:spcBef>
                <a:spcPts val="900"/>
              </a:spcBef>
            </a:pPr>
            <a:r>
              <a:rPr lang="en-US" dirty="0" smtClean="0"/>
              <a:t>Calibration Curves</a:t>
            </a:r>
          </a:p>
          <a:p>
            <a:pPr lvl="1"/>
            <a:r>
              <a:rPr lang="en-US" dirty="0" smtClean="0"/>
              <a:t>Curve management left</a:t>
            </a:r>
          </a:p>
          <a:p>
            <a:pPr lvl="1"/>
            <a:r>
              <a:rPr lang="en-US" dirty="0" smtClean="0"/>
              <a:t>Properties in right pane</a:t>
            </a:r>
          </a:p>
          <a:p>
            <a:pPr lvl="1"/>
            <a:r>
              <a:rPr lang="en-US" dirty="0" smtClean="0"/>
              <a:t>Image plate target (</a:t>
            </a:r>
            <a:r>
              <a:rPr lang="en-US" dirty="0"/>
              <a:t>see </a:t>
            </a:r>
            <a:r>
              <a:rPr lang="en-US" dirty="0" smtClean="0"/>
              <a:t>below), measure and enter dot %</a:t>
            </a:r>
          </a:p>
          <a:p>
            <a:pPr lvl="1"/>
            <a:r>
              <a:rPr lang="en-US" dirty="0"/>
              <a:t>Desired Plate Response </a:t>
            </a:r>
            <a:r>
              <a:rPr lang="en-US" dirty="0" smtClean="0"/>
              <a:t>is always </a:t>
            </a:r>
            <a:r>
              <a:rPr lang="en-US" b="1" dirty="0" smtClean="0"/>
              <a:t>linear</a:t>
            </a:r>
          </a:p>
          <a:p>
            <a:pPr lvl="1"/>
            <a:r>
              <a:rPr lang="en-US" dirty="0"/>
              <a:t>Important: enable “Show in Prinergy</a:t>
            </a:r>
            <a:r>
              <a:rPr lang="en-US" dirty="0" smtClean="0"/>
              <a:t>”</a:t>
            </a:r>
            <a:endParaRPr lang="en-US" b="1" dirty="0" smtClean="0"/>
          </a:p>
          <a:p>
            <a:pPr>
              <a:spcBef>
                <a:spcPts val="900"/>
              </a:spcBef>
            </a:pPr>
            <a:r>
              <a:rPr lang="en-US" dirty="0" smtClean="0"/>
              <a:t>Harmony </a:t>
            </a:r>
            <a:r>
              <a:rPr lang="en-US" dirty="0"/>
              <a:t>Curves </a:t>
            </a:r>
            <a:r>
              <a:rPr lang="en-US" dirty="0" smtClean="0"/>
              <a:t>(legacy curve import)</a:t>
            </a:r>
          </a:p>
          <a:p>
            <a:pPr marL="457200" lvl="1" indent="0">
              <a:buNone/>
            </a:pPr>
            <a:endParaRPr lang="en-US" dirty="0" smtClean="0">
              <a:solidFill>
                <a:schemeClr val="accent2">
                  <a:lumMod val="50000"/>
                </a:schemeClr>
              </a:solidFill>
            </a:endParaRPr>
          </a:p>
          <a:p>
            <a:pPr marL="0" indent="0">
              <a:buNone/>
            </a:pPr>
            <a:r>
              <a:rPr lang="en-US" sz="2000" b="1" dirty="0" smtClean="0">
                <a:solidFill>
                  <a:schemeClr val="accent2">
                    <a:lumMod val="50000"/>
                  </a:schemeClr>
                </a:solidFill>
              </a:rPr>
              <a:t>Demo</a:t>
            </a:r>
            <a:r>
              <a:rPr lang="en-US" sz="2000" dirty="0" smtClean="0">
                <a:solidFill>
                  <a:schemeClr val="accent2">
                    <a:lumMod val="50000"/>
                  </a:schemeClr>
                </a:solidFill>
              </a:rPr>
              <a:t>: </a:t>
            </a:r>
            <a:r>
              <a:rPr lang="en-US" sz="2000" i="1" dirty="0" smtClean="0">
                <a:solidFill>
                  <a:schemeClr val="accent2">
                    <a:lumMod val="50000"/>
                  </a:schemeClr>
                </a:solidFill>
              </a:rPr>
              <a:t>Create a Plate Calibration Curve</a:t>
            </a:r>
            <a:endParaRPr lang="en-US" sz="2000" i="1" dirty="0">
              <a:solidFill>
                <a:schemeClr val="accent2">
                  <a:lumMod val="50000"/>
                </a:schemeClr>
              </a:solidFill>
            </a:endParaRPr>
          </a:p>
        </p:txBody>
      </p:sp>
      <p:pic>
        <p:nvPicPr>
          <p:cNvPr id="4" name="Picture 3"/>
          <p:cNvPicPr>
            <a:picLocks noChangeAspect="1"/>
          </p:cNvPicPr>
          <p:nvPr/>
        </p:nvPicPr>
        <p:blipFill>
          <a:blip r:embed="rId3"/>
          <a:stretch>
            <a:fillRect/>
          </a:stretch>
        </p:blipFill>
        <p:spPr>
          <a:xfrm>
            <a:off x="515560" y="5747238"/>
            <a:ext cx="7356826" cy="541158"/>
          </a:xfrm>
          <a:prstGeom prst="rect">
            <a:avLst/>
          </a:prstGeom>
          <a:solidFill>
            <a:schemeClr val="accent2"/>
          </a:solidFill>
        </p:spPr>
      </p:pic>
    </p:spTree>
    <p:extLst>
      <p:ext uri="{BB962C8B-B14F-4D97-AF65-F5344CB8AC3E}">
        <p14:creationId xmlns:p14="http://schemas.microsoft.com/office/powerpoint/2010/main" val="283545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is ColorFlow?</a:t>
            </a:r>
            <a:endParaRPr lang="en-US" dirty="0"/>
          </a:p>
        </p:txBody>
      </p:sp>
      <p:sp>
        <p:nvSpPr>
          <p:cNvPr id="3" name="Text Placeholder 2"/>
          <p:cNvSpPr>
            <a:spLocks noGrp="1"/>
          </p:cNvSpPr>
          <p:nvPr>
            <p:ph type="body" sz="quarter" idx="11"/>
          </p:nvPr>
        </p:nvSpPr>
        <p:spPr/>
        <p:txBody>
          <a:bodyPr/>
          <a:lstStyle/>
          <a:p>
            <a:pPr marL="0" indent="0">
              <a:spcBef>
                <a:spcPts val="1200"/>
              </a:spcBef>
              <a:buNone/>
            </a:pPr>
            <a:r>
              <a:rPr lang="en-US" i="1" dirty="0" smtClean="0"/>
              <a:t>A print </a:t>
            </a:r>
            <a:r>
              <a:rPr lang="en-US" i="1" dirty="0"/>
              <a:t>process control and color relationship management solution, fully integrated with </a:t>
            </a:r>
            <a:r>
              <a:rPr lang="en-US" i="1" dirty="0" smtClean="0"/>
              <a:t>Kodak </a:t>
            </a:r>
            <a:r>
              <a:rPr lang="en-US" i="1" dirty="0"/>
              <a:t>Prinergy </a:t>
            </a:r>
            <a:r>
              <a:rPr lang="en-US" i="1" dirty="0" smtClean="0"/>
              <a:t>Workflow</a:t>
            </a:r>
          </a:p>
          <a:p>
            <a:pPr>
              <a:spcBef>
                <a:spcPts val="1200"/>
              </a:spcBef>
            </a:pPr>
            <a:r>
              <a:rPr lang="en-US" sz="2000" dirty="0" smtClean="0"/>
              <a:t>Manages </a:t>
            </a:r>
            <a:r>
              <a:rPr lang="en-US" sz="2000" dirty="0"/>
              <a:t>Tonal Calibration and Color Relationships </a:t>
            </a:r>
            <a:r>
              <a:rPr lang="en-US" sz="2000" dirty="0" smtClean="0"/>
              <a:t/>
            </a:r>
            <a:br>
              <a:rPr lang="en-US" sz="2000" dirty="0" smtClean="0"/>
            </a:br>
            <a:r>
              <a:rPr lang="en-US" sz="2000" dirty="0" smtClean="0"/>
              <a:t>for all </a:t>
            </a:r>
            <a:r>
              <a:rPr lang="en-US" sz="2000" dirty="0"/>
              <a:t>print devices in your </a:t>
            </a:r>
            <a:r>
              <a:rPr lang="en-US" sz="2000" dirty="0" smtClean="0"/>
              <a:t>environment</a:t>
            </a:r>
          </a:p>
          <a:p>
            <a:pPr>
              <a:spcBef>
                <a:spcPts val="1200"/>
              </a:spcBef>
            </a:pPr>
            <a:r>
              <a:rPr lang="en-US" sz="2000" b="1" dirty="0" smtClean="0">
                <a:solidFill>
                  <a:schemeClr val="accent2"/>
                </a:solidFill>
              </a:rPr>
              <a:t>ColorFlow </a:t>
            </a:r>
            <a:r>
              <a:rPr lang="en-US" sz="2000" b="1" dirty="0">
                <a:solidFill>
                  <a:schemeClr val="accent2"/>
                </a:solidFill>
              </a:rPr>
              <a:t>Workflow Edition </a:t>
            </a:r>
            <a:r>
              <a:rPr lang="en-US" sz="2000" dirty="0">
                <a:solidFill>
                  <a:schemeClr val="accent2"/>
                </a:solidFill>
              </a:rPr>
              <a:t>creates, edits and manages </a:t>
            </a:r>
            <a:r>
              <a:rPr lang="en-US" sz="2000" dirty="0" smtClean="0">
                <a:solidFill>
                  <a:schemeClr val="accent2"/>
                </a:solidFill>
              </a:rPr>
              <a:t/>
            </a:r>
            <a:br>
              <a:rPr lang="en-US" sz="2000" dirty="0" smtClean="0">
                <a:solidFill>
                  <a:schemeClr val="accent2"/>
                </a:solidFill>
              </a:rPr>
            </a:br>
            <a:r>
              <a:rPr lang="en-US" sz="2000" dirty="0" smtClean="0">
                <a:solidFill>
                  <a:schemeClr val="accent2"/>
                </a:solidFill>
              </a:rPr>
              <a:t>Tonal </a:t>
            </a:r>
            <a:r>
              <a:rPr lang="en-US" sz="2000" dirty="0">
                <a:solidFill>
                  <a:schemeClr val="accent2"/>
                </a:solidFill>
              </a:rPr>
              <a:t>Calibration </a:t>
            </a:r>
            <a:r>
              <a:rPr lang="en-US" sz="2000" dirty="0" smtClean="0">
                <a:solidFill>
                  <a:schemeClr val="accent2"/>
                </a:solidFill>
              </a:rPr>
              <a:t>Curves for print process control </a:t>
            </a:r>
          </a:p>
          <a:p>
            <a:pPr>
              <a:spcBef>
                <a:spcPts val="1200"/>
              </a:spcBef>
            </a:pPr>
            <a:r>
              <a:rPr lang="en-US" sz="2000" b="1" dirty="0" smtClean="0"/>
              <a:t>ColorFlow Pro Workflow </a:t>
            </a:r>
            <a:r>
              <a:rPr lang="en-US" sz="2000" b="1" dirty="0"/>
              <a:t>Edition </a:t>
            </a:r>
            <a:r>
              <a:rPr lang="en-US" sz="2000" dirty="0"/>
              <a:t>additionally </a:t>
            </a:r>
            <a:r>
              <a:rPr lang="en-US" sz="2000" dirty="0" smtClean="0"/>
              <a:t/>
            </a:r>
            <a:br>
              <a:rPr lang="en-US" sz="2000" dirty="0" smtClean="0"/>
            </a:br>
            <a:r>
              <a:rPr lang="en-US" sz="2000" dirty="0" smtClean="0"/>
              <a:t>manages </a:t>
            </a:r>
            <a:r>
              <a:rPr lang="en-US" sz="2000" dirty="0"/>
              <a:t>Color Relationships and Ink </a:t>
            </a:r>
            <a:r>
              <a:rPr lang="en-US" sz="2000" dirty="0" smtClean="0"/>
              <a:t>Optimization</a:t>
            </a:r>
            <a:endParaRPr lang="en-US" sz="2000" dirty="0"/>
          </a:p>
        </p:txBody>
      </p:sp>
    </p:spTree>
    <p:extLst>
      <p:ext uri="{BB962C8B-B14F-4D97-AF65-F5344CB8AC3E}">
        <p14:creationId xmlns:p14="http://schemas.microsoft.com/office/powerpoint/2010/main" val="166353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Print Curves</a:t>
            </a:r>
            <a:endParaRPr lang="en-US" sz="3600" dirty="0"/>
          </a:p>
        </p:txBody>
      </p:sp>
      <p:sp>
        <p:nvSpPr>
          <p:cNvPr id="3" name="Text Placeholder 2"/>
          <p:cNvSpPr>
            <a:spLocks noGrp="1"/>
          </p:cNvSpPr>
          <p:nvPr>
            <p:ph type="body" sz="quarter" idx="11"/>
          </p:nvPr>
        </p:nvSpPr>
        <p:spPr>
          <a:xfrm>
            <a:off x="436562" y="1617662"/>
            <a:ext cx="8341678" cy="4783137"/>
          </a:xfrm>
        </p:spPr>
        <p:txBody>
          <a:bodyPr>
            <a:normAutofit fontScale="92500" lnSpcReduction="10000"/>
          </a:bodyPr>
          <a:lstStyle/>
          <a:p>
            <a:pPr marL="0" indent="0">
              <a:buNone/>
            </a:pPr>
            <a:r>
              <a:rPr lang="en-US" dirty="0" smtClean="0"/>
              <a:t>Quick intro to UI</a:t>
            </a:r>
            <a:endParaRPr lang="en-US" dirty="0"/>
          </a:p>
          <a:p>
            <a:r>
              <a:rPr lang="en-US" dirty="0" smtClean="0"/>
              <a:t>Calibration Curves</a:t>
            </a:r>
          </a:p>
          <a:p>
            <a:pPr lvl="1"/>
            <a:r>
              <a:rPr lang="en-US" dirty="0" smtClean="0"/>
              <a:t>The Device Condition targets a Reference </a:t>
            </a:r>
            <a:r>
              <a:rPr lang="en-US" dirty="0"/>
              <a:t>Print </a:t>
            </a:r>
            <a:r>
              <a:rPr lang="en-US" dirty="0" smtClean="0"/>
              <a:t>Condition</a:t>
            </a:r>
          </a:p>
          <a:p>
            <a:pPr lvl="1"/>
            <a:r>
              <a:rPr lang="en-US" dirty="0" smtClean="0"/>
              <a:t>Target (top) linked to Device Condition (bottom)</a:t>
            </a:r>
          </a:p>
          <a:p>
            <a:pPr lvl="1"/>
            <a:r>
              <a:rPr lang="en-US" dirty="0" smtClean="0"/>
              <a:t>Verify?</a:t>
            </a:r>
          </a:p>
          <a:p>
            <a:r>
              <a:rPr lang="en-US" dirty="0" smtClean="0"/>
              <a:t>Transfer Curves</a:t>
            </a:r>
          </a:p>
          <a:p>
            <a:pPr lvl="1"/>
            <a:r>
              <a:rPr lang="en-US" dirty="0" smtClean="0"/>
              <a:t>Use to adjust output based on request (without measured targets)</a:t>
            </a:r>
          </a:p>
          <a:p>
            <a:pPr lvl="2"/>
            <a:r>
              <a:rPr lang="en-US" sz="1600" dirty="0" smtClean="0"/>
              <a:t>First adjust overall response at </a:t>
            </a:r>
            <a:r>
              <a:rPr lang="en-US" sz="1600" dirty="0" err="1" smtClean="0"/>
              <a:t>midtone</a:t>
            </a:r>
            <a:endParaRPr lang="en-US" sz="1600" dirty="0" smtClean="0"/>
          </a:p>
          <a:p>
            <a:pPr lvl="2"/>
            <a:r>
              <a:rPr lang="en-US" sz="1600" dirty="0" smtClean="0"/>
              <a:t>Then adjust highlights, ¼ tones, </a:t>
            </a:r>
            <a:r>
              <a:rPr lang="en-US" sz="1600" dirty="0" err="1" smtClean="0"/>
              <a:t>mids</a:t>
            </a:r>
            <a:r>
              <a:rPr lang="en-US" sz="1600" dirty="0" smtClean="0"/>
              <a:t>, ¾ tones, shadows</a:t>
            </a:r>
          </a:p>
          <a:p>
            <a:pPr lvl="1"/>
            <a:r>
              <a:rPr lang="en-US" dirty="0"/>
              <a:t>C3 curves </a:t>
            </a:r>
            <a:r>
              <a:rPr lang="en-US" dirty="0" smtClean="0"/>
              <a:t>built-in for </a:t>
            </a:r>
            <a:r>
              <a:rPr lang="en-US" dirty="0"/>
              <a:t>Flexcel NX </a:t>
            </a:r>
            <a:r>
              <a:rPr lang="en-US" dirty="0" smtClean="0"/>
              <a:t>media</a:t>
            </a:r>
          </a:p>
          <a:p>
            <a:pPr>
              <a:spcBef>
                <a:spcPts val="900"/>
              </a:spcBef>
            </a:pPr>
            <a:r>
              <a:rPr lang="en-US" dirty="0"/>
              <a:t>Harmony Curves (legacy curve import</a:t>
            </a:r>
            <a:r>
              <a:rPr lang="en-US" dirty="0" smtClean="0"/>
              <a:t>)</a:t>
            </a:r>
            <a:endParaRPr lang="en-US" dirty="0"/>
          </a:p>
          <a:p>
            <a:pPr marL="914400" lvl="2" indent="0">
              <a:buNone/>
            </a:pPr>
            <a:endParaRPr lang="en-US" dirty="0" smtClean="0"/>
          </a:p>
          <a:p>
            <a:pPr marL="0" indent="0">
              <a:buNone/>
            </a:pPr>
            <a:r>
              <a:rPr lang="en-US" sz="2000" dirty="0" smtClean="0">
                <a:solidFill>
                  <a:schemeClr val="accent2">
                    <a:lumMod val="50000"/>
                  </a:schemeClr>
                </a:solidFill>
              </a:rPr>
              <a:t>Demo: </a:t>
            </a:r>
            <a:r>
              <a:rPr lang="en-US" sz="2000" i="1" dirty="0" smtClean="0">
                <a:solidFill>
                  <a:schemeClr val="accent2">
                    <a:lumMod val="50000"/>
                  </a:schemeClr>
                </a:solidFill>
              </a:rPr>
              <a:t>Create a Print Calibration Curve</a:t>
            </a:r>
          </a:p>
          <a:p>
            <a:pPr marL="0" indent="0">
              <a:buNone/>
            </a:pPr>
            <a:r>
              <a:rPr lang="en-US" sz="2000" dirty="0" smtClean="0">
                <a:solidFill>
                  <a:schemeClr val="accent2">
                    <a:lumMod val="50000"/>
                  </a:schemeClr>
                </a:solidFill>
              </a:rPr>
              <a:t>Demo</a:t>
            </a:r>
            <a:r>
              <a:rPr lang="en-US" sz="2000" dirty="0">
                <a:solidFill>
                  <a:schemeClr val="accent2">
                    <a:lumMod val="50000"/>
                  </a:schemeClr>
                </a:solidFill>
              </a:rPr>
              <a:t>: </a:t>
            </a:r>
            <a:r>
              <a:rPr lang="en-US" sz="2000" i="1" dirty="0">
                <a:solidFill>
                  <a:schemeClr val="accent2">
                    <a:lumMod val="50000"/>
                  </a:schemeClr>
                </a:solidFill>
              </a:rPr>
              <a:t>Create a Print Transfer Curve</a:t>
            </a:r>
          </a:p>
          <a:p>
            <a:pPr marL="0" indent="0">
              <a:buNone/>
            </a:pPr>
            <a:endParaRPr lang="en-US" i="1" dirty="0"/>
          </a:p>
        </p:txBody>
      </p:sp>
    </p:spTree>
    <p:extLst>
      <p:ext uri="{BB962C8B-B14F-4D97-AF65-F5344CB8AC3E}">
        <p14:creationId xmlns:p14="http://schemas.microsoft.com/office/powerpoint/2010/main" val="334300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Using Legacy Harmony Curves</a:t>
            </a:r>
            <a:endParaRPr lang="en-US" sz="3600" dirty="0"/>
          </a:p>
        </p:txBody>
      </p:sp>
      <p:sp>
        <p:nvSpPr>
          <p:cNvPr id="3" name="Text Placeholder 2"/>
          <p:cNvSpPr>
            <a:spLocks noGrp="1"/>
          </p:cNvSpPr>
          <p:nvPr>
            <p:ph type="body" sz="quarter" idx="11"/>
          </p:nvPr>
        </p:nvSpPr>
        <p:spPr>
          <a:xfrm>
            <a:off x="436562" y="1617662"/>
            <a:ext cx="8341678" cy="4861515"/>
          </a:xfrm>
        </p:spPr>
        <p:txBody>
          <a:bodyPr>
            <a:normAutofit fontScale="92500" lnSpcReduction="10000"/>
          </a:bodyPr>
          <a:lstStyle/>
          <a:p>
            <a:r>
              <a:rPr lang="en-US" dirty="0" smtClean="0"/>
              <a:t>No need to edit? Continue to use Harmony Curves “as is”</a:t>
            </a:r>
          </a:p>
          <a:p>
            <a:pPr>
              <a:spcBef>
                <a:spcPts val="900"/>
              </a:spcBef>
            </a:pPr>
            <a:r>
              <a:rPr lang="en-US" dirty="0" smtClean="0"/>
              <a:t>Need to “mix and match” Harmony and CF curves? </a:t>
            </a:r>
            <a:br>
              <a:rPr lang="en-US" dirty="0" smtClean="0"/>
            </a:br>
            <a:r>
              <a:rPr lang="en-US" dirty="0" smtClean="0"/>
              <a:t>Then must convert to a common curve source  (CF)</a:t>
            </a:r>
          </a:p>
          <a:p>
            <a:pPr>
              <a:spcBef>
                <a:spcPts val="900"/>
              </a:spcBef>
            </a:pPr>
            <a:r>
              <a:rPr lang="en-US" dirty="0" smtClean="0"/>
              <a:t>May have Harmony curves from a consultant (G7)</a:t>
            </a:r>
          </a:p>
          <a:p>
            <a:pPr>
              <a:spcBef>
                <a:spcPts val="900"/>
              </a:spcBef>
            </a:pPr>
            <a:r>
              <a:rPr lang="en-US" dirty="0" smtClean="0"/>
              <a:t>Plate Curves</a:t>
            </a:r>
          </a:p>
          <a:p>
            <a:pPr lvl="1"/>
            <a:r>
              <a:rPr lang="en-US" dirty="0" smtClean="0"/>
              <a:t>Can only edit “derived” Harmony curves</a:t>
            </a:r>
          </a:p>
          <a:p>
            <a:pPr>
              <a:spcBef>
                <a:spcPts val="900"/>
              </a:spcBef>
            </a:pPr>
            <a:r>
              <a:rPr lang="en-US" dirty="0" smtClean="0"/>
              <a:t>Print Curves</a:t>
            </a:r>
          </a:p>
          <a:p>
            <a:pPr lvl="1"/>
            <a:r>
              <a:rPr lang="en-US" dirty="0" smtClean="0"/>
              <a:t>Can only edit Transfer Harmony curves</a:t>
            </a:r>
          </a:p>
          <a:p>
            <a:pPr lvl="1"/>
            <a:r>
              <a:rPr lang="en-US" dirty="0" smtClean="0"/>
              <a:t>Not suitable for “node-based editing” (based on table of values)</a:t>
            </a:r>
          </a:p>
          <a:p>
            <a:pPr lvl="1"/>
            <a:r>
              <a:rPr lang="en-US" dirty="0" smtClean="0"/>
              <a:t>Can adjust tonal ranges</a:t>
            </a:r>
          </a:p>
          <a:p>
            <a:pPr marL="457200" lvl="1" indent="0">
              <a:buNone/>
            </a:pPr>
            <a:endParaRPr lang="en-US" dirty="0" smtClean="0"/>
          </a:p>
          <a:p>
            <a:pPr marL="0" indent="0">
              <a:buNone/>
            </a:pPr>
            <a:r>
              <a:rPr lang="en-US" sz="2000" dirty="0" smtClean="0">
                <a:solidFill>
                  <a:schemeClr val="accent2">
                    <a:lumMod val="50000"/>
                  </a:schemeClr>
                </a:solidFill>
              </a:rPr>
              <a:t>Demo: </a:t>
            </a:r>
            <a:r>
              <a:rPr lang="en-US" sz="2000" i="1" dirty="0" smtClean="0">
                <a:solidFill>
                  <a:schemeClr val="accent2">
                    <a:lumMod val="50000"/>
                  </a:schemeClr>
                </a:solidFill>
              </a:rPr>
              <a:t>Import Plate Curve, copy Derived Curve for Edit</a:t>
            </a:r>
          </a:p>
          <a:p>
            <a:pPr marL="0" indent="0">
              <a:buNone/>
            </a:pPr>
            <a:r>
              <a:rPr lang="en-US" sz="2000" dirty="0" smtClean="0">
                <a:solidFill>
                  <a:schemeClr val="accent2">
                    <a:lumMod val="50000"/>
                  </a:schemeClr>
                </a:solidFill>
              </a:rPr>
              <a:t>Demo</a:t>
            </a:r>
            <a:r>
              <a:rPr lang="en-US" sz="2000" dirty="0">
                <a:solidFill>
                  <a:schemeClr val="accent2">
                    <a:lumMod val="50000"/>
                  </a:schemeClr>
                </a:solidFill>
              </a:rPr>
              <a:t>: </a:t>
            </a:r>
            <a:r>
              <a:rPr lang="en-US" sz="2000" i="1" dirty="0" smtClean="0">
                <a:solidFill>
                  <a:schemeClr val="accent2">
                    <a:lumMod val="50000"/>
                  </a:schemeClr>
                </a:solidFill>
              </a:rPr>
              <a:t>Import Print Curve, copy to Transfer</a:t>
            </a:r>
            <a:endParaRPr lang="en-US" sz="2000" i="1" dirty="0">
              <a:solidFill>
                <a:schemeClr val="accent2">
                  <a:lumMod val="50000"/>
                </a:schemeClr>
              </a:solidFill>
            </a:endParaRPr>
          </a:p>
          <a:p>
            <a:pPr marL="0" indent="0">
              <a:buNone/>
            </a:pPr>
            <a:endParaRPr lang="en-US" i="1" dirty="0"/>
          </a:p>
        </p:txBody>
      </p:sp>
    </p:spTree>
    <p:extLst>
      <p:ext uri="{BB962C8B-B14F-4D97-AF65-F5344CB8AC3E}">
        <p14:creationId xmlns:p14="http://schemas.microsoft.com/office/powerpoint/2010/main" val="425720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Using ColorFlow curves in Prinergy</a:t>
            </a:r>
            <a:endParaRPr lang="en-US" sz="3600" dirty="0"/>
          </a:p>
        </p:txBody>
      </p:sp>
      <p:sp>
        <p:nvSpPr>
          <p:cNvPr id="3" name="Text Placeholder 2"/>
          <p:cNvSpPr>
            <a:spLocks noGrp="1"/>
          </p:cNvSpPr>
          <p:nvPr>
            <p:ph type="body" sz="quarter" idx="11"/>
          </p:nvPr>
        </p:nvSpPr>
        <p:spPr>
          <a:xfrm>
            <a:off x="436562" y="1617662"/>
            <a:ext cx="8115255" cy="4783137"/>
          </a:xfrm>
        </p:spPr>
        <p:txBody>
          <a:bodyPr>
            <a:normAutofit/>
          </a:bodyPr>
          <a:lstStyle/>
          <a:p>
            <a:r>
              <a:rPr lang="en-US" i="1" dirty="0" smtClean="0"/>
              <a:t>In ColorFlow: </a:t>
            </a:r>
            <a:r>
              <a:rPr lang="en-US" dirty="0" smtClean="0"/>
              <a:t>curves must be enabled for Prinergy</a:t>
            </a:r>
          </a:p>
          <a:p>
            <a:pPr marL="0" indent="0">
              <a:buNone/>
            </a:pPr>
            <a:r>
              <a:rPr lang="en-US" dirty="0" smtClean="0"/>
              <a:t/>
            </a:r>
            <a:br>
              <a:rPr lang="en-US" dirty="0" smtClean="0"/>
            </a:br>
            <a:r>
              <a:rPr lang="en-US" dirty="0" smtClean="0"/>
              <a:t/>
            </a:r>
            <a:br>
              <a:rPr lang="en-US" dirty="0" smtClean="0"/>
            </a:br>
            <a:endParaRPr lang="en-US" dirty="0" smtClean="0"/>
          </a:p>
          <a:p>
            <a:r>
              <a:rPr lang="en-US" i="1" dirty="0" smtClean="0"/>
              <a:t>In Prinergy Output Process Templates: </a:t>
            </a:r>
            <a:r>
              <a:rPr lang="en-US" dirty="0" smtClean="0"/>
              <a:t>choose </a:t>
            </a:r>
            <a:br>
              <a:rPr lang="en-US" dirty="0" smtClean="0"/>
            </a:br>
            <a:r>
              <a:rPr lang="en-US" dirty="0" smtClean="0"/>
              <a:t>relevant Curve Source and select desired curves </a:t>
            </a:r>
            <a:br>
              <a:rPr lang="en-US" dirty="0" smtClean="0"/>
            </a:br>
            <a:r>
              <a:rPr lang="en-US" dirty="0" smtClean="0"/>
              <a:t>from drop-down menus</a:t>
            </a:r>
          </a:p>
          <a:p>
            <a:pPr marL="0" indent="0">
              <a:buNone/>
            </a:pPr>
            <a:endParaRPr lang="en-US" dirty="0"/>
          </a:p>
        </p:txBody>
      </p:sp>
      <p:pic>
        <p:nvPicPr>
          <p:cNvPr id="4" name="Picture 3"/>
          <p:cNvPicPr>
            <a:picLocks noChangeAspect="1"/>
          </p:cNvPicPr>
          <p:nvPr/>
        </p:nvPicPr>
        <p:blipFill>
          <a:blip r:embed="rId3"/>
          <a:stretch>
            <a:fillRect/>
          </a:stretch>
        </p:blipFill>
        <p:spPr>
          <a:xfrm>
            <a:off x="766194" y="2161960"/>
            <a:ext cx="3971429" cy="914286"/>
          </a:xfrm>
          <a:prstGeom prst="rect">
            <a:avLst/>
          </a:prstGeom>
        </p:spPr>
      </p:pic>
      <p:pic>
        <p:nvPicPr>
          <p:cNvPr id="5" name="Picture 4"/>
          <p:cNvPicPr>
            <a:picLocks noChangeAspect="1"/>
          </p:cNvPicPr>
          <p:nvPr/>
        </p:nvPicPr>
        <p:blipFill>
          <a:blip r:embed="rId4"/>
          <a:stretch>
            <a:fillRect/>
          </a:stretch>
        </p:blipFill>
        <p:spPr>
          <a:xfrm>
            <a:off x="766194" y="4490058"/>
            <a:ext cx="6638095" cy="1761905"/>
          </a:xfrm>
          <a:prstGeom prst="rect">
            <a:avLst/>
          </a:prstGeom>
        </p:spPr>
      </p:pic>
    </p:spTree>
    <p:extLst>
      <p:ext uri="{BB962C8B-B14F-4D97-AF65-F5344CB8AC3E}">
        <p14:creationId xmlns:p14="http://schemas.microsoft.com/office/powerpoint/2010/main" val="111033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Using ColorFlow curves in Prinergy</a:t>
            </a:r>
            <a:endParaRPr lang="en-US" sz="3600" dirty="0"/>
          </a:p>
        </p:txBody>
      </p:sp>
      <p:sp>
        <p:nvSpPr>
          <p:cNvPr id="3" name="Text Placeholder 2"/>
          <p:cNvSpPr>
            <a:spLocks noGrp="1"/>
          </p:cNvSpPr>
          <p:nvPr>
            <p:ph type="body" sz="quarter" idx="11"/>
          </p:nvPr>
        </p:nvSpPr>
        <p:spPr>
          <a:xfrm>
            <a:off x="436562" y="1617662"/>
            <a:ext cx="8115255" cy="4783137"/>
          </a:xfrm>
        </p:spPr>
        <p:txBody>
          <a:bodyPr>
            <a:normAutofit/>
          </a:bodyPr>
          <a:lstStyle/>
          <a:p>
            <a:r>
              <a:rPr lang="en-US" dirty="0"/>
              <a:t>ColorFlow curves can adjusted on the fly upon </a:t>
            </a:r>
            <a:r>
              <a:rPr lang="en-US" dirty="0" smtClean="0"/>
              <a:t>output</a:t>
            </a:r>
          </a:p>
          <a:p>
            <a:endParaRPr lang="en-US" dirty="0"/>
          </a:p>
          <a:p>
            <a:endParaRPr lang="en-US" dirty="0" smtClean="0"/>
          </a:p>
          <a:p>
            <a:endParaRPr lang="en-US" dirty="0"/>
          </a:p>
          <a:p>
            <a:endParaRPr lang="en-US" dirty="0" smtClean="0"/>
          </a:p>
          <a:p>
            <a:pPr marL="0" indent="0">
              <a:buNone/>
            </a:pPr>
            <a:endParaRPr lang="en-US" dirty="0"/>
          </a:p>
          <a:p>
            <a:pPr>
              <a:spcBef>
                <a:spcPts val="3000"/>
              </a:spcBef>
            </a:pPr>
            <a:r>
              <a:rPr lang="en-US" dirty="0" smtClean="0"/>
              <a:t>Curves/adjustments </a:t>
            </a:r>
            <a:br>
              <a:rPr lang="en-US" dirty="0" smtClean="0"/>
            </a:br>
            <a:r>
              <a:rPr lang="en-US" dirty="0" smtClean="0"/>
              <a:t>reported in Prinergy </a:t>
            </a:r>
            <a:br>
              <a:rPr lang="en-US" dirty="0" smtClean="0"/>
            </a:br>
            <a:r>
              <a:rPr lang="en-US" dirty="0" smtClean="0"/>
              <a:t>Process Info and </a:t>
            </a:r>
            <a:br>
              <a:rPr lang="en-US" dirty="0" smtClean="0"/>
            </a:br>
            <a:r>
              <a:rPr lang="en-US" dirty="0" smtClean="0"/>
              <a:t>History</a:t>
            </a:r>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a:p>
        </p:txBody>
      </p:sp>
      <p:pic>
        <p:nvPicPr>
          <p:cNvPr id="7" name="Picture 6"/>
          <p:cNvPicPr>
            <a:picLocks noChangeAspect="1"/>
          </p:cNvPicPr>
          <p:nvPr/>
        </p:nvPicPr>
        <p:blipFill>
          <a:blip r:embed="rId3"/>
          <a:stretch>
            <a:fillRect/>
          </a:stretch>
        </p:blipFill>
        <p:spPr>
          <a:xfrm>
            <a:off x="770815" y="2160811"/>
            <a:ext cx="5923092" cy="2161057"/>
          </a:xfrm>
          <a:prstGeom prst="rect">
            <a:avLst/>
          </a:prstGeom>
        </p:spPr>
      </p:pic>
      <p:pic>
        <p:nvPicPr>
          <p:cNvPr id="9" name="Picture 8"/>
          <p:cNvPicPr>
            <a:picLocks noChangeAspect="1"/>
          </p:cNvPicPr>
          <p:nvPr/>
        </p:nvPicPr>
        <p:blipFill>
          <a:blip r:embed="rId4"/>
          <a:stretch>
            <a:fillRect/>
          </a:stretch>
        </p:blipFill>
        <p:spPr>
          <a:xfrm>
            <a:off x="3628412" y="4720154"/>
            <a:ext cx="5082088" cy="1865661"/>
          </a:xfrm>
          <a:prstGeom prst="rect">
            <a:avLst/>
          </a:prstGeom>
        </p:spPr>
      </p:pic>
    </p:spTree>
    <p:extLst>
      <p:ext uri="{BB962C8B-B14F-4D97-AF65-F5344CB8AC3E}">
        <p14:creationId xmlns:p14="http://schemas.microsoft.com/office/powerpoint/2010/main" val="657892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Verification and Reports</a:t>
            </a:r>
            <a:endParaRPr lang="en-US" sz="3600" dirty="0"/>
          </a:p>
        </p:txBody>
      </p:sp>
      <p:sp>
        <p:nvSpPr>
          <p:cNvPr id="3" name="Text Placeholder 2"/>
          <p:cNvSpPr>
            <a:spLocks noGrp="1"/>
          </p:cNvSpPr>
          <p:nvPr>
            <p:ph type="body" sz="quarter" idx="11"/>
          </p:nvPr>
        </p:nvSpPr>
        <p:spPr>
          <a:xfrm>
            <a:off x="436562" y="1617662"/>
            <a:ext cx="8341678" cy="4783137"/>
          </a:xfrm>
        </p:spPr>
        <p:txBody>
          <a:bodyPr>
            <a:normAutofit/>
          </a:bodyPr>
          <a:lstStyle/>
          <a:p>
            <a:r>
              <a:rPr lang="en-US" dirty="0" smtClean="0"/>
              <a:t>Reports useful for monitoring quality control </a:t>
            </a:r>
          </a:p>
          <a:p>
            <a:r>
              <a:rPr lang="en-US" dirty="0" smtClean="0"/>
              <a:t>Generate characterization Report from Measurements</a:t>
            </a:r>
          </a:p>
          <a:p>
            <a:r>
              <a:rPr lang="en-US" dirty="0" smtClean="0"/>
              <a:t>Optional: run a Verification target and Report</a:t>
            </a:r>
            <a:endParaRPr lang="en-US" dirty="0"/>
          </a:p>
          <a:p>
            <a:pPr lvl="1"/>
            <a:r>
              <a:rPr lang="en-US" i="1" dirty="0"/>
              <a:t>Predicted Color </a:t>
            </a:r>
            <a:r>
              <a:rPr lang="en-US" i="1" dirty="0" smtClean="0"/>
              <a:t>Response: </a:t>
            </a:r>
            <a:r>
              <a:rPr lang="en-US" dirty="0" smtClean="0"/>
              <a:t>how closely ColorFlow </a:t>
            </a:r>
            <a:r>
              <a:rPr lang="en-US" b="1" dirty="0" smtClean="0"/>
              <a:t>expects</a:t>
            </a:r>
            <a:r>
              <a:rPr lang="en-US" dirty="0" smtClean="0"/>
              <a:t> to match the selected Calibration Target</a:t>
            </a:r>
            <a:r>
              <a:rPr lang="en-US" i="1" dirty="0" smtClean="0"/>
              <a:t> </a:t>
            </a:r>
            <a:endParaRPr lang="en-US" dirty="0" smtClean="0"/>
          </a:p>
          <a:p>
            <a:pPr lvl="1"/>
            <a:r>
              <a:rPr lang="en-US" i="1" dirty="0" smtClean="0"/>
              <a:t>Measured Verification Run: </a:t>
            </a:r>
            <a:r>
              <a:rPr lang="en-US" dirty="0" smtClean="0"/>
              <a:t>how closely calibrated print condition</a:t>
            </a:r>
            <a:br>
              <a:rPr lang="en-US" dirty="0" smtClean="0"/>
            </a:br>
            <a:r>
              <a:rPr lang="en-US" dirty="0" smtClean="0"/>
              <a:t>(curves applied) </a:t>
            </a:r>
            <a:r>
              <a:rPr lang="en-US" b="1" dirty="0" smtClean="0"/>
              <a:t>actually</a:t>
            </a:r>
            <a:r>
              <a:rPr lang="en-US" dirty="0" smtClean="0"/>
              <a:t> matches desired Calibration Target</a:t>
            </a:r>
          </a:p>
        </p:txBody>
      </p:sp>
      <p:pic>
        <p:nvPicPr>
          <p:cNvPr id="5" name="Picture 4"/>
          <p:cNvPicPr>
            <a:picLocks noChangeAspect="1"/>
          </p:cNvPicPr>
          <p:nvPr/>
        </p:nvPicPr>
        <p:blipFill>
          <a:blip r:embed="rId3"/>
          <a:stretch>
            <a:fillRect/>
          </a:stretch>
        </p:blipFill>
        <p:spPr>
          <a:xfrm>
            <a:off x="6892942" y="2563207"/>
            <a:ext cx="352590" cy="352590"/>
          </a:xfrm>
          <a:prstGeom prst="rect">
            <a:avLst/>
          </a:prstGeom>
        </p:spPr>
      </p:pic>
      <p:grpSp>
        <p:nvGrpSpPr>
          <p:cNvPr id="10" name="Group 9"/>
          <p:cNvGrpSpPr/>
          <p:nvPr/>
        </p:nvGrpSpPr>
        <p:grpSpPr>
          <a:xfrm>
            <a:off x="1037825" y="4465288"/>
            <a:ext cx="5742966" cy="2001704"/>
            <a:chOff x="1211999" y="4508833"/>
            <a:chExt cx="5742966" cy="2001704"/>
          </a:xfrm>
        </p:grpSpPr>
        <p:pic>
          <p:nvPicPr>
            <p:cNvPr id="7" name="Picture 6"/>
            <p:cNvPicPr>
              <a:picLocks noChangeAspect="1"/>
            </p:cNvPicPr>
            <p:nvPr/>
          </p:nvPicPr>
          <p:blipFill>
            <a:blip r:embed="rId4"/>
            <a:stretch>
              <a:fillRect/>
            </a:stretch>
          </p:blipFill>
          <p:spPr>
            <a:xfrm>
              <a:off x="1211999" y="4508833"/>
              <a:ext cx="1574096" cy="2001704"/>
            </a:xfrm>
            <a:prstGeom prst="rect">
              <a:avLst/>
            </a:prstGeom>
          </p:spPr>
        </p:pic>
        <p:pic>
          <p:nvPicPr>
            <p:cNvPr id="3074" name="Picture 2" descr="C:\Users\10069428\AppData\Local\Temp\SNAGHTML47f110bc.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9672" y="5104300"/>
              <a:ext cx="4875293" cy="914117"/>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9" name="Picture 8"/>
          <p:cNvPicPr>
            <a:picLocks noChangeAspect="1"/>
          </p:cNvPicPr>
          <p:nvPr/>
        </p:nvPicPr>
        <p:blipFill>
          <a:blip r:embed="rId6"/>
          <a:stretch>
            <a:fillRect/>
          </a:stretch>
        </p:blipFill>
        <p:spPr>
          <a:xfrm>
            <a:off x="8126982" y="2079216"/>
            <a:ext cx="390001" cy="406251"/>
          </a:xfrm>
          <a:prstGeom prst="rect">
            <a:avLst/>
          </a:prstGeom>
        </p:spPr>
      </p:pic>
    </p:spTree>
    <p:extLst>
      <p:ext uri="{BB962C8B-B14F-4D97-AF65-F5344CB8AC3E}">
        <p14:creationId xmlns:p14="http://schemas.microsoft.com/office/powerpoint/2010/main" val="127824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373744" y="5678080"/>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en-US" sz="5400" dirty="0" smtClean="0">
                <a:solidFill>
                  <a:schemeClr val="bg1"/>
                </a:solidFill>
              </a:rPr>
              <a:t>Learning Activities</a:t>
            </a:r>
            <a:endParaRPr lang="en-US" sz="5400" dirty="0">
              <a:solidFill>
                <a:schemeClr val="bg1"/>
              </a:solidFill>
            </a:endParaRPr>
          </a:p>
        </p:txBody>
      </p:sp>
    </p:spTree>
    <p:extLst>
      <p:ext uri="{BB962C8B-B14F-4D97-AF65-F5344CB8AC3E}">
        <p14:creationId xmlns:p14="http://schemas.microsoft.com/office/powerpoint/2010/main" val="146348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Learning Activities</a:t>
            </a:r>
            <a:endParaRPr lang="en-US" sz="3600" dirty="0"/>
          </a:p>
        </p:txBody>
      </p:sp>
      <p:sp>
        <p:nvSpPr>
          <p:cNvPr id="3" name="Text Placeholder 2"/>
          <p:cNvSpPr>
            <a:spLocks noGrp="1"/>
          </p:cNvSpPr>
          <p:nvPr>
            <p:ph type="body" sz="quarter" idx="11"/>
          </p:nvPr>
        </p:nvSpPr>
        <p:spPr>
          <a:xfrm>
            <a:off x="436562" y="1617662"/>
            <a:ext cx="8341678" cy="4783137"/>
          </a:xfrm>
        </p:spPr>
        <p:txBody>
          <a:bodyPr>
            <a:normAutofit/>
          </a:bodyPr>
          <a:lstStyle/>
          <a:p>
            <a:pPr marL="0" indent="0">
              <a:spcBef>
                <a:spcPts val="800"/>
              </a:spcBef>
              <a:buNone/>
            </a:pPr>
            <a:r>
              <a:rPr lang="en-US" sz="2000" dirty="0" smtClean="0"/>
              <a:t>Activity 1: </a:t>
            </a:r>
            <a:r>
              <a:rPr lang="en-US" sz="2000" dirty="0" smtClean="0">
                <a:hlinkClick r:id="rId3"/>
              </a:rPr>
              <a:t>Use a plate curve to linearize a plate</a:t>
            </a:r>
            <a:endParaRPr lang="en-US" sz="2000" dirty="0" smtClean="0"/>
          </a:p>
          <a:p>
            <a:pPr marL="0" indent="0">
              <a:spcBef>
                <a:spcPts val="800"/>
              </a:spcBef>
              <a:buNone/>
            </a:pPr>
            <a:r>
              <a:rPr lang="en-US" sz="2000" dirty="0"/>
              <a:t>Activity 2: </a:t>
            </a:r>
            <a:r>
              <a:rPr lang="en-US" sz="2000" dirty="0">
                <a:hlinkClick r:id="rId4"/>
              </a:rPr>
              <a:t>Use a transfer curve to control tonal response</a:t>
            </a:r>
            <a:endParaRPr lang="en-US" sz="2000" dirty="0"/>
          </a:p>
          <a:p>
            <a:pPr marL="0" indent="0">
              <a:spcBef>
                <a:spcPts val="800"/>
              </a:spcBef>
              <a:buNone/>
            </a:pPr>
            <a:r>
              <a:rPr lang="en-US" sz="2000" dirty="0"/>
              <a:t>Activity 3: </a:t>
            </a:r>
            <a:r>
              <a:rPr lang="en-US" sz="2000" dirty="0">
                <a:hlinkClick r:id="rId5"/>
              </a:rPr>
              <a:t>Use a transfer curve to control Flexographic print </a:t>
            </a:r>
            <a:r>
              <a:rPr lang="en-US" sz="2000" dirty="0" smtClean="0">
                <a:hlinkClick r:id="rId5"/>
              </a:rPr>
              <a:t>response</a:t>
            </a:r>
            <a:r>
              <a:rPr lang="en-US" sz="2000" dirty="0" smtClean="0"/>
              <a:t> </a:t>
            </a:r>
            <a:r>
              <a:rPr lang="en-US" sz="2000" i="1" dirty="0" smtClean="0"/>
              <a:t>(for flexographic printers only)</a:t>
            </a:r>
            <a:endParaRPr lang="en-US" sz="2000" i="1" dirty="0"/>
          </a:p>
          <a:p>
            <a:pPr marL="0" indent="0">
              <a:spcBef>
                <a:spcPts val="800"/>
              </a:spcBef>
              <a:buNone/>
            </a:pPr>
            <a:r>
              <a:rPr lang="en-US" sz="2000" dirty="0"/>
              <a:t>Activity 4: </a:t>
            </a:r>
            <a:r>
              <a:rPr lang="en-US" sz="2000" dirty="0" smtClean="0">
                <a:hlinkClick r:id="rId6"/>
              </a:rPr>
              <a:t>Use a print curve to align a press with an industry specification for tonal match</a:t>
            </a:r>
            <a:endParaRPr lang="en-US" sz="2000" dirty="0"/>
          </a:p>
          <a:p>
            <a:pPr marL="0" indent="0">
              <a:spcBef>
                <a:spcPts val="800"/>
              </a:spcBef>
              <a:buNone/>
            </a:pPr>
            <a:r>
              <a:rPr lang="en-US" sz="2000" dirty="0"/>
              <a:t>Activity 5: </a:t>
            </a:r>
            <a:r>
              <a:rPr lang="en-US" sz="2000" dirty="0">
                <a:hlinkClick r:id="rId7"/>
              </a:rPr>
              <a:t>Use a print curve to </a:t>
            </a:r>
            <a:r>
              <a:rPr lang="en-US" sz="2000" dirty="0" smtClean="0">
                <a:hlinkClick r:id="rId7"/>
              </a:rPr>
              <a:t>match </a:t>
            </a:r>
            <a:r>
              <a:rPr lang="en-US" sz="2000" dirty="0">
                <a:hlinkClick r:id="rId7"/>
              </a:rPr>
              <a:t>a </a:t>
            </a:r>
            <a:r>
              <a:rPr lang="en-US" sz="2000" dirty="0" smtClean="0">
                <a:hlinkClick r:id="rId7"/>
              </a:rPr>
              <a:t>legacy workflow calibration curve</a:t>
            </a:r>
            <a:endParaRPr lang="en-US" sz="2000" dirty="0"/>
          </a:p>
          <a:p>
            <a:pPr marL="0" indent="0">
              <a:spcBef>
                <a:spcPts val="800"/>
              </a:spcBef>
              <a:buNone/>
            </a:pPr>
            <a:r>
              <a:rPr lang="en-US" sz="2000" dirty="0"/>
              <a:t>Activity 6: </a:t>
            </a:r>
            <a:r>
              <a:rPr lang="en-US" sz="2000" dirty="0">
                <a:hlinkClick r:id="rId8"/>
              </a:rPr>
              <a:t>Use a print curve to align a press with an industry specification for gray balance</a:t>
            </a:r>
            <a:endParaRPr lang="en-US" sz="2000" dirty="0"/>
          </a:p>
          <a:p>
            <a:pPr marL="0" indent="0">
              <a:spcBef>
                <a:spcPts val="800"/>
              </a:spcBef>
              <a:buNone/>
            </a:pPr>
            <a:r>
              <a:rPr lang="en-US" sz="2000" dirty="0" smtClean="0"/>
              <a:t>Activity </a:t>
            </a:r>
            <a:r>
              <a:rPr lang="en-US" sz="2000" dirty="0"/>
              <a:t>7: </a:t>
            </a:r>
            <a:r>
              <a:rPr lang="en-US" sz="2000" dirty="0">
                <a:hlinkClick r:id="rId9"/>
              </a:rPr>
              <a:t>Add a spot ink to a print calibration </a:t>
            </a:r>
            <a:r>
              <a:rPr lang="en-US" sz="2000" dirty="0" smtClean="0">
                <a:hlinkClick r:id="rId9"/>
              </a:rPr>
              <a:t>curve</a:t>
            </a:r>
            <a:endParaRPr lang="en-US" sz="2000" dirty="0" smtClean="0"/>
          </a:p>
          <a:p>
            <a:pPr marL="0" indent="0">
              <a:spcBef>
                <a:spcPts val="800"/>
              </a:spcBef>
              <a:buNone/>
            </a:pPr>
            <a:r>
              <a:rPr lang="en-US" sz="2000" dirty="0"/>
              <a:t>Activity 8: </a:t>
            </a:r>
            <a:r>
              <a:rPr lang="en-US" sz="2000" dirty="0">
                <a:hlinkClick r:id="rId10"/>
              </a:rPr>
              <a:t>Use Verification reports to verify color response </a:t>
            </a:r>
            <a:r>
              <a:rPr lang="en-US" sz="2000" dirty="0" smtClean="0">
                <a:hlinkClick r:id="rId10"/>
              </a:rPr>
              <a:t>with </a:t>
            </a:r>
            <a:br>
              <a:rPr lang="en-US" sz="2000" dirty="0" smtClean="0">
                <a:hlinkClick r:id="rId10"/>
              </a:rPr>
            </a:br>
            <a:r>
              <a:rPr lang="en-US" sz="2000" dirty="0" smtClean="0">
                <a:hlinkClick r:id="rId10"/>
              </a:rPr>
              <a:t>a print </a:t>
            </a:r>
            <a:r>
              <a:rPr lang="en-US" sz="2000" dirty="0">
                <a:hlinkClick r:id="rId10"/>
              </a:rPr>
              <a:t>curve</a:t>
            </a:r>
            <a:endParaRPr lang="en-US" sz="2000" dirty="0"/>
          </a:p>
          <a:p>
            <a:pPr marL="0" indent="0">
              <a:buNone/>
            </a:pPr>
            <a:endParaRPr lang="en-US" b="1" dirty="0"/>
          </a:p>
          <a:p>
            <a:pPr marL="0" indent="0">
              <a:buNone/>
            </a:pPr>
            <a:endParaRPr lang="en-US" dirty="0" smtClean="0"/>
          </a:p>
        </p:txBody>
      </p:sp>
    </p:spTree>
    <p:extLst>
      <p:ext uri="{BB962C8B-B14F-4D97-AF65-F5344CB8AC3E}">
        <p14:creationId xmlns:p14="http://schemas.microsoft.com/office/powerpoint/2010/main" val="2275548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Color Service Contact</a:t>
            </a:r>
            <a:endParaRPr lang="en-US" sz="3600" dirty="0"/>
          </a:p>
        </p:txBody>
      </p:sp>
      <p:sp>
        <p:nvSpPr>
          <p:cNvPr id="3" name="Slide Number Placeholder 2"/>
          <p:cNvSpPr>
            <a:spLocks noGrp="1"/>
          </p:cNvSpPr>
          <p:nvPr>
            <p:ph type="sldNum" sz="quarter" idx="10"/>
          </p:nvPr>
        </p:nvSpPr>
        <p:spPr/>
        <p:txBody>
          <a:bodyPr/>
          <a:lstStyle/>
          <a:p>
            <a:fld id="{CDA92ADA-5D97-4ED5-98BE-6E41CA377A94}" type="slidenum">
              <a:rPr lang="en-US" smtClean="0"/>
              <a:pPr/>
              <a:t>27</a:t>
            </a:fld>
            <a:endParaRPr lang="en-US" dirty="0"/>
          </a:p>
        </p:txBody>
      </p:sp>
      <p:sp>
        <p:nvSpPr>
          <p:cNvPr id="4" name="Text Placeholder 3"/>
          <p:cNvSpPr>
            <a:spLocks noGrp="1"/>
          </p:cNvSpPr>
          <p:nvPr>
            <p:ph type="body" sz="quarter" idx="11"/>
          </p:nvPr>
        </p:nvSpPr>
        <p:spPr/>
        <p:txBody>
          <a:bodyPr/>
          <a:lstStyle/>
          <a:p>
            <a:endParaRPr lang="en-US" dirty="0"/>
          </a:p>
        </p:txBody>
      </p:sp>
      <p:pic>
        <p:nvPicPr>
          <p:cNvPr id="5" name="Picture 4" descr="http://www.mapofusa.net/usa-map.jpg"/>
          <p:cNvPicPr>
            <a:picLocks noChangeAspect="1" noChangeArrowheads="1"/>
          </p:cNvPicPr>
          <p:nvPr/>
        </p:nvPicPr>
        <p:blipFill>
          <a:blip r:embed="rId2"/>
          <a:srcRect l="5532"/>
          <a:stretch>
            <a:fillRect/>
          </a:stretch>
        </p:blipFill>
        <p:spPr bwMode="auto">
          <a:xfrm>
            <a:off x="577240" y="1617663"/>
            <a:ext cx="4752549" cy="3446706"/>
          </a:xfrm>
          <a:prstGeom prst="rect">
            <a:avLst/>
          </a:prstGeom>
          <a:noFill/>
        </p:spPr>
      </p:pic>
      <p:pic>
        <p:nvPicPr>
          <p:cNvPr id="6" name="Picture 5"/>
          <p:cNvPicPr>
            <a:picLocks noChangeAspect="1"/>
          </p:cNvPicPr>
          <p:nvPr/>
        </p:nvPicPr>
        <p:blipFill>
          <a:blip r:embed="rId3"/>
          <a:stretch>
            <a:fillRect/>
          </a:stretch>
        </p:blipFill>
        <p:spPr>
          <a:xfrm>
            <a:off x="6249495" y="1617663"/>
            <a:ext cx="1892640" cy="1264445"/>
          </a:xfrm>
          <a:prstGeom prst="rect">
            <a:avLst/>
          </a:prstGeom>
        </p:spPr>
      </p:pic>
      <p:sp>
        <p:nvSpPr>
          <p:cNvPr id="8" name="Rectangle 7"/>
          <p:cNvSpPr/>
          <p:nvPr/>
        </p:nvSpPr>
        <p:spPr>
          <a:xfrm>
            <a:off x="4622242" y="3215473"/>
            <a:ext cx="4521758" cy="1107996"/>
          </a:xfrm>
          <a:prstGeom prst="rect">
            <a:avLst/>
          </a:prstGeom>
        </p:spPr>
        <p:txBody>
          <a:bodyPr wrap="square">
            <a:spAutoFit/>
          </a:bodyPr>
          <a:lstStyle/>
          <a:p>
            <a:pPr lvl="1"/>
            <a:r>
              <a:rPr lang="en-US" sz="2200" dirty="0"/>
              <a:t>Richard Thies</a:t>
            </a:r>
          </a:p>
          <a:p>
            <a:pPr lvl="1"/>
            <a:r>
              <a:rPr lang="en-US" sz="2200" dirty="0"/>
              <a:t>c. 617-413-3401</a:t>
            </a:r>
          </a:p>
          <a:p>
            <a:pPr lvl="1"/>
            <a:r>
              <a:rPr lang="en-US" sz="2200" dirty="0"/>
              <a:t>e. </a:t>
            </a:r>
            <a:r>
              <a:rPr lang="en-US" sz="2200" dirty="0">
                <a:hlinkClick r:id="rId4"/>
              </a:rPr>
              <a:t>richard.thies@kodak.com</a:t>
            </a:r>
            <a:endParaRPr lang="en-US" sz="2200" dirty="0"/>
          </a:p>
        </p:txBody>
      </p:sp>
    </p:spTree>
    <p:extLst>
      <p:ext uri="{BB962C8B-B14F-4D97-AF65-F5344CB8AC3E}">
        <p14:creationId xmlns:p14="http://schemas.microsoft.com/office/powerpoint/2010/main" val="388040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9608" y="2957513"/>
            <a:ext cx="1083502" cy="942973"/>
          </a:xfrm>
          <a:prstGeom prst="rect">
            <a:avLst/>
          </a:prstGeom>
        </p:spPr>
      </p:pic>
    </p:spTree>
    <p:extLst>
      <p:ext uri="{BB962C8B-B14F-4D97-AF65-F5344CB8AC3E}">
        <p14:creationId xmlns:p14="http://schemas.microsoft.com/office/powerpoint/2010/main" val="116180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355" y="541880"/>
            <a:ext cx="8229600" cy="807018"/>
          </a:xfrm>
        </p:spPr>
        <p:txBody>
          <a:bodyPr/>
          <a:lstStyle/>
          <a:p>
            <a:pPr algn="l">
              <a:lnSpc>
                <a:spcPts val="4400"/>
              </a:lnSpc>
            </a:pPr>
            <a:r>
              <a:rPr lang="en-US" sz="4200" i="1" dirty="0"/>
              <a:t>ColorFlow</a:t>
            </a:r>
            <a:r>
              <a:rPr lang="en-US" sz="4200" dirty="0"/>
              <a:t> </a:t>
            </a:r>
            <a:r>
              <a:rPr lang="en-US" sz="4200" i="1" dirty="0" smtClean="0"/>
              <a:t>Workflow </a:t>
            </a:r>
            <a:r>
              <a:rPr lang="en-US" sz="4200" i="1" dirty="0"/>
              <a:t>Edition </a:t>
            </a:r>
            <a:r>
              <a:rPr lang="en-US" sz="4200" dirty="0"/>
              <a:t>Training</a:t>
            </a:r>
          </a:p>
        </p:txBody>
      </p:sp>
      <p:sp>
        <p:nvSpPr>
          <p:cNvPr id="3" name="Text Placeholder 2"/>
          <p:cNvSpPr>
            <a:spLocks noGrp="1"/>
          </p:cNvSpPr>
          <p:nvPr>
            <p:ph type="body" sz="quarter" idx="11"/>
          </p:nvPr>
        </p:nvSpPr>
        <p:spPr>
          <a:xfrm>
            <a:off x="436563" y="1728977"/>
            <a:ext cx="8229600" cy="4413250"/>
          </a:xfrm>
        </p:spPr>
        <p:txBody>
          <a:bodyPr/>
          <a:lstStyle/>
          <a:p>
            <a:pPr marL="0" indent="0">
              <a:spcBef>
                <a:spcPts val="1200"/>
              </a:spcBef>
              <a:spcAft>
                <a:spcPts val="1800"/>
              </a:spcAft>
              <a:buNone/>
            </a:pPr>
            <a:r>
              <a:rPr lang="en-US" b="1" dirty="0" smtClean="0"/>
              <a:t>Scope: </a:t>
            </a:r>
            <a:r>
              <a:rPr lang="en-US" dirty="0" smtClean="0"/>
              <a:t>the creation</a:t>
            </a:r>
            <a:r>
              <a:rPr lang="en-US" dirty="0"/>
              <a:t>, editing and management </a:t>
            </a:r>
            <a:r>
              <a:rPr lang="en-US" dirty="0" smtClean="0"/>
              <a:t/>
            </a:r>
            <a:br>
              <a:rPr lang="en-US" dirty="0" smtClean="0"/>
            </a:br>
            <a:r>
              <a:rPr lang="en-US" dirty="0" smtClean="0"/>
              <a:t>of Tonal </a:t>
            </a:r>
            <a:r>
              <a:rPr lang="en-US" dirty="0"/>
              <a:t>Calibration </a:t>
            </a:r>
            <a:r>
              <a:rPr lang="en-US" dirty="0" smtClean="0"/>
              <a:t>curves for Prinergy Workflow</a:t>
            </a:r>
          </a:p>
          <a:p>
            <a:r>
              <a:rPr lang="en-US" sz="2000" dirty="0"/>
              <a:t>Intro to Process Control and Industry Standards</a:t>
            </a:r>
          </a:p>
          <a:p>
            <a:r>
              <a:rPr lang="en-US" sz="2000" dirty="0"/>
              <a:t>ColorFlow User Interface</a:t>
            </a:r>
          </a:p>
          <a:p>
            <a:r>
              <a:rPr lang="en-US" sz="2000" dirty="0"/>
              <a:t>Creating and managing Plate Curves</a:t>
            </a:r>
          </a:p>
          <a:p>
            <a:r>
              <a:rPr lang="en-US" sz="2000" dirty="0"/>
              <a:t>Creating and managing Print Curves</a:t>
            </a:r>
          </a:p>
          <a:p>
            <a:pPr lvl="1"/>
            <a:r>
              <a:rPr lang="en-US" sz="1600" dirty="0"/>
              <a:t>Measuring a printed Characterization chart</a:t>
            </a:r>
          </a:p>
          <a:p>
            <a:pPr lvl="1"/>
            <a:r>
              <a:rPr lang="en-US" sz="1600" dirty="0"/>
              <a:t>Choosing a Print Reference </a:t>
            </a:r>
            <a:r>
              <a:rPr lang="en-US" sz="1600" dirty="0" smtClean="0"/>
              <a:t>Target</a:t>
            </a:r>
          </a:p>
          <a:p>
            <a:r>
              <a:rPr lang="en-US" sz="2000" dirty="0" smtClean="0"/>
              <a:t>Generating Reports</a:t>
            </a:r>
            <a:endParaRPr lang="en-US" sz="2000" dirty="0"/>
          </a:p>
        </p:txBody>
      </p:sp>
    </p:spTree>
    <p:extLst>
      <p:ext uri="{BB962C8B-B14F-4D97-AF65-F5344CB8AC3E}">
        <p14:creationId xmlns:p14="http://schemas.microsoft.com/office/powerpoint/2010/main" val="693946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4" name="Group 3"/>
          <p:cNvGrpSpPr/>
          <p:nvPr/>
        </p:nvGrpSpPr>
        <p:grpSpPr>
          <a:xfrm>
            <a:off x="8715737" y="0"/>
            <a:ext cx="428261" cy="6858000"/>
            <a:chOff x="8715737" y="0"/>
            <a:chExt cx="428261" cy="6858000"/>
          </a:xfrm>
        </p:grpSpPr>
        <p:sp>
          <p:nvSpPr>
            <p:cNvPr id="5" name="Rectangle 4"/>
            <p:cNvSpPr/>
            <p:nvPr/>
          </p:nvSpPr>
          <p:spPr>
            <a:xfrm>
              <a:off x="8715737" y="0"/>
              <a:ext cx="428261"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7060" y="6379942"/>
              <a:ext cx="241654" cy="210312"/>
            </a:xfrm>
            <a:prstGeom prst="rect">
              <a:avLst/>
            </a:prstGeom>
          </p:spPr>
        </p:pic>
      </p:grpSp>
      <p:sp>
        <p:nvSpPr>
          <p:cNvPr id="8" name="Title 1"/>
          <p:cNvSpPr txBox="1">
            <a:spLocks/>
          </p:cNvSpPr>
          <p:nvPr/>
        </p:nvSpPr>
        <p:spPr>
          <a:xfrm>
            <a:off x="421452" y="5678080"/>
            <a:ext cx="6869894" cy="807018"/>
          </a:xfrm>
          <a:prstGeom prst="rect">
            <a:avLst/>
          </a:prstGeom>
        </p:spPr>
        <p:txBody>
          <a:bodyPr/>
          <a:lstStyle>
            <a:lvl1pPr algn="l" defTabSz="457200" rtl="0" eaLnBrk="1" latinLnBrk="0" hangingPunct="1">
              <a:spcBef>
                <a:spcPct val="0"/>
              </a:spcBef>
              <a:buNone/>
              <a:defRPr sz="4800" kern="1200">
                <a:solidFill>
                  <a:schemeClr val="tx1"/>
                </a:solidFill>
                <a:latin typeface="Arial"/>
                <a:ea typeface="+mj-ea"/>
                <a:cs typeface="Arial"/>
              </a:defRPr>
            </a:lvl1pPr>
          </a:lstStyle>
          <a:p>
            <a:r>
              <a:rPr lang="en-US" sz="5400" dirty="0" smtClean="0">
                <a:solidFill>
                  <a:schemeClr val="bg1"/>
                </a:solidFill>
              </a:rPr>
              <a:t>Print Process Control</a:t>
            </a:r>
            <a:endParaRPr lang="en-US" sz="5400" dirty="0">
              <a:solidFill>
                <a:schemeClr val="bg1"/>
              </a:solidFill>
            </a:endParaRPr>
          </a:p>
        </p:txBody>
      </p:sp>
    </p:spTree>
    <p:extLst>
      <p:ext uri="{BB962C8B-B14F-4D97-AF65-F5344CB8AC3E}">
        <p14:creationId xmlns:p14="http://schemas.microsoft.com/office/powerpoint/2010/main" val="1962669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200" dirty="0"/>
              <a:t>What is Print Process Control?</a:t>
            </a:r>
          </a:p>
        </p:txBody>
      </p:sp>
      <p:sp>
        <p:nvSpPr>
          <p:cNvPr id="3" name="Text Placeholder 2"/>
          <p:cNvSpPr>
            <a:spLocks noGrp="1"/>
          </p:cNvSpPr>
          <p:nvPr>
            <p:ph type="body" sz="quarter" idx="11"/>
          </p:nvPr>
        </p:nvSpPr>
        <p:spPr/>
        <p:txBody>
          <a:bodyPr/>
          <a:lstStyle/>
          <a:p>
            <a:pPr>
              <a:spcBef>
                <a:spcPts val="900"/>
              </a:spcBef>
            </a:pPr>
            <a:r>
              <a:rPr lang="en-US" dirty="0"/>
              <a:t>Ability to </a:t>
            </a:r>
            <a:r>
              <a:rPr lang="en-US" dirty="0" smtClean="0"/>
              <a:t>measure and control the amount </a:t>
            </a:r>
            <a:r>
              <a:rPr lang="en-US" dirty="0"/>
              <a:t>of ink printed for each color, </a:t>
            </a:r>
            <a:r>
              <a:rPr lang="en-US" dirty="0" smtClean="0"/>
              <a:t>at </a:t>
            </a:r>
            <a:r>
              <a:rPr lang="en-US" dirty="0"/>
              <a:t>each </a:t>
            </a:r>
            <a:r>
              <a:rPr lang="en-US" dirty="0" smtClean="0"/>
              <a:t>tonal level, for each print run</a:t>
            </a:r>
            <a:endParaRPr lang="en-US" dirty="0"/>
          </a:p>
          <a:p>
            <a:pPr>
              <a:spcBef>
                <a:spcPts val="900"/>
              </a:spcBef>
            </a:pPr>
            <a:r>
              <a:rPr lang="en-US" dirty="0"/>
              <a:t>Necessary for consistent, predictable results </a:t>
            </a:r>
            <a:endParaRPr lang="en-US" dirty="0" smtClean="0"/>
          </a:p>
          <a:p>
            <a:pPr>
              <a:spcBef>
                <a:spcPts val="900"/>
              </a:spcBef>
            </a:pPr>
            <a:r>
              <a:rPr lang="en-US" dirty="0" smtClean="0"/>
              <a:t>Must </a:t>
            </a:r>
            <a:r>
              <a:rPr lang="en-US" dirty="0"/>
              <a:t>control each step of the </a:t>
            </a:r>
            <a:r>
              <a:rPr lang="en-US" dirty="0" smtClean="0"/>
              <a:t>process:</a:t>
            </a:r>
            <a:endParaRPr lang="en-US" dirty="0"/>
          </a:p>
          <a:p>
            <a:pPr lvl="1"/>
            <a:r>
              <a:rPr lang="en-US" sz="2100" dirty="0" smtClean="0"/>
              <a:t>Platemaking: </a:t>
            </a:r>
            <a:r>
              <a:rPr lang="en-US" sz="2100" b="1" dirty="0" smtClean="0"/>
              <a:t>Plate Curves</a:t>
            </a:r>
            <a:endParaRPr lang="en-US" sz="2100" b="1" dirty="0"/>
          </a:p>
          <a:p>
            <a:pPr lvl="1"/>
            <a:r>
              <a:rPr lang="en-US" sz="2100" dirty="0" smtClean="0"/>
              <a:t>Press Results: </a:t>
            </a:r>
            <a:r>
              <a:rPr lang="en-US" sz="2100" b="1" dirty="0" smtClean="0"/>
              <a:t>Print Curves</a:t>
            </a:r>
            <a:endParaRPr lang="en-US" sz="2100" b="1" dirty="0"/>
          </a:p>
        </p:txBody>
      </p:sp>
    </p:spTree>
    <p:extLst>
      <p:ext uri="{BB962C8B-B14F-4D97-AF65-F5344CB8AC3E}">
        <p14:creationId xmlns:p14="http://schemas.microsoft.com/office/powerpoint/2010/main" val="63925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200" dirty="0"/>
              <a:t>Steps of Process Control</a:t>
            </a:r>
          </a:p>
        </p:txBody>
      </p:sp>
      <p:sp>
        <p:nvSpPr>
          <p:cNvPr id="3" name="Text Placeholder 2"/>
          <p:cNvSpPr>
            <a:spLocks noGrp="1"/>
          </p:cNvSpPr>
          <p:nvPr>
            <p:ph type="body" sz="quarter" idx="11"/>
          </p:nvPr>
        </p:nvSpPr>
        <p:spPr>
          <a:xfrm>
            <a:off x="436562" y="1617663"/>
            <a:ext cx="8484801" cy="4413250"/>
          </a:xfrm>
        </p:spPr>
        <p:txBody>
          <a:bodyPr/>
          <a:lstStyle/>
          <a:p>
            <a:r>
              <a:rPr lang="en-US" dirty="0" smtClean="0"/>
              <a:t>Must be able to maintain a stable </a:t>
            </a:r>
            <a:r>
              <a:rPr lang="en-US" dirty="0"/>
              <a:t>print </a:t>
            </a:r>
            <a:r>
              <a:rPr lang="en-US" dirty="0" smtClean="0"/>
              <a:t>condition</a:t>
            </a:r>
          </a:p>
          <a:p>
            <a:pPr lvl="1"/>
            <a:r>
              <a:rPr lang="en-US" dirty="0" smtClean="0"/>
              <a:t>Consistent </a:t>
            </a:r>
            <a:r>
              <a:rPr lang="en-US" i="1" dirty="0" smtClean="0"/>
              <a:t>Solid Ink Densities </a:t>
            </a:r>
            <a:r>
              <a:rPr lang="en-US" dirty="0" smtClean="0"/>
              <a:t>and </a:t>
            </a:r>
            <a:r>
              <a:rPr lang="en-US" i="1" dirty="0" smtClean="0"/>
              <a:t>Dot Gain</a:t>
            </a:r>
            <a:endParaRPr lang="en-US" i="1" dirty="0"/>
          </a:p>
          <a:p>
            <a:r>
              <a:rPr lang="en-US" dirty="0"/>
              <a:t>Print a test target</a:t>
            </a:r>
          </a:p>
          <a:p>
            <a:r>
              <a:rPr lang="en-US" dirty="0"/>
              <a:t>Measure </a:t>
            </a:r>
            <a:r>
              <a:rPr lang="en-US" dirty="0" smtClean="0"/>
              <a:t>the printed target</a:t>
            </a:r>
            <a:endParaRPr lang="en-US" dirty="0"/>
          </a:p>
          <a:p>
            <a:r>
              <a:rPr lang="en-US" dirty="0"/>
              <a:t>Choose a desired quality </a:t>
            </a:r>
            <a:r>
              <a:rPr lang="en-US" dirty="0" smtClean="0"/>
              <a:t>target</a:t>
            </a:r>
          </a:p>
          <a:p>
            <a:pPr lvl="1"/>
            <a:r>
              <a:rPr lang="en-US" dirty="0" smtClean="0"/>
              <a:t>Known as a </a:t>
            </a:r>
            <a:r>
              <a:rPr lang="en-US" i="1" dirty="0" smtClean="0"/>
              <a:t>Reference </a:t>
            </a:r>
            <a:r>
              <a:rPr lang="en-US" i="1" dirty="0"/>
              <a:t>Device </a:t>
            </a:r>
            <a:r>
              <a:rPr lang="en-US" i="1" dirty="0" smtClean="0"/>
              <a:t>Condition</a:t>
            </a:r>
            <a:endParaRPr lang="en-US" dirty="0"/>
          </a:p>
          <a:p>
            <a:r>
              <a:rPr lang="en-US" dirty="0" smtClean="0"/>
              <a:t>ColorFlow generates </a:t>
            </a:r>
            <a:r>
              <a:rPr lang="en-US" dirty="0"/>
              <a:t>Calibration </a:t>
            </a:r>
            <a:r>
              <a:rPr lang="en-US" dirty="0" smtClean="0"/>
              <a:t>Curves </a:t>
            </a:r>
            <a:br>
              <a:rPr lang="en-US" dirty="0" smtClean="0"/>
            </a:br>
            <a:r>
              <a:rPr lang="en-US" dirty="0" smtClean="0"/>
              <a:t>to </a:t>
            </a:r>
            <a:r>
              <a:rPr lang="en-US" dirty="0"/>
              <a:t>match the </a:t>
            </a:r>
            <a:r>
              <a:rPr lang="en-US" dirty="0" smtClean="0"/>
              <a:t>target condition</a:t>
            </a:r>
          </a:p>
          <a:p>
            <a:r>
              <a:rPr lang="en-US" dirty="0" smtClean="0"/>
              <a:t>Verify print results</a:t>
            </a:r>
            <a:endParaRPr lang="en-US" dirty="0"/>
          </a:p>
        </p:txBody>
      </p:sp>
      <p:pic>
        <p:nvPicPr>
          <p:cNvPr id="4" name="Picture 3"/>
          <p:cNvPicPr>
            <a:picLocks noChangeAspect="1"/>
          </p:cNvPicPr>
          <p:nvPr/>
        </p:nvPicPr>
        <p:blipFill>
          <a:blip r:embed="rId2"/>
          <a:stretch>
            <a:fillRect/>
          </a:stretch>
        </p:blipFill>
        <p:spPr>
          <a:xfrm>
            <a:off x="6680892" y="2646921"/>
            <a:ext cx="1147379" cy="3867089"/>
          </a:xfrm>
          <a:prstGeom prst="rect">
            <a:avLst/>
          </a:prstGeom>
        </p:spPr>
      </p:pic>
      <p:pic>
        <p:nvPicPr>
          <p:cNvPr id="5" name="Picture 4"/>
          <p:cNvPicPr>
            <a:picLocks noChangeAspect="1"/>
          </p:cNvPicPr>
          <p:nvPr/>
        </p:nvPicPr>
        <p:blipFill>
          <a:blip r:embed="rId3"/>
          <a:stretch>
            <a:fillRect/>
          </a:stretch>
        </p:blipFill>
        <p:spPr>
          <a:xfrm>
            <a:off x="3925333" y="5189433"/>
            <a:ext cx="2181873" cy="1324577"/>
          </a:xfrm>
          <a:prstGeom prst="rect">
            <a:avLst/>
          </a:prstGeom>
        </p:spPr>
      </p:pic>
    </p:spTree>
    <p:extLst>
      <p:ext uri="{BB962C8B-B14F-4D97-AF65-F5344CB8AC3E}">
        <p14:creationId xmlns:p14="http://schemas.microsoft.com/office/powerpoint/2010/main" val="3961587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4400" dirty="0"/>
              <a:t>Process Control Terminology</a:t>
            </a:r>
            <a:endParaRPr lang="en-US" sz="4200" dirty="0"/>
          </a:p>
        </p:txBody>
      </p:sp>
      <p:sp>
        <p:nvSpPr>
          <p:cNvPr id="3" name="Text Placeholder 2"/>
          <p:cNvSpPr>
            <a:spLocks noGrp="1"/>
          </p:cNvSpPr>
          <p:nvPr>
            <p:ph type="body" sz="quarter" idx="11"/>
          </p:nvPr>
        </p:nvSpPr>
        <p:spPr>
          <a:xfrm>
            <a:off x="436563" y="1617663"/>
            <a:ext cx="8230392" cy="5180702"/>
          </a:xfrm>
        </p:spPr>
        <p:txBody>
          <a:bodyPr>
            <a:normAutofit/>
          </a:bodyPr>
          <a:lstStyle/>
          <a:p>
            <a:r>
              <a:rPr lang="en-US" b="1" dirty="0" smtClean="0"/>
              <a:t>Print Density:</a:t>
            </a:r>
            <a:r>
              <a:rPr lang="en-US" dirty="0" smtClean="0"/>
              <a:t> measurement of light reflected off ink</a:t>
            </a:r>
            <a:endParaRPr lang="en-US" b="1" dirty="0"/>
          </a:p>
          <a:p>
            <a:pPr>
              <a:spcBef>
                <a:spcPts val="1200"/>
              </a:spcBef>
            </a:pPr>
            <a:r>
              <a:rPr lang="en-US" b="1" dirty="0" smtClean="0"/>
              <a:t>Dot </a:t>
            </a:r>
            <a:r>
              <a:rPr lang="en-US" b="1" dirty="0"/>
              <a:t>Gain:</a:t>
            </a:r>
            <a:r>
              <a:rPr lang="en-US" dirty="0"/>
              <a:t> </a:t>
            </a:r>
            <a:r>
              <a:rPr lang="en-US" dirty="0" smtClean="0"/>
              <a:t>halftone dots print darker </a:t>
            </a:r>
            <a:r>
              <a:rPr lang="en-US" dirty="0"/>
              <a:t>than </a:t>
            </a:r>
            <a:r>
              <a:rPr lang="en-US" dirty="0" smtClean="0"/>
              <a:t>requested</a:t>
            </a:r>
          </a:p>
          <a:p>
            <a:pPr lvl="1">
              <a:spcBef>
                <a:spcPts val="200"/>
              </a:spcBef>
            </a:pPr>
            <a:r>
              <a:rPr lang="en-US" dirty="0" smtClean="0"/>
              <a:t>Natural </a:t>
            </a:r>
            <a:r>
              <a:rPr lang="en-US" dirty="0"/>
              <a:t>and expected</a:t>
            </a:r>
          </a:p>
          <a:p>
            <a:pPr lvl="1">
              <a:spcBef>
                <a:spcPts val="200"/>
              </a:spcBef>
            </a:pPr>
            <a:r>
              <a:rPr lang="en-US" b="1" dirty="0"/>
              <a:t>Physical</a:t>
            </a:r>
            <a:r>
              <a:rPr lang="en-US" dirty="0"/>
              <a:t> </a:t>
            </a:r>
            <a:r>
              <a:rPr lang="en-US" b="1" dirty="0"/>
              <a:t>gain</a:t>
            </a:r>
            <a:r>
              <a:rPr lang="en-US" dirty="0"/>
              <a:t>: </a:t>
            </a:r>
            <a:r>
              <a:rPr lang="en-US" dirty="0" smtClean="0"/>
              <a:t>liquid ink spreads and </a:t>
            </a:r>
            <a:r>
              <a:rPr lang="en-US" dirty="0"/>
              <a:t>increases halftone </a:t>
            </a:r>
            <a:r>
              <a:rPr lang="en-US" dirty="0" smtClean="0"/>
              <a:t/>
            </a:r>
            <a:br>
              <a:rPr lang="en-US" dirty="0" smtClean="0"/>
            </a:br>
            <a:r>
              <a:rPr lang="en-US" dirty="0" smtClean="0"/>
              <a:t>dot size on </a:t>
            </a:r>
            <a:r>
              <a:rPr lang="en-US" dirty="0"/>
              <a:t>substrate</a:t>
            </a:r>
          </a:p>
          <a:p>
            <a:pPr lvl="1">
              <a:spcBef>
                <a:spcPts val="200"/>
              </a:spcBef>
            </a:pPr>
            <a:r>
              <a:rPr lang="en-US" b="1" dirty="0"/>
              <a:t>Optical</a:t>
            </a:r>
            <a:r>
              <a:rPr lang="en-US" dirty="0"/>
              <a:t> </a:t>
            </a:r>
            <a:r>
              <a:rPr lang="en-US" b="1" dirty="0"/>
              <a:t>gain</a:t>
            </a:r>
            <a:r>
              <a:rPr lang="en-US" dirty="0"/>
              <a:t>: </a:t>
            </a:r>
            <a:r>
              <a:rPr lang="en-US" dirty="0" smtClean="0"/>
              <a:t>halftone dots absorb light </a:t>
            </a:r>
            <a:r>
              <a:rPr lang="en-US" dirty="0"/>
              <a:t>due </a:t>
            </a:r>
            <a:r>
              <a:rPr lang="en-US" dirty="0" smtClean="0"/>
              <a:t>to </a:t>
            </a:r>
            <a:r>
              <a:rPr lang="en-US" dirty="0"/>
              <a:t>light </a:t>
            </a:r>
            <a:r>
              <a:rPr lang="en-US" dirty="0" smtClean="0"/>
              <a:t>scatter </a:t>
            </a:r>
            <a:br>
              <a:rPr lang="en-US" dirty="0" smtClean="0"/>
            </a:br>
            <a:r>
              <a:rPr lang="en-US" dirty="0" smtClean="0"/>
              <a:t>in substrate and appear larger </a:t>
            </a:r>
          </a:p>
          <a:p>
            <a:pPr>
              <a:spcBef>
                <a:spcPts val="1200"/>
              </a:spcBef>
            </a:pPr>
            <a:r>
              <a:rPr lang="en-US" b="1" dirty="0" smtClean="0"/>
              <a:t>EDA</a:t>
            </a:r>
            <a:r>
              <a:rPr lang="en-US" b="1" dirty="0"/>
              <a:t>:</a:t>
            </a:r>
            <a:r>
              <a:rPr lang="en-US" dirty="0"/>
              <a:t> </a:t>
            </a:r>
            <a:r>
              <a:rPr lang="en-US" i="1" dirty="0"/>
              <a:t>Effective Dot Area</a:t>
            </a:r>
          </a:p>
          <a:p>
            <a:pPr lvl="1">
              <a:spcBef>
                <a:spcPts val="200"/>
              </a:spcBef>
            </a:pPr>
            <a:r>
              <a:rPr lang="en-US" dirty="0" smtClean="0"/>
              <a:t>Measured* size </a:t>
            </a:r>
            <a:r>
              <a:rPr lang="en-US" dirty="0"/>
              <a:t>of </a:t>
            </a:r>
            <a:r>
              <a:rPr lang="en-US" dirty="0" smtClean="0"/>
              <a:t>a halftone dot </a:t>
            </a:r>
            <a:r>
              <a:rPr lang="en-US" dirty="0"/>
              <a:t>expressed as a %</a:t>
            </a:r>
          </a:p>
          <a:p>
            <a:pPr>
              <a:spcBef>
                <a:spcPts val="1200"/>
              </a:spcBef>
            </a:pPr>
            <a:r>
              <a:rPr lang="en-US" b="1" dirty="0" smtClean="0"/>
              <a:t>TVI</a:t>
            </a:r>
            <a:r>
              <a:rPr lang="en-US" b="1" dirty="0"/>
              <a:t>:</a:t>
            </a:r>
            <a:r>
              <a:rPr lang="en-US" dirty="0"/>
              <a:t> </a:t>
            </a:r>
            <a:r>
              <a:rPr lang="en-US" i="1" dirty="0"/>
              <a:t>Tone Value </a:t>
            </a:r>
            <a:r>
              <a:rPr lang="en-US" i="1" dirty="0" smtClean="0"/>
              <a:t>Increase</a:t>
            </a:r>
          </a:p>
          <a:p>
            <a:pPr lvl="1">
              <a:spcBef>
                <a:spcPts val="200"/>
              </a:spcBef>
            </a:pPr>
            <a:r>
              <a:rPr lang="en-US" dirty="0" smtClean="0"/>
              <a:t>Amount </a:t>
            </a:r>
            <a:r>
              <a:rPr lang="en-US" dirty="0"/>
              <a:t>halftone dots increase in </a:t>
            </a:r>
            <a:r>
              <a:rPr lang="en-US" dirty="0" smtClean="0"/>
              <a:t>size </a:t>
            </a:r>
            <a:r>
              <a:rPr lang="en-US" dirty="0"/>
              <a:t>due to gain</a:t>
            </a:r>
          </a:p>
          <a:p>
            <a:pPr lvl="1">
              <a:spcBef>
                <a:spcPts val="200"/>
              </a:spcBef>
            </a:pPr>
            <a:r>
              <a:rPr lang="en-US" dirty="0"/>
              <a:t>Measured as an absolute percentage </a:t>
            </a:r>
            <a:r>
              <a:rPr lang="en-US" dirty="0" smtClean="0"/>
              <a:t/>
            </a:r>
            <a:br>
              <a:rPr lang="en-US" dirty="0" smtClean="0"/>
            </a:br>
            <a:r>
              <a:rPr lang="en-US" sz="1800" i="1" dirty="0" smtClean="0"/>
              <a:t>(eg) </a:t>
            </a:r>
            <a:r>
              <a:rPr lang="en-US" i="1" dirty="0" smtClean="0"/>
              <a:t>printed </a:t>
            </a:r>
            <a:r>
              <a:rPr lang="en-US" i="1" dirty="0"/>
              <a:t>50% dot </a:t>
            </a:r>
            <a:r>
              <a:rPr lang="en-US" i="1" dirty="0" smtClean="0"/>
              <a:t>that </a:t>
            </a:r>
            <a:r>
              <a:rPr lang="en-US" i="1" dirty="0"/>
              <a:t>measures </a:t>
            </a:r>
            <a:r>
              <a:rPr lang="en-US" i="1" dirty="0" smtClean="0"/>
              <a:t>65%</a:t>
            </a:r>
            <a:r>
              <a:rPr lang="en-US" dirty="0" smtClean="0"/>
              <a:t> has a </a:t>
            </a:r>
            <a:r>
              <a:rPr lang="en-US" i="1" dirty="0" smtClean="0"/>
              <a:t>TVI </a:t>
            </a:r>
            <a:r>
              <a:rPr lang="en-US" i="1" dirty="0"/>
              <a:t>of 15</a:t>
            </a:r>
            <a:r>
              <a:rPr lang="en-US" i="1" dirty="0" smtClean="0"/>
              <a:t>%</a:t>
            </a:r>
            <a:endParaRPr lang="en-US" dirty="0" smtClean="0"/>
          </a:p>
          <a:p>
            <a:pPr lvl="1"/>
            <a:endParaRPr lang="en-US" dirty="0" smtClean="0"/>
          </a:p>
          <a:p>
            <a:pPr lvl="1"/>
            <a:endParaRPr lang="en-US" dirty="0" smtClean="0"/>
          </a:p>
          <a:p>
            <a:endParaRPr lang="en-US" i="1" dirty="0"/>
          </a:p>
        </p:txBody>
      </p:sp>
    </p:spTree>
    <p:extLst>
      <p:ext uri="{BB962C8B-B14F-4D97-AF65-F5344CB8AC3E}">
        <p14:creationId xmlns:p14="http://schemas.microsoft.com/office/powerpoint/2010/main" val="432843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Process Control </a:t>
            </a:r>
            <a:r>
              <a:rPr lang="en-US" sz="3600" dirty="0" smtClean="0"/>
              <a:t>Terminology </a:t>
            </a:r>
            <a:r>
              <a:rPr lang="en-US" sz="2800" dirty="0" smtClean="0"/>
              <a:t>(cont’d)</a:t>
            </a:r>
            <a:endParaRPr lang="en-US" sz="3600" dirty="0"/>
          </a:p>
        </p:txBody>
      </p:sp>
      <p:sp>
        <p:nvSpPr>
          <p:cNvPr id="3" name="Text Placeholder 2"/>
          <p:cNvSpPr>
            <a:spLocks noGrp="1"/>
          </p:cNvSpPr>
          <p:nvPr>
            <p:ph type="body" sz="quarter" idx="11"/>
          </p:nvPr>
        </p:nvSpPr>
        <p:spPr>
          <a:xfrm>
            <a:off x="436563" y="1617663"/>
            <a:ext cx="8230392" cy="4886504"/>
          </a:xfrm>
        </p:spPr>
        <p:txBody>
          <a:bodyPr/>
          <a:lstStyle/>
          <a:p>
            <a:pPr>
              <a:spcBef>
                <a:spcPts val="1200"/>
              </a:spcBef>
            </a:pPr>
            <a:r>
              <a:rPr lang="en-US" b="1" dirty="0" smtClean="0"/>
              <a:t>Linear Output:</a:t>
            </a:r>
            <a:r>
              <a:rPr lang="en-US" dirty="0" smtClean="0"/>
              <a:t> imaged value is the same </a:t>
            </a:r>
            <a:r>
              <a:rPr lang="en-US" dirty="0"/>
              <a:t>as </a:t>
            </a:r>
            <a:r>
              <a:rPr lang="en-US" dirty="0" smtClean="0"/>
              <a:t>the electronic </a:t>
            </a:r>
            <a:r>
              <a:rPr lang="en-US" dirty="0"/>
              <a:t>file value </a:t>
            </a:r>
            <a:r>
              <a:rPr lang="en-US" dirty="0" smtClean="0"/>
              <a:t>(</a:t>
            </a:r>
            <a:r>
              <a:rPr lang="en-US" dirty="0"/>
              <a:t>input = output</a:t>
            </a:r>
            <a:r>
              <a:rPr lang="en-US" dirty="0" smtClean="0"/>
              <a:t>) </a:t>
            </a:r>
          </a:p>
          <a:p>
            <a:pPr>
              <a:spcBef>
                <a:spcPts val="1200"/>
              </a:spcBef>
            </a:pPr>
            <a:endParaRPr lang="en-US" dirty="0"/>
          </a:p>
          <a:p>
            <a:pPr>
              <a:spcBef>
                <a:spcPts val="1200"/>
              </a:spcBef>
            </a:pPr>
            <a:endParaRPr lang="en-US" dirty="0" smtClean="0"/>
          </a:p>
          <a:p>
            <a:pPr>
              <a:spcBef>
                <a:spcPts val="1200"/>
              </a:spcBef>
            </a:pPr>
            <a:endParaRPr lang="en-US" dirty="0" smtClean="0"/>
          </a:p>
          <a:p>
            <a:pPr>
              <a:spcBef>
                <a:spcPts val="1200"/>
              </a:spcBef>
            </a:pPr>
            <a:endParaRPr lang="en-US" dirty="0"/>
          </a:p>
          <a:p>
            <a:pPr>
              <a:spcBef>
                <a:spcPts val="1200"/>
              </a:spcBef>
            </a:pPr>
            <a:r>
              <a:rPr lang="en-US" altLang="en-US" b="1" dirty="0">
                <a:solidFill>
                  <a:schemeClr val="tx1"/>
                </a:solidFill>
                <a:latin typeface="Arial" panose="020B0604020202020204" pitchFamily="34" charset="0"/>
              </a:rPr>
              <a:t>Plate Curve:</a:t>
            </a:r>
            <a:r>
              <a:rPr lang="en-US" altLang="en-US" dirty="0">
                <a:solidFill>
                  <a:schemeClr val="tx1"/>
                </a:solidFill>
                <a:latin typeface="Arial" panose="020B0604020202020204" pitchFamily="34" charset="0"/>
              </a:rPr>
              <a:t> used to adjust plate imaging so plate </a:t>
            </a:r>
            <a:r>
              <a:rPr lang="en-US" altLang="en-US" dirty="0" smtClean="0">
                <a:solidFill>
                  <a:schemeClr val="tx1"/>
                </a:solidFill>
                <a:latin typeface="Arial" panose="020B0604020202020204" pitchFamily="34" charset="0"/>
              </a:rPr>
              <a:t/>
            </a:r>
            <a:br>
              <a:rPr lang="en-US" altLang="en-US" dirty="0" smtClean="0">
                <a:solidFill>
                  <a:schemeClr val="tx1"/>
                </a:solidFill>
                <a:latin typeface="Arial" panose="020B0604020202020204" pitchFamily="34" charset="0"/>
              </a:rPr>
            </a:br>
            <a:r>
              <a:rPr lang="en-US" altLang="en-US" dirty="0" smtClean="0">
                <a:solidFill>
                  <a:schemeClr val="tx1"/>
                </a:solidFill>
                <a:latin typeface="Arial" panose="020B0604020202020204" pitchFamily="34" charset="0"/>
              </a:rPr>
              <a:t>is </a:t>
            </a:r>
            <a:r>
              <a:rPr lang="en-US" altLang="en-US" dirty="0">
                <a:solidFill>
                  <a:schemeClr val="tx1"/>
                </a:solidFill>
                <a:latin typeface="Arial" panose="020B0604020202020204" pitchFamily="34" charset="0"/>
              </a:rPr>
              <a:t>accurate </a:t>
            </a:r>
            <a:r>
              <a:rPr lang="en-US" altLang="en-US" i="1" dirty="0" smtClean="0">
                <a:solidFill>
                  <a:schemeClr val="tx1"/>
                </a:solidFill>
                <a:latin typeface="Arial" panose="020B0604020202020204" pitchFamily="34" charset="0"/>
              </a:rPr>
              <a:t>(“linear”)</a:t>
            </a:r>
          </a:p>
          <a:p>
            <a:pPr>
              <a:spcBef>
                <a:spcPts val="1200"/>
              </a:spcBef>
            </a:pPr>
            <a:r>
              <a:rPr lang="en-US" b="1" dirty="0"/>
              <a:t>Print Curve:</a:t>
            </a:r>
            <a:r>
              <a:rPr lang="en-US" dirty="0"/>
              <a:t> used to adjust print results to match </a:t>
            </a:r>
            <a:r>
              <a:rPr lang="en-US" dirty="0" smtClean="0"/>
              <a:t/>
            </a:r>
            <a:br>
              <a:rPr lang="en-US" dirty="0" smtClean="0"/>
            </a:br>
            <a:r>
              <a:rPr lang="en-US" dirty="0" smtClean="0"/>
              <a:t>a </a:t>
            </a:r>
            <a:r>
              <a:rPr lang="en-US" dirty="0"/>
              <a:t>desired target</a:t>
            </a:r>
            <a:endParaRPr lang="en-US" dirty="0" smtClean="0"/>
          </a:p>
          <a:p>
            <a:endParaRPr lang="en-US" dirty="0" smtClean="0"/>
          </a:p>
          <a:p>
            <a:endParaRPr lang="en-US" dirty="0" smtClean="0"/>
          </a:p>
          <a:p>
            <a:endParaRPr lang="en-US" dirty="0" smtClean="0"/>
          </a:p>
          <a:p>
            <a:pPr lvl="1"/>
            <a:endParaRPr lang="en-US" dirty="0" smtClean="0"/>
          </a:p>
          <a:p>
            <a:pPr lvl="1"/>
            <a:endParaRPr lang="en-US" dirty="0" smtClean="0"/>
          </a:p>
          <a:p>
            <a:endParaRPr lang="en-US" i="1" dirty="0"/>
          </a:p>
        </p:txBody>
      </p:sp>
      <p:pic>
        <p:nvPicPr>
          <p:cNvPr id="8" name="Picture 7"/>
          <p:cNvPicPr>
            <a:picLocks noChangeAspect="1"/>
          </p:cNvPicPr>
          <p:nvPr/>
        </p:nvPicPr>
        <p:blipFill>
          <a:blip r:embed="rId3"/>
          <a:stretch>
            <a:fillRect/>
          </a:stretch>
        </p:blipFill>
        <p:spPr>
          <a:xfrm>
            <a:off x="768385" y="2472856"/>
            <a:ext cx="2015214" cy="2011679"/>
          </a:xfrm>
          <a:prstGeom prst="rect">
            <a:avLst/>
          </a:prstGeom>
        </p:spPr>
      </p:pic>
    </p:spTree>
    <p:extLst>
      <p:ext uri="{BB962C8B-B14F-4D97-AF65-F5344CB8AC3E}">
        <p14:creationId xmlns:p14="http://schemas.microsoft.com/office/powerpoint/2010/main" val="3833258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Dot Gain is Expected and Desirable</a:t>
            </a:r>
          </a:p>
        </p:txBody>
      </p:sp>
      <p:sp>
        <p:nvSpPr>
          <p:cNvPr id="3" name="Text Placeholder 2"/>
          <p:cNvSpPr>
            <a:spLocks noGrp="1"/>
          </p:cNvSpPr>
          <p:nvPr>
            <p:ph type="body" sz="quarter" idx="11"/>
          </p:nvPr>
        </p:nvSpPr>
        <p:spPr>
          <a:xfrm>
            <a:off x="436562" y="1617663"/>
            <a:ext cx="8484801" cy="4413250"/>
          </a:xfrm>
        </p:spPr>
        <p:txBody>
          <a:bodyPr/>
          <a:lstStyle/>
          <a:p>
            <a:pPr>
              <a:spcBef>
                <a:spcPts val="1200"/>
              </a:spcBef>
            </a:pPr>
            <a:r>
              <a:rPr lang="en-US" dirty="0"/>
              <a:t>Printed results </a:t>
            </a:r>
            <a:r>
              <a:rPr lang="en-US" dirty="0" smtClean="0"/>
              <a:t>not </a:t>
            </a:r>
            <a:r>
              <a:rPr lang="en-US" dirty="0"/>
              <a:t>expected to be </a:t>
            </a:r>
            <a:r>
              <a:rPr lang="en-US" dirty="0" smtClean="0"/>
              <a:t>linear –</a:t>
            </a:r>
            <a:r>
              <a:rPr lang="en-US" dirty="0"/>
              <a:t/>
            </a:r>
            <a:br>
              <a:rPr lang="en-US" dirty="0"/>
            </a:br>
            <a:r>
              <a:rPr lang="en-US" dirty="0" smtClean="0"/>
              <a:t>will </a:t>
            </a:r>
            <a:r>
              <a:rPr lang="en-US" dirty="0"/>
              <a:t>look washed out if printed that way</a:t>
            </a:r>
          </a:p>
          <a:p>
            <a:pPr>
              <a:spcBef>
                <a:spcPts val="1200"/>
              </a:spcBef>
            </a:pPr>
            <a:r>
              <a:rPr lang="en-US" dirty="0" smtClean="0"/>
              <a:t>Goal is not to eliminate dot gain, </a:t>
            </a:r>
            <a:r>
              <a:rPr lang="en-US" dirty="0"/>
              <a:t>just </a:t>
            </a:r>
            <a:r>
              <a:rPr lang="en-US" dirty="0" smtClean="0"/>
              <a:t>control it</a:t>
            </a:r>
            <a:endParaRPr lang="en-US" dirty="0"/>
          </a:p>
          <a:p>
            <a:pPr>
              <a:spcBef>
                <a:spcPts val="1200"/>
              </a:spcBef>
            </a:pPr>
            <a:r>
              <a:rPr lang="en-US" dirty="0" smtClean="0"/>
              <a:t>Target </a:t>
            </a:r>
            <a:r>
              <a:rPr lang="en-US" dirty="0"/>
              <a:t>print responses are based on desired gain</a:t>
            </a:r>
          </a:p>
          <a:p>
            <a:pPr lvl="1">
              <a:spcBef>
                <a:spcPts val="600"/>
              </a:spcBef>
            </a:pPr>
            <a:r>
              <a:rPr lang="en-US" sz="2100" dirty="0" smtClean="0"/>
              <a:t>Desired mid-tone gain (TVI) is typically </a:t>
            </a:r>
            <a:r>
              <a:rPr lang="en-US" sz="2100" dirty="0"/>
              <a:t>between </a:t>
            </a:r>
            <a:r>
              <a:rPr lang="en-US" sz="2100" dirty="0" smtClean="0"/>
              <a:t>18-22%</a:t>
            </a:r>
            <a:br>
              <a:rPr lang="en-US" sz="2100" dirty="0" smtClean="0"/>
            </a:br>
            <a:r>
              <a:rPr lang="en-US" sz="2100" dirty="0" smtClean="0"/>
              <a:t>(resulting in EDA of 68-72%)</a:t>
            </a:r>
            <a:endParaRPr lang="en-US" sz="2100" dirty="0"/>
          </a:p>
        </p:txBody>
      </p:sp>
    </p:spTree>
    <p:extLst>
      <p:ext uri="{BB962C8B-B14F-4D97-AF65-F5344CB8AC3E}">
        <p14:creationId xmlns:p14="http://schemas.microsoft.com/office/powerpoint/2010/main" val="3171294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EmailTo xmlns="http://schemas.microsoft.com/sharepoint/v3"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FB93B4C61F9EA4192CC6A8831FA3CD7" ma:contentTypeVersion="6" ma:contentTypeDescription="Create a new document." ma:contentTypeScope="" ma:versionID="002856e182cef945deff3db188a352cc">
  <xsd:schema xmlns:xsd="http://www.w3.org/2001/XMLSchema" xmlns:p="http://schemas.microsoft.com/office/2006/metadata/properties" xmlns:ns1="http://schemas.microsoft.com/sharepoint/v3" targetNamespace="http://schemas.microsoft.com/office/2006/metadata/properties" ma:root="true" ma:fieldsID="2d9f53027e0e86f806c5f46fb149790f" ns1:_="">
    <xsd:import namespace="http://schemas.microsoft.com/sharepoint/v3"/>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8" nillable="true" ma:displayName="E-Mail Sender" ma:hidden="true" ma:internalName="EmailSender">
      <xsd:simpleType>
        <xsd:restriction base="dms:Note"/>
      </xsd:simpleType>
    </xsd:element>
    <xsd:element name="EmailTo" ma:index="9" nillable="true" ma:displayName="E-Mail To" ma:hidden="true" ma:internalName="EmailTo">
      <xsd:simpleType>
        <xsd:restriction base="dms:Note"/>
      </xsd:simpleType>
    </xsd:element>
    <xsd:element name="EmailCc" ma:index="10" nillable="true" ma:displayName="E-Mail Cc" ma:hidden="true" ma:internalName="EmailCc">
      <xsd:simpleType>
        <xsd:restriction base="dms:Note"/>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28D39F-AAD8-4828-9AD5-A826BB01B4FC}">
  <ds:schemaRefs>
    <ds:schemaRef ds:uri="http://schemas.microsoft.com/office/2006/metadata/properties"/>
    <ds:schemaRef ds:uri="http://purl.org/dc/terms/"/>
    <ds:schemaRef ds:uri="http://purl.org/dc/elements/1.1/"/>
    <ds:schemaRef ds:uri="http://purl.org/dc/dcmitype/"/>
    <ds:schemaRef ds:uri="http://schemas.microsoft.com/office/2006/documentManagement/types"/>
    <ds:schemaRef ds:uri="http://www.w3.org/XML/1998/namespace"/>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1A47460C-9CFD-4117-9238-5D9F167B4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35DF9271-5C15-4B70-BDE1-49FE0BA8491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13449</TotalTime>
  <Words>1818</Words>
  <Application>Microsoft Office PowerPoint</Application>
  <PresentationFormat>On-screen Show (4:3)</PresentationFormat>
  <Paragraphs>316</Paragraphs>
  <Slides>28</Slides>
  <Notes>18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28</vt:i4>
      </vt:variant>
    </vt:vector>
  </HeadingPairs>
  <TitlesOfParts>
    <vt:vector size="35" baseType="lpstr">
      <vt:lpstr>Arial</vt:lpstr>
      <vt:lpstr>Calibri</vt:lpstr>
      <vt:lpstr>Times</vt:lpstr>
      <vt:lpstr>Whitney K Semibold</vt:lpstr>
      <vt:lpstr>Office Theme</vt:lpstr>
      <vt:lpstr>1_Office Theme</vt:lpstr>
      <vt:lpstr>Custom Design</vt:lpstr>
      <vt:lpstr>PowerPoint Presentation</vt:lpstr>
      <vt:lpstr>What is ColorFlow?</vt:lpstr>
      <vt:lpstr>ColorFlow Workflow Edition Training</vt:lpstr>
      <vt:lpstr>PowerPoint Presentation</vt:lpstr>
      <vt:lpstr>What is Print Process Control?</vt:lpstr>
      <vt:lpstr>Steps of Process Control</vt:lpstr>
      <vt:lpstr>Process Control Terminology</vt:lpstr>
      <vt:lpstr>Process Control Terminology (cont’d)</vt:lpstr>
      <vt:lpstr>Dot Gain is Expected and Desirable</vt:lpstr>
      <vt:lpstr>Factors affecting Dot Gain</vt:lpstr>
      <vt:lpstr>Target Print Response</vt:lpstr>
      <vt:lpstr>Managing Gray Balance</vt:lpstr>
      <vt:lpstr>Special Print Conditions and Curves</vt:lpstr>
      <vt:lpstr>PowerPoint Presentation</vt:lpstr>
      <vt:lpstr>PowerPoint Presentation</vt:lpstr>
      <vt:lpstr>ColorFlow Versions</vt:lpstr>
      <vt:lpstr>Beyond Workflow Edition…</vt:lpstr>
      <vt:lpstr>ColorFlow Workflow Edition</vt:lpstr>
      <vt:lpstr>Plate Curves</vt:lpstr>
      <vt:lpstr>Print Curves</vt:lpstr>
      <vt:lpstr>Using Legacy Harmony Curves</vt:lpstr>
      <vt:lpstr>Using ColorFlow curves in Prinergy</vt:lpstr>
      <vt:lpstr>Using ColorFlow curves in Prinergy</vt:lpstr>
      <vt:lpstr>Verification and Reports</vt:lpstr>
      <vt:lpstr>PowerPoint Presentation</vt:lpstr>
      <vt:lpstr>Learning Activities</vt:lpstr>
      <vt:lpstr>Color Service Contact</vt:lpstr>
      <vt:lpstr>PowerPoint Presentation</vt:lpstr>
    </vt:vector>
  </TitlesOfParts>
  <Company>Eastman Kodak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Zmetana, Stephen</dc:creator>
  <cp:keywords/>
  <cp:lastModifiedBy>Li, Lisha</cp:lastModifiedBy>
  <cp:revision>526</cp:revision>
  <cp:lastPrinted>2016-03-30T18:08:09Z</cp:lastPrinted>
  <dcterms:created xsi:type="dcterms:W3CDTF">2015-08-10T13:17:04Z</dcterms:created>
  <dcterms:modified xsi:type="dcterms:W3CDTF">2016-05-17T17:40:45Z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0x010100EFB93B4C61F9EA4192CC6A8831FA3CD7</vt:lpwstr>
  </property>
</Properties>
</file>